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27" r:id="rId2"/>
    <p:sldId id="383" r:id="rId3"/>
    <p:sldId id="411" r:id="rId4"/>
    <p:sldId id="382" r:id="rId5"/>
    <p:sldId id="424" r:id="rId6"/>
    <p:sldId id="419" r:id="rId7"/>
    <p:sldId id="408" r:id="rId8"/>
    <p:sldId id="423" r:id="rId9"/>
    <p:sldId id="412" r:id="rId10"/>
    <p:sldId id="425" r:id="rId11"/>
    <p:sldId id="413" r:id="rId12"/>
    <p:sldId id="420" r:id="rId13"/>
    <p:sldId id="417" r:id="rId14"/>
    <p:sldId id="426" r:id="rId15"/>
    <p:sldId id="421" r:id="rId16"/>
    <p:sldId id="409" r:id="rId17"/>
    <p:sldId id="390" r:id="rId18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88">
          <p15:clr>
            <a:srgbClr val="A4A3A4"/>
          </p15:clr>
        </p15:guide>
        <p15:guide id="2" orient="horz" pos="1535">
          <p15:clr>
            <a:srgbClr val="A4A3A4"/>
          </p15:clr>
        </p15:guide>
        <p15:guide id="3" orient="horz" pos="891">
          <p15:clr>
            <a:srgbClr val="A4A3A4"/>
          </p15:clr>
        </p15:guide>
        <p15:guide id="4" pos="4536">
          <p15:clr>
            <a:srgbClr val="A4A3A4"/>
          </p15:clr>
        </p15:guide>
        <p15:guide id="5" pos="43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5F472"/>
    <a:srgbClr val="9EF6A4"/>
    <a:srgbClr val="006633"/>
    <a:srgbClr val="CCFFCC"/>
    <a:srgbClr val="99FFCC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00" autoAdjust="0"/>
    <p:restoredTop sz="94728" autoAdjust="0"/>
  </p:normalViewPr>
  <p:slideViewPr>
    <p:cSldViewPr snapToGrid="0">
      <p:cViewPr>
        <p:scale>
          <a:sx n="81" d="100"/>
          <a:sy n="81" d="100"/>
        </p:scale>
        <p:origin x="-1236" y="-36"/>
      </p:cViewPr>
      <p:guideLst>
        <p:guide orient="horz" pos="3488"/>
        <p:guide orient="horz" pos="1535"/>
        <p:guide orient="horz" pos="891"/>
        <p:guide pos="4536"/>
        <p:guide pos="4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196" y="-9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xmlns="" id="{5754BAB0-AEA6-4DC2-9FC6-DA656BA65F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t" anchorCtr="0" compatLnSpc="1">
            <a:prstTxWarp prst="textNoShape">
              <a:avLst/>
            </a:prstTxWarp>
          </a:bodyPr>
          <a:lstStyle>
            <a:lvl1pPr defTabSz="955982">
              <a:defRPr sz="1300"/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xmlns="" id="{CC3D910D-8582-46D9-A60A-F8B64A1D4E1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49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t" anchorCtr="0" compatLnSpc="1">
            <a:prstTxWarp prst="textNoShape">
              <a:avLst/>
            </a:prstTxWarp>
          </a:bodyPr>
          <a:lstStyle>
            <a:lvl1pPr algn="r" defTabSz="955982">
              <a:defRPr sz="1300"/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xmlns="" id="{C2866628-44BF-4D7A-BCF8-55F8C10C55D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49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b" anchorCtr="0" compatLnSpc="1">
            <a:prstTxWarp prst="textNoShape">
              <a:avLst/>
            </a:prstTxWarp>
          </a:bodyPr>
          <a:lstStyle>
            <a:lvl1pPr defTabSz="955982">
              <a:defRPr sz="1300"/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xmlns="" id="{EA7966A5-174F-49E3-8D16-653DA4C824A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23438"/>
            <a:ext cx="30749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b" anchorCtr="0" compatLnSpc="1">
            <a:prstTxWarp prst="textNoShape">
              <a:avLst/>
            </a:prstTxWarp>
          </a:bodyPr>
          <a:lstStyle>
            <a:lvl1pPr algn="r" defTabSz="955982">
              <a:defRPr sz="1300"/>
            </a:lvl1pPr>
          </a:lstStyle>
          <a:p>
            <a:pPr>
              <a:defRPr/>
            </a:pPr>
            <a:fld id="{2BF8E623-D6D7-4FF2-89D9-2257436FA613}" type="slidenum">
              <a:rPr lang="de-DE" altLang="de-DE"/>
              <a:pPr>
                <a:defRPr/>
              </a:pPr>
              <a:t>‹N›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4826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xmlns="" id="{5BF8622C-B072-4906-8B0E-38DFEB08F3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t" anchorCtr="0" compatLnSpc="1">
            <a:prstTxWarp prst="textNoShape">
              <a:avLst/>
            </a:prstTxWarp>
          </a:bodyPr>
          <a:lstStyle>
            <a:lvl1pPr defTabSz="955982">
              <a:defRPr sz="1300"/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xmlns="" id="{418894EF-A589-48D2-B5C7-53A6ADFF817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t" anchorCtr="0" compatLnSpc="1">
            <a:prstTxWarp prst="textNoShape">
              <a:avLst/>
            </a:prstTxWarp>
          </a:bodyPr>
          <a:lstStyle>
            <a:lvl1pPr algn="r" defTabSz="955982">
              <a:defRPr sz="1300"/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xmlns="" id="{DF004166-7783-430C-ACDE-5A95B79B7DB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66763"/>
            <a:ext cx="5119687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7" name="Rectangle 5">
            <a:extLst>
              <a:ext uri="{FF2B5EF4-FFF2-40B4-BE49-F238E27FC236}">
                <a16:creationId xmlns:a16="http://schemas.microsoft.com/office/drawing/2014/main" xmlns="" id="{1EC76576-0EB7-414B-8F09-1E3CFDB39DF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62513"/>
            <a:ext cx="5683250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/>
              <a:t>Textmasterformate durch Klicken bearbeiten</a:t>
            </a:r>
          </a:p>
          <a:p>
            <a:pPr lvl="1"/>
            <a:r>
              <a:rPr lang="de-AT" noProof="0"/>
              <a:t>Zweite Ebene</a:t>
            </a:r>
          </a:p>
          <a:p>
            <a:pPr lvl="2"/>
            <a:r>
              <a:rPr lang="de-AT" noProof="0"/>
              <a:t>Dritte Ebene</a:t>
            </a:r>
          </a:p>
          <a:p>
            <a:pPr lvl="3"/>
            <a:r>
              <a:rPr lang="de-AT" noProof="0"/>
              <a:t>Vierte Ebene</a:t>
            </a:r>
          </a:p>
          <a:p>
            <a:pPr lvl="4"/>
            <a:r>
              <a:rPr lang="de-AT" noProof="0"/>
              <a:t>Fünfte Ebene</a:t>
            </a:r>
          </a:p>
        </p:txBody>
      </p:sp>
      <p:sp>
        <p:nvSpPr>
          <p:cNvPr id="233478" name="Rectangle 6">
            <a:extLst>
              <a:ext uri="{FF2B5EF4-FFF2-40B4-BE49-F238E27FC236}">
                <a16:creationId xmlns:a16="http://schemas.microsoft.com/office/drawing/2014/main" xmlns="" id="{405706E6-7C42-4AE4-954A-A4CA5C6CE1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b" anchorCtr="0" compatLnSpc="1">
            <a:prstTxWarp prst="textNoShape">
              <a:avLst/>
            </a:prstTxWarp>
          </a:bodyPr>
          <a:lstStyle>
            <a:lvl1pPr defTabSz="955982">
              <a:defRPr sz="1300"/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233479" name="Rectangle 7">
            <a:extLst>
              <a:ext uri="{FF2B5EF4-FFF2-40B4-BE49-F238E27FC236}">
                <a16:creationId xmlns:a16="http://schemas.microsoft.com/office/drawing/2014/main" xmlns="" id="{1725B997-3A16-4107-80DA-4049A0E18F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88" tIns="47995" rIns="95988" bIns="47995" numCol="1" anchor="b" anchorCtr="0" compatLnSpc="1">
            <a:prstTxWarp prst="textNoShape">
              <a:avLst/>
            </a:prstTxWarp>
          </a:bodyPr>
          <a:lstStyle>
            <a:lvl1pPr algn="r" defTabSz="955982">
              <a:defRPr sz="1300"/>
            </a:lvl1pPr>
          </a:lstStyle>
          <a:p>
            <a:pPr>
              <a:defRPr/>
            </a:pPr>
            <a:fld id="{197176D0-0F23-46B9-8464-184819C24091}" type="slidenum">
              <a:rPr lang="de-AT" altLang="de-DE"/>
              <a:pPr>
                <a:defRPr/>
              </a:pPr>
              <a:t>‹N›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4178283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627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3872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180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58800" y="1638300"/>
            <a:ext cx="39020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3275" y="1638300"/>
            <a:ext cx="39020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3631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4786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69893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65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9381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1228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92261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56400" y="39688"/>
            <a:ext cx="2065338" cy="57134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58800" y="39688"/>
            <a:ext cx="6045200" cy="57134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76697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6463" y="39688"/>
            <a:ext cx="7915275" cy="10509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58800" y="1638300"/>
            <a:ext cx="3902075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13275" y="1638300"/>
            <a:ext cx="3902075" cy="1981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13275" y="3771900"/>
            <a:ext cx="3902075" cy="1981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91055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>
            <a:extLst>
              <a:ext uri="{FF2B5EF4-FFF2-40B4-BE49-F238E27FC236}">
                <a16:creationId xmlns:a16="http://schemas.microsoft.com/office/drawing/2014/main" xmlns="" id="{4E0AE6D3-4881-4948-A0F6-0BAD9B81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51816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endParaRPr lang="de-AT" altLang="de-DE"/>
          </a:p>
        </p:txBody>
      </p:sp>
      <p:sp>
        <p:nvSpPr>
          <p:cNvPr id="1038" name="Text Box 14">
            <a:extLst>
              <a:ext uri="{FF2B5EF4-FFF2-40B4-BE49-F238E27FC236}">
                <a16:creationId xmlns:a16="http://schemas.microsoft.com/office/drawing/2014/main" xmlns="" id="{52330C38-170A-4A30-B239-046182CBC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6021388"/>
            <a:ext cx="152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defRPr/>
            </a:pPr>
            <a:fld id="{CB4D2BD0-D92C-48A5-9DE9-E4D6945AB57E}" type="slidenum">
              <a:rPr lang="de-DE" altLang="de-DE" sz="1200" smtClean="0">
                <a:solidFill>
                  <a:srgbClr val="85F472"/>
                </a:solidFill>
                <a:latin typeface="Arial" panose="020B0604020202020204" pitchFamily="34" charset="0"/>
              </a:rPr>
              <a:pPr algn="r">
                <a:defRPr/>
              </a:pPr>
              <a:t>‹N›</a:t>
            </a:fld>
            <a:endParaRPr lang="de-DE" altLang="de-DE" sz="1200">
              <a:solidFill>
                <a:srgbClr val="9EF6A4"/>
              </a:solidFill>
              <a:latin typeface="Arial" panose="020B0604020202020204" pitchFamily="34" charset="0"/>
            </a:endParaRPr>
          </a:p>
        </p:txBody>
      </p:sp>
      <p:sp>
        <p:nvSpPr>
          <p:cNvPr id="1028" name="Rectangle 16">
            <a:extLst>
              <a:ext uri="{FF2B5EF4-FFF2-40B4-BE49-F238E27FC236}">
                <a16:creationId xmlns:a16="http://schemas.microsoft.com/office/drawing/2014/main" xmlns="" id="{01A4F312-CB46-446B-AD88-ED1ED7FDA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58800" y="1638300"/>
            <a:ext cx="79565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Klicken Sie, um die Formate des Vorlagentextes zu bearbeiten</a:t>
            </a:r>
          </a:p>
        </p:txBody>
      </p:sp>
      <p:pic>
        <p:nvPicPr>
          <p:cNvPr id="1029" name="Picture 2" descr="I:\KM\KM SharePoint Struktur\Corporate Design\Logos\GRAWE Group\GRAWEgroup_300dpi_4c.jpg">
            <a:extLst>
              <a:ext uri="{FF2B5EF4-FFF2-40B4-BE49-F238E27FC236}">
                <a16:creationId xmlns:a16="http://schemas.microsoft.com/office/drawing/2014/main" xmlns="" id="{70AF9912-9C6F-4365-BE16-EBD14C381236}"/>
              </a:ext>
            </a:extLst>
          </p:cNvPr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31788"/>
            <a:ext cx="2087563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663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rgbClr val="0066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GRAWElang">
            <a:extLst>
              <a:ext uri="{FF2B5EF4-FFF2-40B4-BE49-F238E27FC236}">
                <a16:creationId xmlns:a16="http://schemas.microsoft.com/office/drawing/2014/main" xmlns="" id="{370FAAE9-F523-4221-92AA-C09154805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2060575"/>
            <a:ext cx="6056313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1">
            <a:extLst>
              <a:ext uri="{FF2B5EF4-FFF2-40B4-BE49-F238E27FC236}">
                <a16:creationId xmlns:a16="http://schemas.microsoft.com/office/drawing/2014/main" xmlns="" id="{C79FA4A2-B470-45E2-BB60-7BD865504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75" y="3930650"/>
            <a:ext cx="8709025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3600" b="1">
                <a:solidFill>
                  <a:schemeClr val="accent2"/>
                </a:solidFill>
              </a:rPr>
              <a:t>Presentazione della </a:t>
            </a:r>
          </a:p>
          <a:p>
            <a:pPr algn="ctr">
              <a:spcBef>
                <a:spcPts val="600"/>
              </a:spcBef>
              <a:buFontTx/>
              <a:buNone/>
            </a:pPr>
            <a:r>
              <a:rPr lang="de-DE" altLang="de-DE" sz="3600" b="1">
                <a:solidFill>
                  <a:schemeClr val="accent2"/>
                </a:solidFill>
              </a:rPr>
              <a:t>Compagnia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xmlns="" id="{C29710C8-5CF1-4F5A-A8AF-D234F7B94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3498850"/>
            <a:ext cx="78327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10000"/>
              </a:spcBef>
              <a:buFontTx/>
              <a:buNone/>
            </a:pPr>
            <a:r>
              <a:rPr lang="de-DE" altLang="de-DE" sz="4400" b="1" i="1" dirty="0"/>
              <a:t>GRAWE</a:t>
            </a:r>
            <a:r>
              <a:rPr lang="de-DE" altLang="de-DE" sz="4400" dirty="0"/>
              <a:t> – Group</a:t>
            </a:r>
          </a:p>
          <a:p>
            <a:pPr algn="ctr">
              <a:spcBef>
                <a:spcPct val="10000"/>
              </a:spcBef>
              <a:buFontTx/>
              <a:buNone/>
            </a:pPr>
            <a:r>
              <a:rPr lang="de-DE" altLang="de-DE" sz="4000" b="1" dirty="0" err="1"/>
              <a:t>oltre</a:t>
            </a:r>
            <a:r>
              <a:rPr lang="de-DE" altLang="de-DE" sz="4000" b="1" dirty="0"/>
              <a:t> 190 </a:t>
            </a:r>
            <a:r>
              <a:rPr lang="de-DE" altLang="de-DE" sz="4000" b="1" dirty="0" err="1"/>
              <a:t>anni</a:t>
            </a:r>
            <a:endParaRPr lang="de-DE" altLang="de-DE" sz="4000" b="1" dirty="0"/>
          </a:p>
          <a:p>
            <a:pPr algn="ctr">
              <a:spcBef>
                <a:spcPct val="10000"/>
              </a:spcBef>
              <a:buFontTx/>
              <a:buNone/>
            </a:pPr>
            <a:r>
              <a:rPr lang="de-DE" altLang="de-DE" sz="4000" b="1" dirty="0"/>
              <a:t>di </a:t>
            </a:r>
            <a:r>
              <a:rPr lang="de-DE" altLang="de-DE" sz="4000" b="1" dirty="0" err="1"/>
              <a:t>serietà</a:t>
            </a:r>
            <a:r>
              <a:rPr lang="de-DE" altLang="de-DE" sz="4000" b="1" dirty="0"/>
              <a:t> e </a:t>
            </a:r>
            <a:r>
              <a:rPr lang="de-DE" altLang="de-DE" sz="4000" b="1" dirty="0" err="1"/>
              <a:t>solidità</a:t>
            </a:r>
            <a:endParaRPr lang="de-DE" altLang="de-DE" sz="4000" b="1" dirty="0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xmlns="" id="{54038D9F-ACDF-44C2-A420-FC1A18D04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98625"/>
            <a:ext cx="128905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5">
            <a:extLst>
              <a:ext uri="{FF2B5EF4-FFF2-40B4-BE49-F238E27FC236}">
                <a16:creationId xmlns:a16="http://schemas.microsoft.com/office/drawing/2014/main" xmlns="" id="{B2ED36F9-2130-4DFB-A2DA-0225F327E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613" y="4624388"/>
            <a:ext cx="560387" cy="6429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de-DE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5125" name="Text Box 9">
            <a:extLst>
              <a:ext uri="{FF2B5EF4-FFF2-40B4-BE49-F238E27FC236}">
                <a16:creationId xmlns:a16="http://schemas.microsoft.com/office/drawing/2014/main" xmlns="" id="{68E845C5-16DA-4365-A70E-CE6B18416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6299200"/>
            <a:ext cx="3651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Lo sviluppo di un gruppo internazionale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4" name="Text Box 4">
            <a:extLst>
              <a:ext uri="{FF2B5EF4-FFF2-40B4-BE49-F238E27FC236}">
                <a16:creationId xmlns:a16="http://schemas.microsoft.com/office/drawing/2014/main" xmlns="" id="{F9709815-41E5-461E-91C3-A7BBEC0A3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38" y="1509713"/>
            <a:ext cx="34290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4175" indent="-384175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de-DE" sz="1800">
                <a:sym typeface="Wingdings 3" panose="05040102010807070707" pitchFamily="18" charset="2"/>
              </a:rPr>
              <a:t>  </a:t>
            </a:r>
            <a:r>
              <a:rPr lang="de-AT" altLang="de-DE" sz="1800">
                <a:sym typeface="Wingdings 3" panose="05040102010807070707" pitchFamily="18" charset="2"/>
              </a:rPr>
              <a:t>Fondata nel 1828 dall‘arciduca Giovanni d‘Austria</a:t>
            </a:r>
            <a:r>
              <a:rPr lang="ru-RU" altLang="de-DE" sz="1800"/>
              <a:t> </a:t>
            </a:r>
          </a:p>
          <a:p>
            <a:pPr eaLnBrk="1" hangingPunct="1">
              <a:spcBef>
                <a:spcPct val="50000"/>
              </a:spcBef>
              <a:buFont typeface="Wingdings 3" panose="05040102010807070707" pitchFamily="18" charset="2"/>
              <a:buChar char="â"/>
            </a:pPr>
            <a:r>
              <a:rPr lang="de-AT" altLang="de-DE" sz="1800"/>
              <a:t>Originariamente una mutua assicuratrice incendi</a:t>
            </a:r>
            <a:endParaRPr lang="ru-RU" altLang="de-DE" sz="1800"/>
          </a:p>
          <a:p>
            <a:pPr eaLnBrk="1" hangingPunct="1">
              <a:spcBef>
                <a:spcPct val="50000"/>
              </a:spcBef>
              <a:buFont typeface="Wingdings 3" panose="05040102010807070707" pitchFamily="18" charset="2"/>
              <a:buChar char="â"/>
            </a:pPr>
            <a:r>
              <a:rPr lang="de-AT" altLang="de-DE" sz="1800"/>
              <a:t>Mantiene ancora oggi la struttura mutualistica (il gruppo è controllato dall‘associazione degli assicurati)</a:t>
            </a:r>
          </a:p>
          <a:p>
            <a:pPr eaLnBrk="1" hangingPunct="1">
              <a:spcBef>
                <a:spcPct val="50000"/>
              </a:spcBef>
              <a:buFont typeface="Wingdings 3" panose="05040102010807070707" pitchFamily="18" charset="2"/>
              <a:buChar char="â"/>
            </a:pPr>
            <a:r>
              <a:rPr lang="de-DE" altLang="de-DE" sz="1800"/>
              <a:t>Oggi un gruppo articolato ed attivo a livello internazionale</a:t>
            </a:r>
            <a:endParaRPr lang="ru-RU" altLang="de-DE" sz="1800"/>
          </a:p>
        </p:txBody>
      </p:sp>
      <p:sp>
        <p:nvSpPr>
          <p:cNvPr id="245765" name="Rectangle 5">
            <a:extLst>
              <a:ext uri="{FF2B5EF4-FFF2-40B4-BE49-F238E27FC236}">
                <a16:creationId xmlns:a16="http://schemas.microsoft.com/office/drawing/2014/main" xmlns="" id="{708C4062-66F0-43E9-AEDE-077D6C627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66294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de-DE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6148" name="Picture 6" descr="herreng_02">
            <a:extLst>
              <a:ext uri="{FF2B5EF4-FFF2-40B4-BE49-F238E27FC236}">
                <a16:creationId xmlns:a16="http://schemas.microsoft.com/office/drawing/2014/main" xmlns="" id="{2B22023E-7F76-4F77-A407-EBBF71AD5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4913"/>
            <a:ext cx="4876800" cy="565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10">
            <a:extLst>
              <a:ext uri="{FF2B5EF4-FFF2-40B4-BE49-F238E27FC236}">
                <a16:creationId xmlns:a16="http://schemas.microsoft.com/office/drawing/2014/main" xmlns="" id="{5598139E-359C-42CF-8DB4-A01D398D2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4925" y="6342063"/>
            <a:ext cx="36512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Lo sviluppo di un gruppo internazionale</a:t>
            </a:r>
          </a:p>
        </p:txBody>
      </p:sp>
      <p:sp>
        <p:nvSpPr>
          <p:cNvPr id="6150" name="Rectangle 11">
            <a:extLst>
              <a:ext uri="{FF2B5EF4-FFF2-40B4-BE49-F238E27FC236}">
                <a16:creationId xmlns:a16="http://schemas.microsoft.com/office/drawing/2014/main" xmlns="" id="{A241C63A-7514-4D37-AA6E-EAEEC2996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-3175"/>
            <a:ext cx="79152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La fondazione e il principio di mutualità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45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7E4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245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7E4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245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7E4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4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245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7E4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4" presetClass="entr" presetSubtype="5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245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4" grpId="0" build="p" autoUpdateAnimBg="0" advAuto="2000"/>
      <p:bldP spid="2457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2">
            <a:extLst>
              <a:ext uri="{FF2B5EF4-FFF2-40B4-BE49-F238E27FC236}">
                <a16:creationId xmlns:a16="http://schemas.microsoft.com/office/drawing/2014/main" xmlns="" id="{4A189748-CA17-498B-9147-4BA225CE0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1069975"/>
            <a:ext cx="7886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2000" b="1"/>
              <a:t>Ora presente in numerosi paesi dell‘Europa Centro-Orientale con proprie società controllate e direzioni generali sul posto</a:t>
            </a:r>
            <a:endParaRPr lang="de-DE" altLang="de-DE" sz="2000"/>
          </a:p>
        </p:txBody>
      </p:sp>
      <p:pic>
        <p:nvPicPr>
          <p:cNvPr id="7171" name="Picture 100">
            <a:extLst>
              <a:ext uri="{FF2B5EF4-FFF2-40B4-BE49-F238E27FC236}">
                <a16:creationId xmlns:a16="http://schemas.microsoft.com/office/drawing/2014/main" xmlns="" id="{D85155A1-0BA7-4870-AF35-792AEB8C7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851025"/>
            <a:ext cx="7875587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104">
            <a:extLst>
              <a:ext uri="{FF2B5EF4-FFF2-40B4-BE49-F238E27FC236}">
                <a16:creationId xmlns:a16="http://schemas.microsoft.com/office/drawing/2014/main" xmlns="" id="{04461EF6-CEAA-416D-A294-800824D8F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3550" y="6284913"/>
            <a:ext cx="35671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Dal 1991 lo sviluppo delle controllate estere</a:t>
            </a:r>
          </a:p>
        </p:txBody>
      </p:sp>
      <p:pic>
        <p:nvPicPr>
          <p:cNvPr id="7173" name="Picture 2" descr="I:\KM\KM SharePoint Struktur\Corporate Design\Logos\GRAWE Group\GRAWEgroup_300dpi_4c.jpg">
            <a:extLst>
              <a:ext uri="{FF2B5EF4-FFF2-40B4-BE49-F238E27FC236}">
                <a16:creationId xmlns:a16="http://schemas.microsoft.com/office/drawing/2014/main" xmlns="" id="{E2D6B841-07E1-4720-8F66-1576B1A0ACC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13" y="333375"/>
            <a:ext cx="208756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55">
            <a:extLst>
              <a:ext uri="{FF2B5EF4-FFF2-40B4-BE49-F238E27FC236}">
                <a16:creationId xmlns:a16="http://schemas.microsoft.com/office/drawing/2014/main" xmlns="" id="{63446660-35CD-4AA2-A975-1E89AD3EA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3" y="-17463"/>
            <a:ext cx="5437187" cy="105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Lo sviluppo internazionale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0B80FB40-FEAC-42BA-A51D-E0FEA2CD5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030413"/>
            <a:ext cx="7673975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62">
            <a:extLst>
              <a:ext uri="{FF2B5EF4-FFF2-40B4-BE49-F238E27FC236}">
                <a16:creationId xmlns:a16="http://schemas.microsoft.com/office/drawing/2014/main" xmlns="" id="{FA928128-1A6B-448F-A800-5D769955C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1141413"/>
            <a:ext cx="7886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2000" b="1"/>
              <a:t>Complessivamente 14 compagnie di assicurazione integralmente controllate attive in Centro-est-Europa</a:t>
            </a:r>
            <a:endParaRPr lang="de-DE" altLang="de-DE" sz="2000" b="1"/>
          </a:p>
        </p:txBody>
      </p:sp>
      <p:sp>
        <p:nvSpPr>
          <p:cNvPr id="8196" name="Rectangle 55">
            <a:extLst>
              <a:ext uri="{FF2B5EF4-FFF2-40B4-BE49-F238E27FC236}">
                <a16:creationId xmlns:a16="http://schemas.microsoft.com/office/drawing/2014/main" xmlns="" id="{0B57EC1E-4C01-4EE5-A6EA-AAB830324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3" y="-17463"/>
            <a:ext cx="5437187" cy="105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Lo sviluppo internazionale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51789A0E-1580-4C03-A5E0-F1A58B61F4CE}"/>
              </a:ext>
            </a:extLst>
          </p:cNvPr>
          <p:cNvSpPr>
            <a:spLocks/>
          </p:cNvSpPr>
          <p:nvPr/>
        </p:nvSpPr>
        <p:spPr bwMode="auto">
          <a:xfrm>
            <a:off x="428625" y="219075"/>
            <a:ext cx="59150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2600" b="1"/>
              <a:t>La solidità consolidata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5F62215B-2759-47CE-B116-37B8E263F028}"/>
              </a:ext>
            </a:extLst>
          </p:cNvPr>
          <p:cNvSpPr>
            <a:spLocks/>
          </p:cNvSpPr>
          <p:nvPr/>
        </p:nvSpPr>
        <p:spPr bwMode="auto">
          <a:xfrm>
            <a:off x="236538" y="1514475"/>
            <a:ext cx="50673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de-AT" altLang="de-DE" sz="1800" b="1" dirty="0"/>
              <a:t>Compagnie di </a:t>
            </a:r>
            <a:r>
              <a:rPr lang="de-AT" altLang="de-DE" sz="1800" b="1" dirty="0" err="1"/>
              <a:t>assicurazione</a:t>
            </a:r>
            <a:r>
              <a:rPr lang="de-AT" altLang="de-DE" sz="1800" b="1" dirty="0"/>
              <a:t>, </a:t>
            </a:r>
            <a:r>
              <a:rPr lang="de-AT" altLang="de-DE" sz="1800" b="1" dirty="0" err="1"/>
              <a:t>banche</a:t>
            </a:r>
            <a:r>
              <a:rPr lang="de-AT" altLang="de-DE" sz="1800" b="1" dirty="0"/>
              <a:t> e </a:t>
            </a:r>
            <a:r>
              <a:rPr lang="de-AT" altLang="de-DE" sz="1800" b="1" dirty="0" err="1"/>
              <a:t>società</a:t>
            </a:r>
            <a:r>
              <a:rPr lang="de-AT" altLang="de-DE" sz="1800" b="1" dirty="0"/>
              <a:t> di </a:t>
            </a:r>
            <a:r>
              <a:rPr lang="de-AT" altLang="de-DE" sz="1800" b="1" dirty="0" err="1"/>
              <a:t>gestione</a:t>
            </a:r>
            <a:r>
              <a:rPr lang="de-AT" altLang="de-DE" sz="1800" b="1" dirty="0"/>
              <a:t> del </a:t>
            </a:r>
            <a:r>
              <a:rPr lang="de-AT" altLang="de-DE" sz="1800" b="1" dirty="0" err="1"/>
              <a:t>risparmio</a:t>
            </a:r>
            <a:r>
              <a:rPr lang="de-AT" altLang="de-DE" sz="1800" dirty="0"/>
              <a:t> </a:t>
            </a:r>
            <a:r>
              <a:rPr lang="de-AT" altLang="de-DE" sz="1800" dirty="0" err="1"/>
              <a:t>insieme</a:t>
            </a:r>
            <a:r>
              <a:rPr lang="de-AT" altLang="de-DE" sz="1800" dirty="0"/>
              <a:t> a </a:t>
            </a:r>
            <a:r>
              <a:rPr lang="de-AT" altLang="de-DE" sz="1800" b="1" dirty="0" err="1"/>
              <a:t>società</a:t>
            </a:r>
            <a:r>
              <a:rPr lang="de-AT" altLang="de-DE" sz="1800" b="1" dirty="0"/>
              <a:t> </a:t>
            </a:r>
            <a:r>
              <a:rPr lang="de-AT" altLang="de-DE" sz="1800" b="1" dirty="0" err="1"/>
              <a:t>immobiliari</a:t>
            </a:r>
            <a:r>
              <a:rPr lang="de-AT" altLang="de-DE" sz="1800" dirty="0"/>
              <a:t>, </a:t>
            </a:r>
            <a:r>
              <a:rPr lang="de-AT" altLang="de-DE" sz="1800" dirty="0" err="1"/>
              <a:t>rappresentano</a:t>
            </a:r>
            <a:r>
              <a:rPr lang="de-AT" altLang="de-DE" sz="1800" dirty="0"/>
              <a:t> le </a:t>
            </a:r>
            <a:r>
              <a:rPr lang="de-AT" altLang="de-DE" sz="1800" dirty="0" err="1"/>
              <a:t>competenze</a:t>
            </a:r>
            <a:r>
              <a:rPr lang="de-AT" altLang="de-DE" sz="1800" dirty="0"/>
              <a:t> di </a:t>
            </a:r>
            <a:r>
              <a:rPr lang="de-AT" altLang="de-DE" sz="1800" dirty="0" err="1"/>
              <a:t>base</a:t>
            </a:r>
            <a:r>
              <a:rPr lang="de-AT" altLang="de-DE" sz="1800" dirty="0"/>
              <a:t> del </a:t>
            </a:r>
            <a:r>
              <a:rPr lang="de-AT" altLang="de-DE" sz="1800" dirty="0" err="1"/>
              <a:t>gruppo</a:t>
            </a:r>
            <a:r>
              <a:rPr lang="de-AT" altLang="de-DE" sz="1800" dirty="0"/>
              <a:t> </a:t>
            </a:r>
            <a:r>
              <a:rPr lang="de-AT" altLang="de-DE" sz="1800" b="1" dirty="0"/>
              <a:t>GraWe</a:t>
            </a:r>
            <a:r>
              <a:rPr lang="de-AT" altLang="de-DE" sz="1800" dirty="0"/>
              <a:t>.</a:t>
            </a:r>
          </a:p>
          <a:p>
            <a:pPr eaLnBrk="1" hangingPunct="1"/>
            <a:r>
              <a:rPr lang="de-AT" altLang="de-DE" sz="1800" b="1" dirty="0"/>
              <a:t>14 Compagnie </a:t>
            </a:r>
            <a:r>
              <a:rPr lang="de-AT" altLang="de-DE" sz="1800" b="1" dirty="0" err="1"/>
              <a:t>controllate</a:t>
            </a:r>
            <a:r>
              <a:rPr lang="de-AT" altLang="de-DE" sz="1800" b="1" dirty="0"/>
              <a:t> in Centro-Europa</a:t>
            </a:r>
            <a:r>
              <a:rPr lang="de-AT" altLang="de-DE" sz="1800" dirty="0"/>
              <a:t> </a:t>
            </a:r>
            <a:r>
              <a:rPr lang="de-AT" altLang="de-DE" sz="1800" dirty="0" err="1"/>
              <a:t>evidenziano</a:t>
            </a:r>
            <a:r>
              <a:rPr lang="de-AT" altLang="de-DE" sz="1800" dirty="0"/>
              <a:t> </a:t>
            </a:r>
            <a:r>
              <a:rPr lang="de-AT" altLang="de-DE" sz="1800" dirty="0" err="1"/>
              <a:t>l‘orientamento</a:t>
            </a:r>
            <a:r>
              <a:rPr lang="de-AT" altLang="de-DE" sz="1800" dirty="0"/>
              <a:t> </a:t>
            </a:r>
            <a:r>
              <a:rPr lang="de-AT" altLang="de-DE" sz="1800" dirty="0" err="1"/>
              <a:t>internazionale</a:t>
            </a:r>
            <a:r>
              <a:rPr lang="de-AT" altLang="de-DE" sz="1800" dirty="0"/>
              <a:t>. </a:t>
            </a:r>
          </a:p>
          <a:p>
            <a:pPr eaLnBrk="1" hangingPunct="1"/>
            <a:r>
              <a:rPr lang="de-AT" altLang="de-DE" sz="1800" b="1" dirty="0" err="1"/>
              <a:t>L‘attacamento</a:t>
            </a:r>
            <a:r>
              <a:rPr lang="de-AT" altLang="de-DE" sz="1800" b="1" dirty="0"/>
              <a:t> ai </a:t>
            </a:r>
            <a:r>
              <a:rPr lang="de-AT" altLang="de-DE" sz="1800" b="1" dirty="0" err="1"/>
              <a:t>principi</a:t>
            </a:r>
            <a:r>
              <a:rPr lang="de-AT" altLang="de-DE" sz="1800" b="1" dirty="0"/>
              <a:t> di </a:t>
            </a:r>
            <a:r>
              <a:rPr lang="de-AT" altLang="de-DE" sz="1800" b="1" dirty="0" err="1"/>
              <a:t>una</a:t>
            </a:r>
            <a:r>
              <a:rPr lang="de-AT" altLang="de-DE" sz="1800" b="1" dirty="0"/>
              <a:t> </a:t>
            </a:r>
            <a:r>
              <a:rPr lang="de-AT" altLang="de-DE" sz="1800" b="1" dirty="0" err="1"/>
              <a:t>sana</a:t>
            </a:r>
            <a:r>
              <a:rPr lang="de-AT" altLang="de-DE" sz="1800" b="1" dirty="0"/>
              <a:t> </a:t>
            </a:r>
            <a:r>
              <a:rPr lang="de-AT" altLang="de-DE" sz="1800" b="1" dirty="0" err="1"/>
              <a:t>gestione</a:t>
            </a:r>
            <a:r>
              <a:rPr lang="de-AT" altLang="de-DE" sz="1800" dirty="0"/>
              <a:t> e </a:t>
            </a:r>
            <a:r>
              <a:rPr lang="de-AT" altLang="de-DE" sz="1800" b="1" dirty="0"/>
              <a:t>la enorme </a:t>
            </a:r>
            <a:r>
              <a:rPr lang="de-AT" altLang="de-DE" sz="1800" b="1" dirty="0" err="1"/>
              <a:t>stabilità</a:t>
            </a:r>
            <a:r>
              <a:rPr lang="de-AT" altLang="de-DE" sz="1800" b="1" dirty="0"/>
              <a:t> </a:t>
            </a:r>
            <a:r>
              <a:rPr lang="de-AT" altLang="de-DE" sz="1800" b="1" dirty="0" err="1"/>
              <a:t>finanziaria</a:t>
            </a:r>
            <a:r>
              <a:rPr lang="de-AT" altLang="de-DE" sz="1800" b="1" dirty="0"/>
              <a:t> </a:t>
            </a:r>
            <a:r>
              <a:rPr lang="de-AT" altLang="de-DE" sz="1800" dirty="0" err="1"/>
              <a:t>sono</a:t>
            </a:r>
            <a:r>
              <a:rPr lang="de-AT" altLang="de-DE" sz="1800" dirty="0"/>
              <a:t> </a:t>
            </a:r>
            <a:r>
              <a:rPr lang="de-AT" altLang="de-DE" sz="1800" dirty="0" err="1"/>
              <a:t>l‘espressione</a:t>
            </a:r>
            <a:r>
              <a:rPr lang="de-AT" altLang="de-DE" sz="1800" dirty="0"/>
              <a:t> di </a:t>
            </a:r>
            <a:r>
              <a:rPr lang="de-AT" altLang="de-DE" sz="1800" dirty="0" err="1"/>
              <a:t>una</a:t>
            </a:r>
            <a:r>
              <a:rPr lang="de-AT" altLang="de-DE" sz="1800" dirty="0"/>
              <a:t> </a:t>
            </a:r>
            <a:r>
              <a:rPr lang="de-AT" altLang="de-DE" sz="1800" dirty="0" err="1"/>
              <a:t>storia</a:t>
            </a:r>
            <a:r>
              <a:rPr lang="de-AT" altLang="de-DE" sz="1800" dirty="0"/>
              <a:t> di </a:t>
            </a:r>
            <a:r>
              <a:rPr lang="de-AT" altLang="de-DE" sz="1800" dirty="0" err="1"/>
              <a:t>successo</a:t>
            </a:r>
            <a:r>
              <a:rPr lang="de-AT" altLang="de-DE" sz="1800" dirty="0"/>
              <a:t> da </a:t>
            </a:r>
            <a:r>
              <a:rPr lang="de-AT" altLang="de-DE" sz="1800" dirty="0" err="1"/>
              <a:t>oltre</a:t>
            </a:r>
            <a:r>
              <a:rPr lang="de-AT" altLang="de-DE" sz="1800" dirty="0"/>
              <a:t> 190 </a:t>
            </a:r>
            <a:r>
              <a:rPr lang="de-AT" altLang="de-DE" sz="1800" dirty="0" err="1"/>
              <a:t>anni</a:t>
            </a:r>
            <a:r>
              <a:rPr lang="de-AT" altLang="de-DE" sz="1800" dirty="0"/>
              <a:t>. 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xmlns="" id="{9ECB0E8C-F2BC-4893-84A5-E94A5EABB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t="15218" r="13948" b="17014"/>
          <a:stretch>
            <a:fillRect/>
          </a:stretch>
        </p:blipFill>
        <p:spPr bwMode="auto">
          <a:xfrm>
            <a:off x="5435600" y="1412875"/>
            <a:ext cx="3313113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6">
            <a:extLst>
              <a:ext uri="{FF2B5EF4-FFF2-40B4-BE49-F238E27FC236}">
                <a16:creationId xmlns:a16="http://schemas.microsoft.com/office/drawing/2014/main" xmlns="" id="{0B1F317F-F708-4D89-80DA-5D038C5C185C}"/>
              </a:ext>
            </a:extLst>
          </p:cNvPr>
          <p:cNvSpPr>
            <a:spLocks/>
          </p:cNvSpPr>
          <p:nvPr/>
        </p:nvSpPr>
        <p:spPr bwMode="auto">
          <a:xfrm>
            <a:off x="239713" y="4773613"/>
            <a:ext cx="848201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de-AT" altLang="de-DE" sz="1800" dirty="0" err="1"/>
              <a:t>Con</a:t>
            </a:r>
            <a:r>
              <a:rPr lang="de-AT" altLang="de-DE" sz="1800" dirty="0"/>
              <a:t> </a:t>
            </a:r>
            <a:r>
              <a:rPr lang="de-AT" altLang="de-DE" sz="1800" dirty="0" err="1"/>
              <a:t>un</a:t>
            </a:r>
            <a:r>
              <a:rPr lang="de-AT" altLang="de-DE" sz="1800" dirty="0"/>
              <a:t> forte </a:t>
            </a:r>
            <a:r>
              <a:rPr lang="de-AT" altLang="de-DE" sz="1800" dirty="0" err="1"/>
              <a:t>ed</a:t>
            </a:r>
            <a:r>
              <a:rPr lang="de-AT" altLang="de-DE" sz="1800" dirty="0"/>
              <a:t> </a:t>
            </a:r>
            <a:r>
              <a:rPr lang="de-AT" altLang="de-DE" sz="1800" dirty="0" err="1"/>
              <a:t>amichevole</a:t>
            </a:r>
            <a:r>
              <a:rPr lang="de-AT" altLang="de-DE" sz="1800" dirty="0"/>
              <a:t> </a:t>
            </a:r>
            <a:r>
              <a:rPr lang="de-AT" altLang="de-DE" sz="1800" dirty="0" err="1"/>
              <a:t>orientamento</a:t>
            </a:r>
            <a:r>
              <a:rPr lang="de-AT" altLang="de-DE" sz="1800" dirty="0"/>
              <a:t> al </a:t>
            </a:r>
            <a:r>
              <a:rPr lang="de-AT" altLang="de-DE" sz="1800" dirty="0" err="1"/>
              <a:t>cliente</a:t>
            </a:r>
            <a:r>
              <a:rPr lang="de-AT" altLang="de-DE" sz="1800" dirty="0"/>
              <a:t>, </a:t>
            </a:r>
            <a:r>
              <a:rPr lang="de-AT" altLang="de-DE" sz="1800" dirty="0" err="1"/>
              <a:t>consulenza</a:t>
            </a:r>
            <a:r>
              <a:rPr lang="de-AT" altLang="de-DE" sz="1800" dirty="0"/>
              <a:t> individuale e </a:t>
            </a:r>
            <a:r>
              <a:rPr lang="de-AT" altLang="de-DE" sz="1800" dirty="0" err="1"/>
              <a:t>prodotti</a:t>
            </a:r>
            <a:r>
              <a:rPr lang="de-AT" altLang="de-DE" sz="1800" dirty="0"/>
              <a:t> </a:t>
            </a:r>
            <a:r>
              <a:rPr lang="de-AT" altLang="de-DE" sz="1800" dirty="0" err="1"/>
              <a:t>confezionati</a:t>
            </a:r>
            <a:r>
              <a:rPr lang="de-AT" altLang="de-DE" sz="1800" dirty="0"/>
              <a:t> </a:t>
            </a:r>
            <a:r>
              <a:rPr lang="de-AT" altLang="de-DE" sz="1800" dirty="0" err="1"/>
              <a:t>su</a:t>
            </a:r>
            <a:r>
              <a:rPr lang="de-AT" altLang="de-DE" sz="1800" dirty="0"/>
              <a:t> </a:t>
            </a:r>
            <a:r>
              <a:rPr lang="de-AT" altLang="de-DE" sz="1800" dirty="0" err="1"/>
              <a:t>misura</a:t>
            </a:r>
            <a:r>
              <a:rPr lang="de-AT" altLang="de-DE" sz="1800" dirty="0"/>
              <a:t> per </a:t>
            </a:r>
            <a:r>
              <a:rPr lang="de-AT" altLang="de-DE" sz="1800" dirty="0" err="1"/>
              <a:t>ogni</a:t>
            </a:r>
            <a:r>
              <a:rPr lang="de-AT" altLang="de-DE" sz="1800" dirty="0"/>
              <a:t> </a:t>
            </a:r>
            <a:r>
              <a:rPr lang="de-AT" altLang="de-DE" sz="1800" dirty="0" err="1"/>
              <a:t>esigenza</a:t>
            </a:r>
            <a:r>
              <a:rPr lang="de-AT" altLang="de-DE" sz="1800" dirty="0"/>
              <a:t> </a:t>
            </a:r>
            <a:r>
              <a:rPr lang="de-AT" altLang="de-DE" sz="1800" dirty="0" err="1"/>
              <a:t>il</a:t>
            </a:r>
            <a:r>
              <a:rPr lang="de-AT" altLang="de-DE" sz="1800" dirty="0"/>
              <a:t> </a:t>
            </a:r>
            <a:r>
              <a:rPr lang="de-AT" altLang="de-DE" sz="1800" dirty="0" err="1"/>
              <a:t>gruppo</a:t>
            </a:r>
            <a:r>
              <a:rPr lang="de-AT" altLang="de-DE" sz="1800" dirty="0"/>
              <a:t> GraWe è </a:t>
            </a:r>
            <a:r>
              <a:rPr lang="de-AT" altLang="de-DE" sz="1800" dirty="0" err="1"/>
              <a:t>garanzia</a:t>
            </a:r>
            <a:r>
              <a:rPr lang="de-AT" altLang="de-DE" sz="1800" dirty="0"/>
              <a:t> di  </a:t>
            </a:r>
            <a:r>
              <a:rPr lang="de-AT" altLang="de-DE" sz="1800" b="1" dirty="0"/>
              <a:t>uno </a:t>
            </a:r>
            <a:r>
              <a:rPr lang="de-AT" altLang="de-DE" sz="1800" b="1" dirty="0" err="1"/>
              <a:t>standard</a:t>
            </a:r>
            <a:r>
              <a:rPr lang="de-AT" altLang="de-DE" sz="1800" b="1" dirty="0"/>
              <a:t> </a:t>
            </a:r>
            <a:r>
              <a:rPr lang="de-AT" altLang="de-DE" sz="1800" b="1" dirty="0" err="1"/>
              <a:t>internazionale</a:t>
            </a:r>
            <a:r>
              <a:rPr lang="de-AT" altLang="de-DE" sz="1800" b="1" dirty="0"/>
              <a:t> di </a:t>
            </a:r>
            <a:r>
              <a:rPr lang="de-AT" altLang="de-DE" sz="1800" b="1" dirty="0" err="1"/>
              <a:t>qualità</a:t>
            </a:r>
            <a:r>
              <a:rPr lang="de-AT" altLang="de-DE" sz="1800" b="1" dirty="0"/>
              <a:t> </a:t>
            </a:r>
            <a:r>
              <a:rPr lang="de-AT" altLang="de-DE" sz="1800" dirty="0" err="1"/>
              <a:t>insieme</a:t>
            </a:r>
            <a:r>
              <a:rPr lang="de-AT" altLang="de-DE" sz="1800" dirty="0"/>
              <a:t> a </a:t>
            </a:r>
            <a:r>
              <a:rPr lang="de-AT" altLang="de-DE" sz="1800" b="1" dirty="0" err="1"/>
              <a:t>standard</a:t>
            </a:r>
            <a:r>
              <a:rPr lang="de-AT" altLang="de-DE" sz="1800" b="1" dirty="0"/>
              <a:t> di </a:t>
            </a:r>
            <a:r>
              <a:rPr lang="de-AT" altLang="de-DE" sz="1800" b="1" dirty="0" err="1"/>
              <a:t>sicurezza</a:t>
            </a:r>
            <a:r>
              <a:rPr lang="de-AT" altLang="de-DE" sz="1800" b="1" dirty="0"/>
              <a:t> di </a:t>
            </a:r>
            <a:r>
              <a:rPr lang="de-AT" altLang="de-DE" sz="1800" b="1" dirty="0" err="1"/>
              <a:t>lunghissima</a:t>
            </a:r>
            <a:r>
              <a:rPr lang="de-AT" altLang="de-DE" sz="1800" b="1" dirty="0"/>
              <a:t> </a:t>
            </a:r>
            <a:r>
              <a:rPr lang="de-AT" altLang="de-DE" sz="1800" b="1" dirty="0" err="1"/>
              <a:t>tradizione</a:t>
            </a:r>
            <a:r>
              <a:rPr lang="de-AT" altLang="de-DE" sz="1800" b="1" dirty="0"/>
              <a:t>.</a:t>
            </a:r>
            <a:endParaRPr lang="de-AT" altLang="de-DE" sz="1800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e-AT" altLang="de-DE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2" descr="MCj04336020000[1]">
            <a:extLst>
              <a:ext uri="{FF2B5EF4-FFF2-40B4-BE49-F238E27FC236}">
                <a16:creationId xmlns:a16="http://schemas.microsoft.com/office/drawing/2014/main" xmlns="" id="{3BABAD94-351C-4C7F-9C84-2A9DE7712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319213"/>
            <a:ext cx="3438525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24">
            <a:extLst>
              <a:ext uri="{FF2B5EF4-FFF2-40B4-BE49-F238E27FC236}">
                <a16:creationId xmlns:a16="http://schemas.microsoft.com/office/drawing/2014/main" xmlns="" id="{0994BC29-A684-4C14-9A43-06C350656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1200" y="1503363"/>
            <a:ext cx="3830638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e-AT" altLang="de-DE" sz="2800"/>
              <a:t>Dal </a:t>
            </a:r>
            <a:r>
              <a:rPr lang="de-AT" altLang="de-DE" sz="2800" b="1"/>
              <a:t>1997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2800" b="1"/>
              <a:t>opera in libera prestazione di servizi in Italia</a:t>
            </a:r>
            <a:endParaRPr lang="de-DE" altLang="de-DE" sz="2800"/>
          </a:p>
        </p:txBody>
      </p:sp>
      <p:sp>
        <p:nvSpPr>
          <p:cNvPr id="10244" name="Rectangle 25">
            <a:extLst>
              <a:ext uri="{FF2B5EF4-FFF2-40B4-BE49-F238E27FC236}">
                <a16:creationId xmlns:a16="http://schemas.microsoft.com/office/drawing/2014/main" xmlns="" id="{3920B79B-F0DC-4A6C-965B-CC0ADC859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-17463"/>
            <a:ext cx="3752850" cy="105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L‘attività in Italia</a:t>
            </a:r>
          </a:p>
        </p:txBody>
      </p:sp>
      <p:sp>
        <p:nvSpPr>
          <p:cNvPr id="10245" name="Text Box 27">
            <a:extLst>
              <a:ext uri="{FF2B5EF4-FFF2-40B4-BE49-F238E27FC236}">
                <a16:creationId xmlns:a16="http://schemas.microsoft.com/office/drawing/2014/main" xmlns="" id="{14C24D61-3B45-4718-9D0B-1A6A36256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638" y="6299200"/>
            <a:ext cx="39449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L‘attività in Italia di </a:t>
            </a:r>
            <a:r>
              <a:rPr lang="de-DE" altLang="de-DE" sz="1200" b="1" i="1"/>
              <a:t>GRAWE-Group.</a:t>
            </a:r>
            <a:r>
              <a:rPr lang="de-DE" altLang="de-DE" sz="1200" i="1"/>
              <a:t> </a:t>
            </a:r>
            <a:endParaRPr lang="de-DE" altLang="de-DE" sz="1200"/>
          </a:p>
        </p:txBody>
      </p:sp>
      <p:sp>
        <p:nvSpPr>
          <p:cNvPr id="10246" name="Text Box 31">
            <a:extLst>
              <a:ext uri="{FF2B5EF4-FFF2-40B4-BE49-F238E27FC236}">
                <a16:creationId xmlns:a16="http://schemas.microsoft.com/office/drawing/2014/main" xmlns="" id="{C3A4E613-04C9-48BC-908A-25BEB866C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3813175"/>
            <a:ext cx="35306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2800"/>
              <a:t>Distributori: selezionate banche, promotori finanziari e primari broker.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4">
            <a:extLst>
              <a:ext uri="{FF2B5EF4-FFF2-40B4-BE49-F238E27FC236}">
                <a16:creationId xmlns:a16="http://schemas.microsoft.com/office/drawing/2014/main" xmlns="" id="{CDB1D931-6398-429B-9C22-A5519E9DE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1228725"/>
            <a:ext cx="7980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2800" b="1"/>
              <a:t>Attività nella massima trasparenza fiscale:</a:t>
            </a:r>
            <a:endParaRPr lang="de-DE" altLang="de-DE" sz="2800" b="1"/>
          </a:p>
        </p:txBody>
      </p:sp>
      <p:sp>
        <p:nvSpPr>
          <p:cNvPr id="11267" name="Text Box 27">
            <a:extLst>
              <a:ext uri="{FF2B5EF4-FFF2-40B4-BE49-F238E27FC236}">
                <a16:creationId xmlns:a16="http://schemas.microsoft.com/office/drawing/2014/main" xmlns="" id="{D24295BE-2501-4519-9028-4816D25F8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638" y="6299200"/>
            <a:ext cx="39449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L‘attività in Italia di </a:t>
            </a:r>
            <a:r>
              <a:rPr lang="de-DE" altLang="de-DE" sz="1200" b="1" i="1"/>
              <a:t>GRAWE-Group.</a:t>
            </a:r>
            <a:r>
              <a:rPr lang="de-DE" altLang="de-DE" sz="1200" i="1"/>
              <a:t> </a:t>
            </a:r>
            <a:endParaRPr lang="de-DE" altLang="de-DE" sz="1200"/>
          </a:p>
        </p:txBody>
      </p:sp>
      <p:sp>
        <p:nvSpPr>
          <p:cNvPr id="11268" name="Text Box 31">
            <a:extLst>
              <a:ext uri="{FF2B5EF4-FFF2-40B4-BE49-F238E27FC236}">
                <a16:creationId xmlns:a16="http://schemas.microsoft.com/office/drawing/2014/main" xmlns="" id="{0CD0562F-B280-4562-BD78-1834A936F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1944688"/>
            <a:ext cx="84709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/>
              <a:t>Non appena divenuto possibile (1.1.2004) la Compagnia ha optato per agire quale </a:t>
            </a:r>
            <a:r>
              <a:rPr lang="de-DE" altLang="de-DE" b="1"/>
              <a:t>Sostituto di Imposta</a:t>
            </a:r>
            <a:r>
              <a:rPr lang="de-DE" altLang="de-DE"/>
              <a:t> nei confronti dei Contraenti Italiani</a:t>
            </a:r>
          </a:p>
        </p:txBody>
      </p:sp>
      <p:sp>
        <p:nvSpPr>
          <p:cNvPr id="11269" name="Rectangle 25">
            <a:extLst>
              <a:ext uri="{FF2B5EF4-FFF2-40B4-BE49-F238E27FC236}">
                <a16:creationId xmlns:a16="http://schemas.microsoft.com/office/drawing/2014/main" xmlns="" id="{8B44AB63-0638-4247-9FB6-DB7087FC6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-17463"/>
            <a:ext cx="3752850" cy="105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L‘attività in Italia</a:t>
            </a:r>
          </a:p>
        </p:txBody>
      </p:sp>
      <p:sp>
        <p:nvSpPr>
          <p:cNvPr id="11270" name="Text Box 31">
            <a:extLst>
              <a:ext uri="{FF2B5EF4-FFF2-40B4-BE49-F238E27FC236}">
                <a16:creationId xmlns:a16="http://schemas.microsoft.com/office/drawing/2014/main" xmlns="" id="{0F20A016-1B2E-40C1-B3C1-BB1B85BFA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90888"/>
            <a:ext cx="79390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/>
              <a:t>Dal 2012 applica inoltre direttamente </a:t>
            </a:r>
            <a:r>
              <a:rPr lang="de-DE" altLang="de-DE" b="1"/>
              <a:t>l‘Imposta di Bollo </a:t>
            </a:r>
            <a:r>
              <a:rPr lang="de-DE" altLang="de-DE"/>
              <a:t>(c.d. Minipatrimoniale) sui Prodotti Finanziario-Assicurativi (polizze Unit-Linked)</a:t>
            </a:r>
          </a:p>
        </p:txBody>
      </p:sp>
      <p:sp>
        <p:nvSpPr>
          <p:cNvPr id="11271" name="Text Box 31">
            <a:extLst>
              <a:ext uri="{FF2B5EF4-FFF2-40B4-BE49-F238E27FC236}">
                <a16:creationId xmlns:a16="http://schemas.microsoft.com/office/drawing/2014/main" xmlns="" id="{60ED3685-41C3-4F44-9027-B0E86E751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8" y="4703763"/>
            <a:ext cx="87074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b="1">
                <a:solidFill>
                  <a:schemeClr val="accent2"/>
                </a:solidFill>
              </a:rPr>
              <a:t>Non sussiste pertanto alcun adempimento a carico dei Contraenti o degli Intermediari Finanziari che intervengono nella Gestione/Amministrazione dei contratti</a:t>
            </a:r>
          </a:p>
        </p:txBody>
      </p:sp>
      <p:pic>
        <p:nvPicPr>
          <p:cNvPr id="11272" name="Picture 11" descr="MC900129202[1]">
            <a:extLst>
              <a:ext uri="{FF2B5EF4-FFF2-40B4-BE49-F238E27FC236}">
                <a16:creationId xmlns:a16="http://schemas.microsoft.com/office/drawing/2014/main" xmlns="" id="{7F571B63-8477-41EA-93BA-C8B2DFD2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109538"/>
            <a:ext cx="103822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8" name="Text Box 4">
            <a:extLst>
              <a:ext uri="{FF2B5EF4-FFF2-40B4-BE49-F238E27FC236}">
                <a16:creationId xmlns:a16="http://schemas.microsoft.com/office/drawing/2014/main" xmlns="" id="{9C2858DA-FD86-4D77-AC04-BB1FF1FB1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400" y="2587625"/>
            <a:ext cx="6019800" cy="385763"/>
          </a:xfrm>
          <a:prstGeom prst="rect">
            <a:avLst/>
          </a:prstGeom>
          <a:solidFill>
            <a:srgbClr val="EBF4EB"/>
          </a:solidFill>
          <a:ln w="19050">
            <a:solidFill>
              <a:srgbClr val="007E4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800" b="1">
                <a:solidFill>
                  <a:srgbClr val="007E4C"/>
                </a:solidFill>
              </a:rPr>
              <a:t>Gruppo </a:t>
            </a:r>
            <a:r>
              <a:rPr lang="ru-RU" altLang="de-DE" sz="1800" b="1">
                <a:solidFill>
                  <a:srgbClr val="007E4C"/>
                </a:solidFill>
              </a:rPr>
              <a:t>Grazer Wechselseitige</a:t>
            </a:r>
          </a:p>
        </p:txBody>
      </p:sp>
      <p:cxnSp>
        <p:nvCxnSpPr>
          <p:cNvPr id="246789" name="AutoShape 5">
            <a:extLst>
              <a:ext uri="{FF2B5EF4-FFF2-40B4-BE49-F238E27FC236}">
                <a16:creationId xmlns:a16="http://schemas.microsoft.com/office/drawing/2014/main" xmlns="" id="{7912C67F-CF1E-4F65-9AEC-36583A079D07}"/>
              </a:ext>
            </a:extLst>
          </p:cNvPr>
          <p:cNvCxnSpPr>
            <a:cxnSpLocks noChangeShapeType="1"/>
            <a:stCxn id="246788" idx="2"/>
            <a:endCxn id="246792" idx="0"/>
          </p:cNvCxnSpPr>
          <p:nvPr/>
        </p:nvCxnSpPr>
        <p:spPr bwMode="auto">
          <a:xfrm rot="5400000">
            <a:off x="2774156" y="1643857"/>
            <a:ext cx="446087" cy="3124200"/>
          </a:xfrm>
          <a:prstGeom prst="bentConnector3">
            <a:avLst>
              <a:gd name="adj1" fmla="val 48755"/>
            </a:avLst>
          </a:prstGeom>
          <a:noFill/>
          <a:ln w="12700">
            <a:solidFill>
              <a:srgbClr val="007E4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790" name="AutoShape 6">
            <a:extLst>
              <a:ext uri="{FF2B5EF4-FFF2-40B4-BE49-F238E27FC236}">
                <a16:creationId xmlns:a16="http://schemas.microsoft.com/office/drawing/2014/main" xmlns="" id="{E2C3E78E-CF09-4B60-8F7E-615662E888E4}"/>
              </a:ext>
            </a:extLst>
          </p:cNvPr>
          <p:cNvCxnSpPr>
            <a:cxnSpLocks noChangeShapeType="1"/>
            <a:stCxn id="246788" idx="2"/>
            <a:endCxn id="246794" idx="0"/>
          </p:cNvCxnSpPr>
          <p:nvPr/>
        </p:nvCxnSpPr>
        <p:spPr bwMode="auto">
          <a:xfrm rot="16200000" flipH="1">
            <a:off x="5917406" y="1624807"/>
            <a:ext cx="446087" cy="3162300"/>
          </a:xfrm>
          <a:prstGeom prst="bentConnector3">
            <a:avLst>
              <a:gd name="adj1" fmla="val 48755"/>
            </a:avLst>
          </a:prstGeom>
          <a:noFill/>
          <a:ln w="12700">
            <a:solidFill>
              <a:srgbClr val="007E4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791" name="AutoShape 7">
            <a:extLst>
              <a:ext uri="{FF2B5EF4-FFF2-40B4-BE49-F238E27FC236}">
                <a16:creationId xmlns:a16="http://schemas.microsoft.com/office/drawing/2014/main" xmlns="" id="{F5A7E2C3-B2F7-4926-A316-904D93C11966}"/>
              </a:ext>
            </a:extLst>
          </p:cNvPr>
          <p:cNvCxnSpPr>
            <a:cxnSpLocks noChangeShapeType="1"/>
            <a:stCxn id="246788" idx="2"/>
            <a:endCxn id="246793" idx="0"/>
          </p:cNvCxnSpPr>
          <p:nvPr/>
        </p:nvCxnSpPr>
        <p:spPr bwMode="auto">
          <a:xfrm>
            <a:off x="4559300" y="2982913"/>
            <a:ext cx="0" cy="442912"/>
          </a:xfrm>
          <a:prstGeom prst="straightConnector1">
            <a:avLst/>
          </a:prstGeom>
          <a:noFill/>
          <a:ln w="12700">
            <a:solidFill>
              <a:srgbClr val="007E4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792" name="Text Box 8">
            <a:extLst>
              <a:ext uri="{FF2B5EF4-FFF2-40B4-BE49-F238E27FC236}">
                <a16:creationId xmlns:a16="http://schemas.microsoft.com/office/drawing/2014/main" xmlns="" id="{3E3C9BFD-DBCC-4DF3-BEED-B005D9FFB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3429000"/>
            <a:ext cx="2438400" cy="349250"/>
          </a:xfrm>
          <a:prstGeom prst="rect">
            <a:avLst/>
          </a:prstGeom>
          <a:solidFill>
            <a:srgbClr val="EBF4EB"/>
          </a:solidFill>
          <a:ln w="12700">
            <a:solidFill>
              <a:srgbClr val="007E4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600" b="1">
                <a:solidFill>
                  <a:srgbClr val="007E4C"/>
                </a:solidFill>
              </a:rPr>
              <a:t>Banche</a:t>
            </a:r>
            <a:endParaRPr lang="ru-RU" altLang="de-DE" sz="1600" b="1">
              <a:solidFill>
                <a:srgbClr val="007E4C"/>
              </a:solidFill>
            </a:endParaRPr>
          </a:p>
        </p:txBody>
      </p:sp>
      <p:sp>
        <p:nvSpPr>
          <p:cNvPr id="246793" name="Text Box 9">
            <a:extLst>
              <a:ext uri="{FF2B5EF4-FFF2-40B4-BE49-F238E27FC236}">
                <a16:creationId xmlns:a16="http://schemas.microsoft.com/office/drawing/2014/main" xmlns="" id="{6CA1F660-A2D9-4BA2-B190-C151C1DBD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050" y="3425825"/>
            <a:ext cx="3238500" cy="346075"/>
          </a:xfrm>
          <a:prstGeom prst="rect">
            <a:avLst/>
          </a:prstGeom>
          <a:solidFill>
            <a:srgbClr val="EBF4EB"/>
          </a:solidFill>
          <a:ln w="12700">
            <a:solidFill>
              <a:srgbClr val="007E4C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600" b="1">
                <a:solidFill>
                  <a:srgbClr val="007E4C"/>
                </a:solidFill>
              </a:rPr>
              <a:t>Compagnie d‘assicurazioni</a:t>
            </a:r>
            <a:endParaRPr lang="ru-RU" altLang="de-DE" sz="1600" b="1">
              <a:solidFill>
                <a:srgbClr val="007E4C"/>
              </a:solidFill>
            </a:endParaRPr>
          </a:p>
        </p:txBody>
      </p:sp>
      <p:sp>
        <p:nvSpPr>
          <p:cNvPr id="246794" name="Text Box 10">
            <a:extLst>
              <a:ext uri="{FF2B5EF4-FFF2-40B4-BE49-F238E27FC236}">
                <a16:creationId xmlns:a16="http://schemas.microsoft.com/office/drawing/2014/main" xmlns="" id="{A4A734B9-E3AD-4530-AE07-5111274A8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4300" y="3429000"/>
            <a:ext cx="2514600" cy="349250"/>
          </a:xfrm>
          <a:prstGeom prst="rect">
            <a:avLst/>
          </a:prstGeom>
          <a:solidFill>
            <a:srgbClr val="EBF4EB"/>
          </a:solidFill>
          <a:ln w="12700">
            <a:solidFill>
              <a:srgbClr val="007E4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600" b="1">
                <a:solidFill>
                  <a:srgbClr val="007E4C"/>
                </a:solidFill>
              </a:rPr>
              <a:t>Immobiliari</a:t>
            </a:r>
            <a:endParaRPr lang="ru-RU" altLang="de-DE" sz="1600" b="1">
              <a:solidFill>
                <a:srgbClr val="007E4C"/>
              </a:solidFill>
            </a:endParaRPr>
          </a:p>
        </p:txBody>
      </p:sp>
      <p:sp>
        <p:nvSpPr>
          <p:cNvPr id="246795" name="Text Box 11">
            <a:extLst>
              <a:ext uri="{FF2B5EF4-FFF2-40B4-BE49-F238E27FC236}">
                <a16:creationId xmlns:a16="http://schemas.microsoft.com/office/drawing/2014/main" xmlns="" id="{B3AD474E-4E0C-4FBE-ADA8-1953DF94F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38" y="1423988"/>
            <a:ext cx="6019800" cy="660400"/>
          </a:xfrm>
          <a:prstGeom prst="rect">
            <a:avLst/>
          </a:prstGeom>
          <a:solidFill>
            <a:srgbClr val="EBF4EB"/>
          </a:solidFill>
          <a:ln w="19050">
            <a:solidFill>
              <a:srgbClr val="007E4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1800" b="1">
                <a:solidFill>
                  <a:srgbClr val="007E4C"/>
                </a:solidFill>
              </a:rPr>
              <a:t>GRAWE Vermögensverwaltung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007E4C"/>
                </a:solidFill>
              </a:rPr>
              <a:t>(l‘associazione degli assicurati)</a:t>
            </a:r>
            <a:endParaRPr lang="ru-RU" altLang="de-DE" sz="1800" b="1">
              <a:solidFill>
                <a:srgbClr val="007E4C"/>
              </a:solidFill>
            </a:endParaRPr>
          </a:p>
        </p:txBody>
      </p:sp>
      <p:cxnSp>
        <p:nvCxnSpPr>
          <p:cNvPr id="246796" name="AutoShape 12">
            <a:extLst>
              <a:ext uri="{FF2B5EF4-FFF2-40B4-BE49-F238E27FC236}">
                <a16:creationId xmlns:a16="http://schemas.microsoft.com/office/drawing/2014/main" xmlns="" id="{7536F690-6EE3-472D-AF5A-9ACF7F9D5ED1}"/>
              </a:ext>
            </a:extLst>
          </p:cNvPr>
          <p:cNvCxnSpPr>
            <a:cxnSpLocks noChangeShapeType="1"/>
            <a:stCxn id="246795" idx="2"/>
          </p:cNvCxnSpPr>
          <p:nvPr/>
        </p:nvCxnSpPr>
        <p:spPr bwMode="auto">
          <a:xfrm>
            <a:off x="4516438" y="2093913"/>
            <a:ext cx="46037" cy="490537"/>
          </a:xfrm>
          <a:prstGeom prst="straightConnector1">
            <a:avLst/>
          </a:prstGeom>
          <a:noFill/>
          <a:ln w="12700">
            <a:solidFill>
              <a:srgbClr val="007E4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9" name="Rectangle 15">
            <a:extLst>
              <a:ext uri="{FF2B5EF4-FFF2-40B4-BE49-F238E27FC236}">
                <a16:creationId xmlns:a16="http://schemas.microsoft.com/office/drawing/2014/main" xmlns="" id="{067654C1-63A7-4D79-B200-FBC6947F6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" y="-3175"/>
            <a:ext cx="79152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La struttura del gruppo</a:t>
            </a:r>
          </a:p>
        </p:txBody>
      </p:sp>
      <p:sp>
        <p:nvSpPr>
          <p:cNvPr id="12300" name="Text Box 16">
            <a:extLst>
              <a:ext uri="{FF2B5EF4-FFF2-40B4-BE49-F238E27FC236}">
                <a16:creationId xmlns:a16="http://schemas.microsoft.com/office/drawing/2014/main" xmlns="" id="{A7A7C2BB-63DE-4F28-B11B-E4F31ECBB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4014788"/>
            <a:ext cx="8280400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b="1"/>
              <a:t>Il gruppo è controllato tuttora esclusivamente dall‘associazione mutualistica-ideale degli assicurati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b="1"/>
              <a:t>Non ci sono azionisti di riferimento o il mercato finanziario da remunerare – la gestione avviene quindi nell‘esclusivo interesse degli assicurati </a:t>
            </a:r>
            <a:endParaRPr lang="de-DE" altLang="de-DE"/>
          </a:p>
        </p:txBody>
      </p:sp>
      <p:sp>
        <p:nvSpPr>
          <p:cNvPr id="12301" name="Text Box 17">
            <a:extLst>
              <a:ext uri="{FF2B5EF4-FFF2-40B4-BE49-F238E27FC236}">
                <a16:creationId xmlns:a16="http://schemas.microsoft.com/office/drawing/2014/main" xmlns="" id="{73759EBD-5213-44EE-9895-FCC515C14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6370638"/>
            <a:ext cx="39449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La radice mutualistica del Gruppo.</a:t>
            </a:r>
            <a:r>
              <a:rPr lang="de-DE" altLang="de-DE" sz="1200" i="1"/>
              <a:t> </a:t>
            </a:r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6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6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46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8" grpId="0" animBg="1"/>
      <p:bldP spid="246792" grpId="0" animBg="1"/>
      <p:bldP spid="246793" grpId="0" animBg="1"/>
      <p:bldP spid="246794" grpId="0" animBg="1"/>
      <p:bldP spid="2467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789" name="AutoShape 5">
            <a:extLst>
              <a:ext uri="{FF2B5EF4-FFF2-40B4-BE49-F238E27FC236}">
                <a16:creationId xmlns:a16="http://schemas.microsoft.com/office/drawing/2014/main" xmlns="" id="{41265E08-A677-4408-8E1D-F63DF86E0270}"/>
              </a:ext>
            </a:extLst>
          </p:cNvPr>
          <p:cNvCxnSpPr>
            <a:cxnSpLocks noChangeShapeType="1"/>
            <a:endCxn id="246792" idx="0"/>
          </p:cNvCxnSpPr>
          <p:nvPr/>
        </p:nvCxnSpPr>
        <p:spPr bwMode="auto">
          <a:xfrm rot="5400000">
            <a:off x="2759869" y="3669507"/>
            <a:ext cx="446087" cy="3124200"/>
          </a:xfrm>
          <a:prstGeom prst="bentConnector3">
            <a:avLst>
              <a:gd name="adj1" fmla="val 48755"/>
            </a:avLst>
          </a:prstGeom>
          <a:noFill/>
          <a:ln w="12700">
            <a:solidFill>
              <a:srgbClr val="007E4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790" name="AutoShape 6">
            <a:extLst>
              <a:ext uri="{FF2B5EF4-FFF2-40B4-BE49-F238E27FC236}">
                <a16:creationId xmlns:a16="http://schemas.microsoft.com/office/drawing/2014/main" xmlns="" id="{502876E4-E667-4CC8-9DAF-D2C9475E9BEB}"/>
              </a:ext>
            </a:extLst>
          </p:cNvPr>
          <p:cNvCxnSpPr>
            <a:cxnSpLocks noChangeShapeType="1"/>
            <a:endCxn id="246794" idx="0"/>
          </p:cNvCxnSpPr>
          <p:nvPr/>
        </p:nvCxnSpPr>
        <p:spPr bwMode="auto">
          <a:xfrm rot="16200000" flipH="1">
            <a:off x="5903119" y="3650457"/>
            <a:ext cx="446087" cy="3162300"/>
          </a:xfrm>
          <a:prstGeom prst="bentConnector3">
            <a:avLst>
              <a:gd name="adj1" fmla="val 48755"/>
            </a:avLst>
          </a:prstGeom>
          <a:noFill/>
          <a:ln w="12700">
            <a:solidFill>
              <a:srgbClr val="007E4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791" name="AutoShape 7">
            <a:extLst>
              <a:ext uri="{FF2B5EF4-FFF2-40B4-BE49-F238E27FC236}">
                <a16:creationId xmlns:a16="http://schemas.microsoft.com/office/drawing/2014/main" xmlns="" id="{DE3AAD50-1898-44AC-919B-84344C941EBA}"/>
              </a:ext>
            </a:extLst>
          </p:cNvPr>
          <p:cNvCxnSpPr>
            <a:cxnSpLocks noChangeShapeType="1"/>
            <a:endCxn id="246793" idx="0"/>
          </p:cNvCxnSpPr>
          <p:nvPr/>
        </p:nvCxnSpPr>
        <p:spPr bwMode="auto">
          <a:xfrm>
            <a:off x="4545013" y="5008563"/>
            <a:ext cx="0" cy="442912"/>
          </a:xfrm>
          <a:prstGeom prst="straightConnector1">
            <a:avLst/>
          </a:prstGeom>
          <a:noFill/>
          <a:ln w="12700">
            <a:solidFill>
              <a:srgbClr val="007E4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792" name="Text Box 8">
            <a:extLst>
              <a:ext uri="{FF2B5EF4-FFF2-40B4-BE49-F238E27FC236}">
                <a16:creationId xmlns:a16="http://schemas.microsoft.com/office/drawing/2014/main" xmlns="" id="{155954E7-EE1D-4EBE-AC06-59DD06188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5454650"/>
            <a:ext cx="2438400" cy="349250"/>
          </a:xfrm>
          <a:prstGeom prst="rect">
            <a:avLst/>
          </a:prstGeom>
          <a:solidFill>
            <a:srgbClr val="EBF4EB"/>
          </a:solidFill>
          <a:ln w="12700">
            <a:solidFill>
              <a:srgbClr val="007E4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600" b="1">
                <a:solidFill>
                  <a:srgbClr val="007E4C"/>
                </a:solidFill>
              </a:rPr>
              <a:t>Banche</a:t>
            </a:r>
            <a:endParaRPr lang="ru-RU" altLang="de-DE" sz="1600" b="1">
              <a:solidFill>
                <a:srgbClr val="007E4C"/>
              </a:solidFill>
            </a:endParaRPr>
          </a:p>
        </p:txBody>
      </p:sp>
      <p:sp>
        <p:nvSpPr>
          <p:cNvPr id="246793" name="Text Box 9">
            <a:extLst>
              <a:ext uri="{FF2B5EF4-FFF2-40B4-BE49-F238E27FC236}">
                <a16:creationId xmlns:a16="http://schemas.microsoft.com/office/drawing/2014/main" xmlns="" id="{845577D5-272A-43BB-A2D0-E71B57F5D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5763" y="5451475"/>
            <a:ext cx="3238500" cy="346075"/>
          </a:xfrm>
          <a:prstGeom prst="rect">
            <a:avLst/>
          </a:prstGeom>
          <a:solidFill>
            <a:srgbClr val="EBF4EB"/>
          </a:solidFill>
          <a:ln w="12700">
            <a:solidFill>
              <a:srgbClr val="007E4C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600" b="1">
                <a:solidFill>
                  <a:srgbClr val="007E4C"/>
                </a:solidFill>
              </a:rPr>
              <a:t>Compagnie d‘assicurazioni</a:t>
            </a:r>
            <a:endParaRPr lang="ru-RU" altLang="de-DE" sz="1600" b="1">
              <a:solidFill>
                <a:srgbClr val="007E4C"/>
              </a:solidFill>
            </a:endParaRPr>
          </a:p>
        </p:txBody>
      </p:sp>
      <p:sp>
        <p:nvSpPr>
          <p:cNvPr id="246794" name="Text Box 10">
            <a:extLst>
              <a:ext uri="{FF2B5EF4-FFF2-40B4-BE49-F238E27FC236}">
                <a16:creationId xmlns:a16="http://schemas.microsoft.com/office/drawing/2014/main" xmlns="" id="{84C9754C-A0D5-4356-8933-A7532DAFA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0013" y="5454650"/>
            <a:ext cx="2514600" cy="349250"/>
          </a:xfrm>
          <a:prstGeom prst="rect">
            <a:avLst/>
          </a:prstGeom>
          <a:solidFill>
            <a:srgbClr val="EBF4EB"/>
          </a:solidFill>
          <a:ln w="12700">
            <a:solidFill>
              <a:srgbClr val="007E4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1600" b="1">
                <a:solidFill>
                  <a:srgbClr val="007E4C"/>
                </a:solidFill>
              </a:rPr>
              <a:t>Immobiliari</a:t>
            </a:r>
            <a:endParaRPr lang="ru-RU" altLang="de-DE" sz="1600" b="1">
              <a:solidFill>
                <a:srgbClr val="007E4C"/>
              </a:solidFill>
            </a:endParaRPr>
          </a:p>
        </p:txBody>
      </p:sp>
      <p:sp>
        <p:nvSpPr>
          <p:cNvPr id="13320" name="Rectangle 15">
            <a:extLst>
              <a:ext uri="{FF2B5EF4-FFF2-40B4-BE49-F238E27FC236}">
                <a16:creationId xmlns:a16="http://schemas.microsoft.com/office/drawing/2014/main" xmlns="" id="{B459DB1F-21A2-484D-8936-4CCF08C4A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" y="-3175"/>
            <a:ext cx="79152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/>
              <a:t>La struttura del gruppo</a:t>
            </a:r>
          </a:p>
        </p:txBody>
      </p:sp>
      <p:sp>
        <p:nvSpPr>
          <p:cNvPr id="13321" name="Text Box 17">
            <a:extLst>
              <a:ext uri="{FF2B5EF4-FFF2-40B4-BE49-F238E27FC236}">
                <a16:creationId xmlns:a16="http://schemas.microsoft.com/office/drawing/2014/main" xmlns="" id="{DD147E2B-BBEF-4FED-B355-A7612F7F6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6370638"/>
            <a:ext cx="39449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La radice mutualistica del Gruppo.</a:t>
            </a:r>
            <a:r>
              <a:rPr lang="de-DE" altLang="de-DE" sz="1200" i="1"/>
              <a:t> </a:t>
            </a:r>
            <a:endParaRPr lang="de-DE" altLang="de-DE" sz="1200"/>
          </a:p>
        </p:txBody>
      </p:sp>
      <p:pic>
        <p:nvPicPr>
          <p:cNvPr id="13322" name="Picture 2">
            <a:extLst>
              <a:ext uri="{FF2B5EF4-FFF2-40B4-BE49-F238E27FC236}">
                <a16:creationId xmlns:a16="http://schemas.microsoft.com/office/drawing/2014/main" xmlns="" id="{232D0907-6922-4769-B072-6ADB786F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411288"/>
            <a:ext cx="814705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2" grpId="0" animBg="1"/>
      <p:bldP spid="246793" grpId="0" animBg="1"/>
      <p:bldP spid="24679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>
            <a:extLst>
              <a:ext uri="{FF2B5EF4-FFF2-40B4-BE49-F238E27FC236}">
                <a16:creationId xmlns:a16="http://schemas.microsoft.com/office/drawing/2014/main" xmlns="" id="{6D4A195F-834C-4D62-9A99-BD06D802F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3727450"/>
            <a:ext cx="7848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4000"/>
              <a:t>La solidità finanziaria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4000"/>
              <a:t>del </a:t>
            </a:r>
            <a:r>
              <a:rPr lang="de-DE" altLang="de-DE" sz="4000" b="1" i="1"/>
              <a:t>GRAWE - Group</a:t>
            </a:r>
            <a:endParaRPr lang="de-DE" altLang="de-DE" sz="4000" i="1"/>
          </a:p>
        </p:txBody>
      </p:sp>
      <p:pic>
        <p:nvPicPr>
          <p:cNvPr id="14339" name="Picture 5">
            <a:extLst>
              <a:ext uri="{FF2B5EF4-FFF2-40B4-BE49-F238E27FC236}">
                <a16:creationId xmlns:a16="http://schemas.microsoft.com/office/drawing/2014/main" xmlns="" id="{5102CA32-3BEF-4AB8-9E43-3425C1F4A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841500"/>
            <a:ext cx="128905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6">
            <a:extLst>
              <a:ext uri="{FF2B5EF4-FFF2-40B4-BE49-F238E27FC236}">
                <a16:creationId xmlns:a16="http://schemas.microsoft.com/office/drawing/2014/main" xmlns="" id="{7BF36256-9517-4C42-8DAF-3D7CB5104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999163"/>
            <a:ext cx="39449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200"/>
          </a:p>
        </p:txBody>
      </p:sp>
      <p:sp>
        <p:nvSpPr>
          <p:cNvPr id="14341" name="Text Box 7">
            <a:extLst>
              <a:ext uri="{FF2B5EF4-FFF2-40B4-BE49-F238E27FC236}">
                <a16:creationId xmlns:a16="http://schemas.microsoft.com/office/drawing/2014/main" xmlns="" id="{5884F20A-5090-497B-BD41-6832EC0F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5188" y="6354763"/>
            <a:ext cx="39449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Andamento economico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4" name="Text Box 4">
            <a:extLst>
              <a:ext uri="{FF2B5EF4-FFF2-40B4-BE49-F238E27FC236}">
                <a16:creationId xmlns:a16="http://schemas.microsoft.com/office/drawing/2014/main" xmlns="" id="{9B9CA61E-5AA3-47DC-8ED6-7F7CDBC99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" y="3889375"/>
            <a:ext cx="91440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4400" b="1" dirty="0" err="1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Valore</a:t>
            </a:r>
            <a:r>
              <a:rPr lang="de-DE" altLang="de-DE" sz="4400" b="1" dirty="0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altLang="de-DE" sz="4400" b="1" dirty="0" err="1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record</a:t>
            </a:r>
            <a:r>
              <a:rPr lang="de-DE" altLang="de-DE" sz="4400" b="1" dirty="0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a </a:t>
            </a:r>
            <a:r>
              <a:rPr lang="de-DE" altLang="de-DE" sz="4400" b="1" dirty="0" err="1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livello</a:t>
            </a:r>
            <a:r>
              <a:rPr lang="de-DE" altLang="de-DE" sz="4400" b="1" dirty="0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altLang="de-DE" sz="4400" b="1" dirty="0" err="1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mondiale</a:t>
            </a:r>
            <a:r>
              <a:rPr lang="de-DE" altLang="de-DE" sz="4400" b="1" dirty="0">
                <a:solidFill>
                  <a:srgbClr val="00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!</a:t>
            </a:r>
          </a:p>
        </p:txBody>
      </p:sp>
      <p:sp>
        <p:nvSpPr>
          <p:cNvPr id="250885" name="Text Box 5">
            <a:extLst>
              <a:ext uri="{FF2B5EF4-FFF2-40B4-BE49-F238E27FC236}">
                <a16:creationId xmlns:a16="http://schemas.microsoft.com/office/drawing/2014/main" xmlns="" id="{B027AB66-934E-4892-B577-1C32011A2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296863"/>
            <a:ext cx="62388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2600" b="1" dirty="0" err="1">
                <a:solidFill>
                  <a:srgbClr val="007E4C"/>
                </a:solidFill>
              </a:rPr>
              <a:t>Margine</a:t>
            </a:r>
            <a:r>
              <a:rPr lang="de-AT" altLang="de-DE" sz="2600" b="1" dirty="0">
                <a:solidFill>
                  <a:srgbClr val="007E4C"/>
                </a:solidFill>
              </a:rPr>
              <a:t> di </a:t>
            </a:r>
            <a:r>
              <a:rPr lang="de-AT" altLang="de-DE" sz="2600" b="1" dirty="0" err="1">
                <a:solidFill>
                  <a:srgbClr val="007E4C"/>
                </a:solidFill>
              </a:rPr>
              <a:t>solvibilità</a:t>
            </a:r>
            <a:r>
              <a:rPr lang="de-AT" altLang="de-DE" sz="2600" b="1" dirty="0">
                <a:solidFill>
                  <a:srgbClr val="007E4C"/>
                </a:solidFill>
              </a:rPr>
              <a:t> al 31.12.2017</a:t>
            </a:r>
          </a:p>
        </p:txBody>
      </p:sp>
      <p:sp>
        <p:nvSpPr>
          <p:cNvPr id="250886" name="Text Box 6">
            <a:extLst>
              <a:ext uri="{FF2B5EF4-FFF2-40B4-BE49-F238E27FC236}">
                <a16:creationId xmlns:a16="http://schemas.microsoft.com/office/drawing/2014/main" xmlns="" id="{67D78C2F-B25C-4F26-8B29-05C9B17DC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3" y="2109788"/>
            <a:ext cx="91440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 3" panose="05040102010807070707" pitchFamily="18" charset="2"/>
              <a:buNone/>
            </a:pPr>
            <a:r>
              <a:rPr lang="de-DE" altLang="de-DE" sz="3600" b="1" dirty="0" err="1">
                <a:solidFill>
                  <a:srgbClr val="007E4C"/>
                </a:solidFill>
              </a:rPr>
              <a:t>Valore</a:t>
            </a:r>
            <a:r>
              <a:rPr lang="de-DE" altLang="de-DE" sz="3600" b="1" dirty="0">
                <a:solidFill>
                  <a:srgbClr val="007E4C"/>
                </a:solidFill>
              </a:rPr>
              <a:t> </a:t>
            </a:r>
            <a:r>
              <a:rPr lang="de-DE" altLang="de-DE" sz="3600" b="1" dirty="0" err="1">
                <a:solidFill>
                  <a:srgbClr val="007E4C"/>
                </a:solidFill>
              </a:rPr>
              <a:t>secondo</a:t>
            </a:r>
            <a:r>
              <a:rPr lang="de-DE" altLang="de-DE" sz="3600" b="1" dirty="0">
                <a:solidFill>
                  <a:srgbClr val="007E4C"/>
                </a:solidFill>
              </a:rPr>
              <a:t> </a:t>
            </a:r>
            <a:r>
              <a:rPr lang="de-DE" altLang="de-DE" sz="3600" b="1" dirty="0" err="1">
                <a:solidFill>
                  <a:srgbClr val="007E4C"/>
                </a:solidFill>
              </a:rPr>
              <a:t>normativa</a:t>
            </a:r>
            <a:r>
              <a:rPr lang="de-DE" altLang="de-DE" sz="3600" b="1" dirty="0">
                <a:solidFill>
                  <a:srgbClr val="007E4C"/>
                </a:solidFill>
              </a:rPr>
              <a:t> Solvency II:</a:t>
            </a:r>
          </a:p>
          <a:p>
            <a:pPr algn="ctr" eaLnBrk="1" hangingPunct="1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de-DE" altLang="de-DE" sz="7200" b="1" dirty="0">
                <a:solidFill>
                  <a:schemeClr val="accent2"/>
                </a:solidFill>
              </a:rPr>
              <a:t>328%</a:t>
            </a:r>
          </a:p>
        </p:txBody>
      </p:sp>
      <p:sp>
        <p:nvSpPr>
          <p:cNvPr id="15365" name="Rectangle 8">
            <a:extLst>
              <a:ext uri="{FF2B5EF4-FFF2-40B4-BE49-F238E27FC236}">
                <a16:creationId xmlns:a16="http://schemas.microsoft.com/office/drawing/2014/main" xmlns="" id="{BB7666E5-080D-4F8F-9418-D6B924831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1465263"/>
            <a:ext cx="79438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b="1">
                <a:solidFill>
                  <a:srgbClr val="007E4C"/>
                </a:solidFill>
              </a:rPr>
              <a:t>Grazer Wechselseitige Versicherung AG</a:t>
            </a:r>
            <a:endParaRPr lang="de-DE" altLang="de-DE" sz="3200" b="1">
              <a:solidFill>
                <a:srgbClr val="007E4C"/>
              </a:solidFill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xmlns="" id="{C0EAFC77-64D7-406B-AA1B-BBEABDF54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8" y="4906963"/>
            <a:ext cx="9144000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Confronto</a:t>
            </a:r>
            <a:r>
              <a:rPr lang="de-DE" altLang="de-DE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GENERALI ITALIA SPA: 257%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de-DE" altLang="de-DE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(dato 31.12.2017 </a:t>
            </a:r>
            <a:r>
              <a:rPr lang="de-DE" altLang="de-DE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secondo</a:t>
            </a:r>
            <a:r>
              <a:rPr lang="de-DE" altLang="de-DE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altLang="de-DE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normativa</a:t>
            </a:r>
            <a:r>
              <a:rPr lang="de-DE" altLang="de-DE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Solvency II)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5" grpId="0" autoUpdateAnimBg="0"/>
      <p:bldP spid="25088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5" name="Text Box 5">
            <a:extLst>
              <a:ext uri="{FF2B5EF4-FFF2-40B4-BE49-F238E27FC236}">
                <a16:creationId xmlns:a16="http://schemas.microsoft.com/office/drawing/2014/main" xmlns="" id="{383C414A-53CC-4571-A7FA-2FE6A0A0D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8" y="1108075"/>
            <a:ext cx="92011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3600" b="1">
                <a:solidFill>
                  <a:srgbClr val="007E4C"/>
                </a:solidFill>
              </a:rPr>
              <a:t>Grazer Wechselseitige Versicherung AG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2800" b="1">
                <a:solidFill>
                  <a:srgbClr val="007E4C"/>
                </a:solidFill>
              </a:rPr>
              <a:t>dati secondo vecchia normativa Solvency I</a:t>
            </a:r>
            <a:endParaRPr lang="de-DE" altLang="de-DE" sz="2800" b="1">
              <a:solidFill>
                <a:srgbClr val="007E4C"/>
              </a:solidFill>
            </a:endParaRPr>
          </a:p>
        </p:txBody>
      </p:sp>
      <p:sp>
        <p:nvSpPr>
          <p:cNvPr id="16387" name="CasellaDiTesto 4">
            <a:extLst>
              <a:ext uri="{FF2B5EF4-FFF2-40B4-BE49-F238E27FC236}">
                <a16:creationId xmlns:a16="http://schemas.microsoft.com/office/drawing/2014/main" xmlns="" id="{D81A0608-0EF8-4CF0-8242-E76630089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" y="2311400"/>
            <a:ext cx="8518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de-DE" sz="3600" b="1">
                <a:solidFill>
                  <a:schemeClr val="accent2"/>
                </a:solidFill>
              </a:rPr>
              <a:t>2010    2011   2012   2013  2014   2015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de-DE" sz="800" b="1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it-IT" altLang="de-DE" sz="3600" b="1"/>
              <a:t>439%  471%  497%  528%  554%  591%</a:t>
            </a:r>
            <a:endParaRPr lang="it-IT" altLang="de-DE" sz="3600" b="1">
              <a:solidFill>
                <a:schemeClr val="tx1"/>
              </a:solidFill>
            </a:endParaRPr>
          </a:p>
        </p:txBody>
      </p:sp>
      <p:sp>
        <p:nvSpPr>
          <p:cNvPr id="249860" name="Rectangle 4">
            <a:extLst>
              <a:ext uri="{FF2B5EF4-FFF2-40B4-BE49-F238E27FC236}">
                <a16:creationId xmlns:a16="http://schemas.microsoft.com/office/drawing/2014/main" xmlns="" id="{7D3DD05A-1B56-4DBF-9916-30EF16BED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8" y="3614738"/>
            <a:ext cx="8683625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chemeClr val="accent2"/>
                </a:solidFill>
              </a:rPr>
              <a:t>In costante e forte crescita anche negli anni della recessione e crisi finanziaria a dimostrazione dell‘eccellente risultato della gestione.</a:t>
            </a:r>
            <a:endParaRPr lang="en-GB" altLang="de-DE" sz="2800" b="1">
              <a:solidFill>
                <a:schemeClr val="accent2"/>
              </a:solidFill>
            </a:endParaRPr>
          </a:p>
        </p:txBody>
      </p:sp>
      <p:sp>
        <p:nvSpPr>
          <p:cNvPr id="16389" name="Rectangle 8">
            <a:extLst>
              <a:ext uri="{FF2B5EF4-FFF2-40B4-BE49-F238E27FC236}">
                <a16:creationId xmlns:a16="http://schemas.microsoft.com/office/drawing/2014/main" xmlns="" id="{90E7D062-8FA5-4933-9243-FB5589B12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3" y="293688"/>
            <a:ext cx="53625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>
                <a:solidFill>
                  <a:srgbClr val="007E4C"/>
                </a:solidFill>
              </a:rPr>
              <a:t>Andamento Margine di solvibilità</a:t>
            </a:r>
            <a:endParaRPr lang="de-DE" altLang="de-DE" sz="2600" b="1">
              <a:solidFill>
                <a:srgbClr val="007E4C"/>
              </a:solidFill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xmlns="" id="{4C06F488-35CA-4E55-A715-E8C96A4CA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5084763"/>
            <a:ext cx="9144000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Media </a:t>
            </a:r>
            <a:r>
              <a:rPr lang="de-DE" altLang="de-DE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compagnie</a:t>
            </a:r>
            <a:r>
              <a:rPr lang="de-DE" altLang="de-DE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altLang="de-DE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vita</a:t>
            </a:r>
            <a:r>
              <a:rPr lang="de-DE" altLang="de-DE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altLang="de-DE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italiane</a:t>
            </a:r>
            <a:r>
              <a:rPr lang="de-DE" altLang="de-DE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 152%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de-DE" altLang="de-DE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(dato IVASS 31.12.2015)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de-DE" altLang="de-DE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GENERALI ITALIA SPA al 31.12.2015: 395%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75"/>
                                        <p:tgtEl>
                                          <p:spTgt spid="249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5" grpId="0" autoUpdateAnimBg="0"/>
      <p:bldP spid="24986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>
            <a:extLst>
              <a:ext uri="{FF2B5EF4-FFF2-40B4-BE49-F238E27FC236}">
                <a16:creationId xmlns:a16="http://schemas.microsoft.com/office/drawing/2014/main" xmlns="" id="{A81F5BCD-5F80-4B39-9E61-B724AA2D3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3" y="122238"/>
            <a:ext cx="57277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>
                <a:solidFill>
                  <a:srgbClr val="007E4C"/>
                </a:solidFill>
              </a:rPr>
              <a:t>Confronto con l‘andamento calante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2600" b="1">
                <a:solidFill>
                  <a:srgbClr val="007E4C"/>
                </a:solidFill>
              </a:rPr>
              <a:t>delle Compagnie italiane</a:t>
            </a:r>
            <a:endParaRPr lang="de-DE" altLang="de-DE" sz="2600" b="1">
              <a:solidFill>
                <a:srgbClr val="007E4C"/>
              </a:solidFill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xmlns="" id="{BA6AE0A1-FDE5-462D-91CF-43806FBE0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038" y="1292225"/>
            <a:ext cx="9201151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3600" b="1">
                <a:solidFill>
                  <a:srgbClr val="007E4C"/>
                </a:solidFill>
              </a:rPr>
              <a:t>Grazer Wechselseitige Versicherung AG</a:t>
            </a:r>
            <a:endParaRPr lang="de-DE" altLang="de-DE" sz="3600" b="1">
              <a:solidFill>
                <a:srgbClr val="007E4C"/>
              </a:solidFill>
            </a:endParaRPr>
          </a:p>
        </p:txBody>
      </p:sp>
      <p:sp>
        <p:nvSpPr>
          <p:cNvPr id="17412" name="CasellaDiTesto 4">
            <a:extLst>
              <a:ext uri="{FF2B5EF4-FFF2-40B4-BE49-F238E27FC236}">
                <a16:creationId xmlns:a16="http://schemas.microsoft.com/office/drawing/2014/main" xmlns="" id="{7322FF38-34F6-42B8-BC44-31FA4D249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2063750"/>
            <a:ext cx="8518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de-DE" sz="3600" b="1">
                <a:solidFill>
                  <a:schemeClr val="accent2"/>
                </a:solidFill>
              </a:rPr>
              <a:t>2010    2011   2012   2013  2014   2015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de-DE" sz="600" b="1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it-IT" altLang="de-DE" sz="3600" b="1"/>
              <a:t>439%  471%  497%  528%  554%  591%</a:t>
            </a:r>
            <a:endParaRPr lang="it-IT" altLang="de-DE" sz="3600" b="1">
              <a:solidFill>
                <a:schemeClr val="tx1"/>
              </a:solidFill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2C665AAF-884E-424C-BC74-87895A58F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575" y="3990975"/>
            <a:ext cx="9201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AT" altLang="de-DE" sz="3600" b="1">
                <a:solidFill>
                  <a:srgbClr val="FF0000"/>
                </a:solidFill>
              </a:rPr>
              <a:t>Media delle Compagnie vita italiane</a:t>
            </a:r>
            <a:endParaRPr lang="de-DE" altLang="de-DE" sz="3600" b="1">
              <a:solidFill>
                <a:srgbClr val="FF0000"/>
              </a:solidFill>
            </a:endParaRPr>
          </a:p>
        </p:txBody>
      </p:sp>
      <p:sp>
        <p:nvSpPr>
          <p:cNvPr id="17414" name="CasellaDiTesto 4">
            <a:extLst>
              <a:ext uri="{FF2B5EF4-FFF2-40B4-BE49-F238E27FC236}">
                <a16:creationId xmlns:a16="http://schemas.microsoft.com/office/drawing/2014/main" xmlns="" id="{E1FD4035-0E27-482C-A208-B6A1E0F0F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4637088"/>
            <a:ext cx="8518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de-DE" sz="3600" b="1">
                <a:solidFill>
                  <a:schemeClr val="accent2"/>
                </a:solidFill>
              </a:rPr>
              <a:t> 2010    2011   2012   2013  2014   2015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de-DE" sz="600" b="1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it-IT" altLang="de-DE" sz="3600" b="1">
                <a:solidFill>
                  <a:srgbClr val="FF0000"/>
                </a:solidFill>
              </a:rPr>
              <a:t>187%  174%  198%  173%  160%  152%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301ADC7F-54A9-41D4-AE52-1C24F6DFD7D0}"/>
              </a:ext>
            </a:extLst>
          </p:cNvPr>
          <p:cNvSpPr/>
          <p:nvPr/>
        </p:nvSpPr>
        <p:spPr>
          <a:xfrm>
            <a:off x="614363" y="3389313"/>
            <a:ext cx="7880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de-AT" altLang="de-DE" sz="2800" b="1" dirty="0" err="1">
                <a:solidFill>
                  <a:srgbClr val="007E4C"/>
                </a:solidFill>
                <a:latin typeface="+mj-lt"/>
              </a:rPr>
              <a:t>dati</a:t>
            </a:r>
            <a:r>
              <a:rPr lang="de-AT" altLang="de-DE" sz="2800" b="1" dirty="0">
                <a:solidFill>
                  <a:srgbClr val="007E4C"/>
                </a:solidFill>
                <a:latin typeface="+mj-lt"/>
              </a:rPr>
              <a:t> </a:t>
            </a:r>
            <a:r>
              <a:rPr lang="de-AT" altLang="de-DE" sz="2800" b="1" dirty="0" err="1">
                <a:solidFill>
                  <a:srgbClr val="007E4C"/>
                </a:solidFill>
                <a:latin typeface="+mj-lt"/>
              </a:rPr>
              <a:t>secondo</a:t>
            </a:r>
            <a:r>
              <a:rPr lang="de-AT" altLang="de-DE" sz="2800" b="1" dirty="0">
                <a:solidFill>
                  <a:srgbClr val="007E4C"/>
                </a:solidFill>
                <a:latin typeface="+mj-lt"/>
              </a:rPr>
              <a:t> </a:t>
            </a:r>
            <a:r>
              <a:rPr lang="de-AT" altLang="de-DE" sz="2800" b="1" dirty="0" err="1">
                <a:solidFill>
                  <a:srgbClr val="007E4C"/>
                </a:solidFill>
                <a:latin typeface="+mj-lt"/>
              </a:rPr>
              <a:t>vecchia</a:t>
            </a:r>
            <a:r>
              <a:rPr lang="de-AT" altLang="de-DE" sz="2800" b="1" dirty="0">
                <a:solidFill>
                  <a:srgbClr val="007E4C"/>
                </a:solidFill>
                <a:latin typeface="+mj-lt"/>
              </a:rPr>
              <a:t> </a:t>
            </a:r>
            <a:r>
              <a:rPr lang="de-AT" altLang="de-DE" sz="2800" b="1" dirty="0" err="1">
                <a:solidFill>
                  <a:srgbClr val="007E4C"/>
                </a:solidFill>
                <a:latin typeface="+mj-lt"/>
              </a:rPr>
              <a:t>normativa</a:t>
            </a:r>
            <a:r>
              <a:rPr lang="de-AT" altLang="de-DE" sz="2800" b="1" dirty="0">
                <a:solidFill>
                  <a:srgbClr val="007E4C"/>
                </a:solidFill>
                <a:latin typeface="+mj-lt"/>
              </a:rPr>
              <a:t> Solvency I</a:t>
            </a:r>
            <a:endParaRPr lang="de-DE" altLang="de-DE" sz="2800" b="1" dirty="0">
              <a:solidFill>
                <a:srgbClr val="007E4C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0" name="Rectangle 4">
            <a:extLst>
              <a:ext uri="{FF2B5EF4-FFF2-40B4-BE49-F238E27FC236}">
                <a16:creationId xmlns:a16="http://schemas.microsoft.com/office/drawing/2014/main" xmlns="" id="{560C5221-E305-464F-A216-8E967C7D7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8" y="1409700"/>
            <a:ext cx="7769225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3200" b="1">
                <a:solidFill>
                  <a:schemeClr val="accent2"/>
                </a:solidFill>
              </a:rPr>
              <a:t>L‘elevatissimo livello del margine di solvibilità e della quota dei mezzi propri è prova della enorme solidità e grande redditività della Compagnia grazie agli ottimi risultati prodotti nell‘interesse degli assicurati (unici stake-holder della società) dai principi di sana e prudente gestione applicati dal management da oltre 180 anni.</a:t>
            </a:r>
            <a:endParaRPr lang="en-GB" altLang="de-DE" sz="3200" b="1">
              <a:solidFill>
                <a:schemeClr val="accent2"/>
              </a:solidFill>
            </a:endParaRPr>
          </a:p>
        </p:txBody>
      </p:sp>
      <p:sp>
        <p:nvSpPr>
          <p:cNvPr id="250885" name="Text Box 5">
            <a:extLst>
              <a:ext uri="{FF2B5EF4-FFF2-40B4-BE49-F238E27FC236}">
                <a16:creationId xmlns:a16="http://schemas.microsoft.com/office/drawing/2014/main" xmlns="" id="{C96F5FC8-E8BD-4E72-BE5A-D9B2CCC5D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8" y="282575"/>
            <a:ext cx="60229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AT" altLang="de-DE" sz="2600" b="1">
                <a:solidFill>
                  <a:srgbClr val="007E4C"/>
                </a:solidFill>
              </a:rPr>
              <a:t>Margine di solvibilità e mezzi propri</a:t>
            </a:r>
            <a:endParaRPr lang="de-DE" altLang="de-DE" sz="2600" b="1">
              <a:solidFill>
                <a:srgbClr val="007E4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"/>
                                        <p:tgtEl>
                                          <p:spTgt spid="249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175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0" grpId="0" build="p" autoUpdateAnimBg="0"/>
      <p:bldP spid="25088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xmlns="" id="{0F9866CA-9FDE-4D93-BE52-86AAD4739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88" y="1095375"/>
            <a:ext cx="438626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e-DE" altLang="de-DE" sz="4800" b="1" i="1"/>
              <a:t>GRAWE</a:t>
            </a:r>
            <a:r>
              <a:rPr lang="de-DE" altLang="de-DE" sz="4800" i="1"/>
              <a:t> Group</a:t>
            </a:r>
          </a:p>
        </p:txBody>
      </p:sp>
      <p:sp>
        <p:nvSpPr>
          <p:cNvPr id="19459" name="Text Box 5">
            <a:extLst>
              <a:ext uri="{FF2B5EF4-FFF2-40B4-BE49-F238E27FC236}">
                <a16:creationId xmlns:a16="http://schemas.microsoft.com/office/drawing/2014/main" xmlns="" id="{C4488BDC-9BC8-4C36-89ED-92E8B9036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475" y="1914525"/>
            <a:ext cx="69484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4000">
                <a:solidFill>
                  <a:schemeClr val="accent2"/>
                </a:solidFill>
              </a:rPr>
              <a:t>La serietà e solidità in sintesi.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3600">
                <a:solidFill>
                  <a:schemeClr val="accent2"/>
                </a:solidFill>
              </a:rPr>
              <a:t>Nell‘interesse ed a garanzia dei propri assicurati:</a:t>
            </a:r>
          </a:p>
        </p:txBody>
      </p:sp>
      <p:sp>
        <p:nvSpPr>
          <p:cNvPr id="19460" name="Text Box 6">
            <a:extLst>
              <a:ext uri="{FF2B5EF4-FFF2-40B4-BE49-F238E27FC236}">
                <a16:creationId xmlns:a16="http://schemas.microsoft.com/office/drawing/2014/main" xmlns="" id="{0320BED7-C5B4-4026-91C4-71D68FDE5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3935413"/>
            <a:ext cx="87931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2800"/>
              <a:t>Concentrazione nel vero business assicurativo evitando le passeggere mode del momento, che sotto un aggressivo mantello di marketing nascondono solo rischi ed insidie per gli assicurati.</a:t>
            </a:r>
          </a:p>
        </p:txBody>
      </p:sp>
      <p:sp>
        <p:nvSpPr>
          <p:cNvPr id="19461" name="Rectangle 7">
            <a:extLst>
              <a:ext uri="{FF2B5EF4-FFF2-40B4-BE49-F238E27FC236}">
                <a16:creationId xmlns:a16="http://schemas.microsoft.com/office/drawing/2014/main" xmlns="" id="{D5C1EA8A-A33F-4BB0-BEA2-94649CA27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438" y="-3175"/>
            <a:ext cx="79152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000"/>
              <a:t>I principi del gruppo</a:t>
            </a:r>
            <a:endParaRPr lang="de-AT" altLang="de-DE" sz="2000"/>
          </a:p>
        </p:txBody>
      </p:sp>
      <p:sp>
        <p:nvSpPr>
          <p:cNvPr id="19462" name="Text Box 9">
            <a:extLst>
              <a:ext uri="{FF2B5EF4-FFF2-40B4-BE49-F238E27FC236}">
                <a16:creationId xmlns:a16="http://schemas.microsoft.com/office/drawing/2014/main" xmlns="" id="{6CE159A0-1095-4DA2-A185-38830DA8C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3463" y="6284913"/>
            <a:ext cx="39449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/>
              <a:t>I sani principi del GRAWE Group.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xmlns="" id="{4BAE9288-D763-4FD7-95E4-D4C4BF500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4113213"/>
            <a:ext cx="55006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e-DE" altLang="de-DE" sz="4000"/>
              <a:t>Da 180 </a:t>
            </a:r>
            <a:r>
              <a:rPr lang="de-DE" altLang="de-DE" sz="4000" b="1"/>
              <a:t>solidi</a:t>
            </a:r>
            <a:r>
              <a:rPr lang="de-DE" altLang="de-DE" sz="4000"/>
              <a:t> anni dalla  </a:t>
            </a:r>
            <a:r>
              <a:rPr lang="de-DE" altLang="de-DE" sz="4000" i="1">
                <a:latin typeface="Arial Black" panose="020B0A04020102020204" pitchFamily="34" charset="0"/>
              </a:rPr>
              <a:t>Vostra </a:t>
            </a:r>
            <a:r>
              <a:rPr lang="de-DE" altLang="de-DE" sz="4000"/>
              <a:t>parte.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xmlns="" id="{FAB6EE94-8D66-425B-8D1E-805DBB755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2455863"/>
            <a:ext cx="128905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7">
            <a:extLst>
              <a:ext uri="{FF2B5EF4-FFF2-40B4-BE49-F238E27FC236}">
                <a16:creationId xmlns:a16="http://schemas.microsoft.com/office/drawing/2014/main" xmlns="" id="{9359D497-9AB3-45CC-AC8F-6EBA50F61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88" y="1438275"/>
            <a:ext cx="438626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66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e-DE" altLang="de-DE" sz="4800" b="1" i="1"/>
              <a:t>GRAWE</a:t>
            </a:r>
            <a:r>
              <a:rPr lang="de-DE" altLang="de-DE" sz="4800" i="1"/>
              <a:t> Group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</Words>
  <Application>Microsoft Office PowerPoint</Application>
  <PresentationFormat>Presentazione su schermo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Standarddesign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agentur rubikon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andreas rossmann</dc:creator>
  <cp:lastModifiedBy>Davide</cp:lastModifiedBy>
  <cp:revision>820</cp:revision>
  <cp:lastPrinted>2018-01-10T10:56:18Z</cp:lastPrinted>
  <dcterms:created xsi:type="dcterms:W3CDTF">2001-05-08T09:28:58Z</dcterms:created>
  <dcterms:modified xsi:type="dcterms:W3CDTF">2019-01-30T09:57:32Z</dcterms:modified>
</cp:coreProperties>
</file>