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Lst>
  <p:notesMasterIdLst>
    <p:notesMasterId r:id="rId51"/>
  </p:notesMasterIdLst>
  <p:handoutMasterIdLst>
    <p:handoutMasterId r:id="rId52"/>
  </p:handoutMasterIdLst>
  <p:sldIdLst>
    <p:sldId id="646" r:id="rId2"/>
    <p:sldId id="644" r:id="rId3"/>
    <p:sldId id="675" r:id="rId4"/>
    <p:sldId id="645" r:id="rId5"/>
    <p:sldId id="539" r:id="rId6"/>
    <p:sldId id="540" r:id="rId7"/>
    <p:sldId id="648" r:id="rId8"/>
    <p:sldId id="654" r:id="rId9"/>
    <p:sldId id="655" r:id="rId10"/>
    <p:sldId id="681" r:id="rId11"/>
    <p:sldId id="656" r:id="rId12"/>
    <p:sldId id="649" r:id="rId13"/>
    <p:sldId id="650" r:id="rId14"/>
    <p:sldId id="651" r:id="rId15"/>
    <p:sldId id="542" r:id="rId16"/>
    <p:sldId id="544" r:id="rId17"/>
    <p:sldId id="657" r:id="rId18"/>
    <p:sldId id="684" r:id="rId19"/>
    <p:sldId id="682" r:id="rId20"/>
    <p:sldId id="683" r:id="rId21"/>
    <p:sldId id="685" r:id="rId22"/>
    <p:sldId id="652" r:id="rId23"/>
    <p:sldId id="663" r:id="rId24"/>
    <p:sldId id="546" r:id="rId25"/>
    <p:sldId id="665" r:id="rId26"/>
    <p:sldId id="666" r:id="rId27"/>
    <p:sldId id="677" r:id="rId28"/>
    <p:sldId id="667" r:id="rId29"/>
    <p:sldId id="668" r:id="rId30"/>
    <p:sldId id="678" r:id="rId31"/>
    <p:sldId id="669" r:id="rId32"/>
    <p:sldId id="670" r:id="rId33"/>
    <p:sldId id="679" r:id="rId34"/>
    <p:sldId id="659" r:id="rId35"/>
    <p:sldId id="660" r:id="rId36"/>
    <p:sldId id="661" r:id="rId37"/>
    <p:sldId id="662" r:id="rId38"/>
    <p:sldId id="674" r:id="rId39"/>
    <p:sldId id="672" r:id="rId40"/>
    <p:sldId id="673" r:id="rId41"/>
    <p:sldId id="554" r:id="rId42"/>
    <p:sldId id="555" r:id="rId43"/>
    <p:sldId id="556" r:id="rId44"/>
    <p:sldId id="557" r:id="rId45"/>
    <p:sldId id="559" r:id="rId46"/>
    <p:sldId id="560" r:id="rId47"/>
    <p:sldId id="584" r:id="rId48"/>
    <p:sldId id="688" r:id="rId49"/>
    <p:sldId id="689" r:id="rId50"/>
  </p:sldIdLst>
  <p:sldSz cx="9144000" cy="6858000" type="screen4x3"/>
  <p:notesSz cx="7099300" cy="10234613"/>
  <p:defaultTextStyle>
    <a:defPPr>
      <a:defRPr lang="en-US"/>
    </a:defPPr>
    <a:lvl1pPr algn="l" rtl="0" fontAlgn="base">
      <a:spcBef>
        <a:spcPct val="0"/>
      </a:spcBef>
      <a:spcAft>
        <a:spcPct val="0"/>
      </a:spcAft>
      <a:defRPr b="1" kern="1200">
        <a:solidFill>
          <a:schemeClr val="tx1"/>
        </a:solidFill>
        <a:latin typeface="Arial" charset="0"/>
        <a:ea typeface="+mn-ea"/>
        <a:cs typeface="+mn-cs"/>
      </a:defRPr>
    </a:lvl1pPr>
    <a:lvl2pPr marL="457200" algn="l" rtl="0" fontAlgn="base">
      <a:spcBef>
        <a:spcPct val="0"/>
      </a:spcBef>
      <a:spcAft>
        <a:spcPct val="0"/>
      </a:spcAft>
      <a:defRPr b="1" kern="1200">
        <a:solidFill>
          <a:schemeClr val="tx1"/>
        </a:solidFill>
        <a:latin typeface="Arial" charset="0"/>
        <a:ea typeface="+mn-ea"/>
        <a:cs typeface="+mn-cs"/>
      </a:defRPr>
    </a:lvl2pPr>
    <a:lvl3pPr marL="914400" algn="l" rtl="0" fontAlgn="base">
      <a:spcBef>
        <a:spcPct val="0"/>
      </a:spcBef>
      <a:spcAft>
        <a:spcPct val="0"/>
      </a:spcAft>
      <a:defRPr b="1" kern="1200">
        <a:solidFill>
          <a:schemeClr val="tx1"/>
        </a:solidFill>
        <a:latin typeface="Arial" charset="0"/>
        <a:ea typeface="+mn-ea"/>
        <a:cs typeface="+mn-cs"/>
      </a:defRPr>
    </a:lvl3pPr>
    <a:lvl4pPr marL="1371600" algn="l" rtl="0" fontAlgn="base">
      <a:spcBef>
        <a:spcPct val="0"/>
      </a:spcBef>
      <a:spcAft>
        <a:spcPct val="0"/>
      </a:spcAft>
      <a:defRPr b="1" kern="1200">
        <a:solidFill>
          <a:schemeClr val="tx1"/>
        </a:solidFill>
        <a:latin typeface="Arial" charset="0"/>
        <a:ea typeface="+mn-ea"/>
        <a:cs typeface="+mn-cs"/>
      </a:defRPr>
    </a:lvl4pPr>
    <a:lvl5pPr marL="1828800" algn="l" rtl="0" fontAlgn="base">
      <a:spcBef>
        <a:spcPct val="0"/>
      </a:spcBef>
      <a:spcAft>
        <a:spcPct val="0"/>
      </a:spcAft>
      <a:defRPr b="1" kern="1200">
        <a:solidFill>
          <a:schemeClr val="tx1"/>
        </a:solidFill>
        <a:latin typeface="Arial" charset="0"/>
        <a:ea typeface="+mn-ea"/>
        <a:cs typeface="+mn-cs"/>
      </a:defRPr>
    </a:lvl5pPr>
    <a:lvl6pPr marL="2286000" algn="l" defTabSz="914400" rtl="0" eaLnBrk="1" latinLnBrk="0" hangingPunct="1">
      <a:defRPr b="1" kern="1200">
        <a:solidFill>
          <a:schemeClr val="tx1"/>
        </a:solidFill>
        <a:latin typeface="Arial" charset="0"/>
        <a:ea typeface="+mn-ea"/>
        <a:cs typeface="+mn-cs"/>
      </a:defRPr>
    </a:lvl6pPr>
    <a:lvl7pPr marL="2743200" algn="l" defTabSz="914400" rtl="0" eaLnBrk="1" latinLnBrk="0" hangingPunct="1">
      <a:defRPr b="1" kern="1200">
        <a:solidFill>
          <a:schemeClr val="tx1"/>
        </a:solidFill>
        <a:latin typeface="Arial" charset="0"/>
        <a:ea typeface="+mn-ea"/>
        <a:cs typeface="+mn-cs"/>
      </a:defRPr>
    </a:lvl7pPr>
    <a:lvl8pPr marL="3200400" algn="l" defTabSz="914400" rtl="0" eaLnBrk="1" latinLnBrk="0" hangingPunct="1">
      <a:defRPr b="1" kern="1200">
        <a:solidFill>
          <a:schemeClr val="tx1"/>
        </a:solidFill>
        <a:latin typeface="Arial" charset="0"/>
        <a:ea typeface="+mn-ea"/>
        <a:cs typeface="+mn-cs"/>
      </a:defRPr>
    </a:lvl8pPr>
    <a:lvl9pPr marL="3657600" algn="l" defTabSz="914400" rtl="0" eaLnBrk="1" latinLnBrk="0" hangingPunct="1">
      <a:defRPr b="1" kern="1200">
        <a:solidFill>
          <a:schemeClr val="tx1"/>
        </a:solidFill>
        <a:latin typeface="Arial" charset="0"/>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08000"/>
    <a:srgbClr val="006600"/>
    <a:srgbClr val="009900"/>
    <a:srgbClr val="D9D7D6"/>
    <a:srgbClr val="CBC8C6"/>
    <a:srgbClr val="FF3300"/>
    <a:srgbClr val="33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593" autoAdjust="0"/>
    <p:restoredTop sz="94610" autoAdjust="0"/>
  </p:normalViewPr>
  <p:slideViewPr>
    <p:cSldViewPr>
      <p:cViewPr>
        <p:scale>
          <a:sx n="81" d="100"/>
          <a:sy n="81" d="100"/>
        </p:scale>
        <p:origin x="-1260" y="-36"/>
      </p:cViewPr>
      <p:guideLst>
        <p:guide orient="horz" pos="2160"/>
        <p:guide pos="2880"/>
      </p:guideLst>
    </p:cSldViewPr>
  </p:slideViewPr>
  <p:notesTextViewPr>
    <p:cViewPr>
      <p:scale>
        <a:sx n="100" d="100"/>
        <a:sy n="100" d="100"/>
      </p:scale>
      <p:origin x="0" y="0"/>
    </p:cViewPr>
  </p:notesTextViewPr>
  <p:sorterViewPr>
    <p:cViewPr>
      <p:scale>
        <a:sx n="75" d="100"/>
        <a:sy n="75" d="100"/>
      </p:scale>
      <p:origin x="0" y="0"/>
    </p:cViewPr>
  </p:sorterViewPr>
  <p:notesViewPr>
    <p:cSldViewPr>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8.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0.emf"/></Relationships>
</file>

<file path=ppt/handoutMasters/_rels/handoutMaster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0420" name="Rectangle 4"/>
          <p:cNvSpPr>
            <a:spLocks noGrp="1" noChangeArrowheads="1"/>
          </p:cNvSpPr>
          <p:nvPr>
            <p:ph type="ftr" sz="quarter" idx="2"/>
          </p:nvPr>
        </p:nvSpPr>
        <p:spPr bwMode="auto">
          <a:xfrm>
            <a:off x="514350" y="9782175"/>
            <a:ext cx="6070600" cy="255588"/>
          </a:xfrm>
          <a:prstGeom prst="rect">
            <a:avLst/>
          </a:prstGeom>
          <a:noFill/>
          <a:ln>
            <a:noFill/>
          </a:ln>
          <a:effectLst/>
          <a:extLst/>
        </p:spPr>
        <p:txBody>
          <a:bodyPr vert="horz" wrap="square" lIns="0" tIns="0" rIns="0" bIns="0" numCol="1" anchor="b" anchorCtr="0" compatLnSpc="1">
            <a:prstTxWarp prst="textNoShape">
              <a:avLst/>
            </a:prstTxWarp>
          </a:bodyPr>
          <a:lstStyle>
            <a:lvl1pPr defTabSz="1050925" eaLnBrk="1" hangingPunct="1">
              <a:defRPr sz="800" b="0">
                <a:latin typeface="Arial" panose="020B0604020202020204" pitchFamily="34" charset="0"/>
              </a:defRPr>
            </a:lvl1pPr>
          </a:lstStyle>
          <a:p>
            <a:pPr>
              <a:defRPr/>
            </a:pPr>
            <a:r>
              <a:rPr lang="de-AT" altLang="de-DE"/>
              <a:t>Hypo Group Alpe Adria neue PowerPoint Darstellung  |  Syndicate  |  </a:t>
            </a:r>
            <a:fld id="{A573C3B3-720F-48B5-8B91-2C067120F2E3}" type="datetime1">
              <a:rPr lang="de-AT" altLang="de-DE"/>
              <a:pPr>
                <a:defRPr/>
              </a:pPr>
              <a:t>30.01.2019</a:t>
            </a:fld>
            <a:r>
              <a:rPr lang="de-AT" altLang="de-DE"/>
              <a:t>  |  </a:t>
            </a:r>
            <a:fld id="{78DDC1A9-63B5-43C7-94B9-C2684774B0DB}" type="slidenum">
              <a:rPr lang="de-AT" altLang="de-DE"/>
              <a:pPr>
                <a:defRPr/>
              </a:pPr>
              <a:t>‹N›</a:t>
            </a:fld>
            <a:endParaRPr lang="de-AT" altLang="de-DE"/>
          </a:p>
        </p:txBody>
      </p:sp>
      <p:pic>
        <p:nvPicPr>
          <p:cNvPr id="15363" name="Picture 6" descr="Start Group"/>
          <p:cNvPicPr>
            <a:picLocks noChangeAspect="1" noChangeArrowheads="1"/>
          </p:cNvPicPr>
          <p:nvPr/>
        </p:nvPicPr>
        <p:blipFill>
          <a:blip r:embed="rId2"/>
          <a:srcRect/>
          <a:stretch>
            <a:fillRect/>
          </a:stretch>
        </p:blipFill>
        <p:spPr bwMode="auto">
          <a:xfrm>
            <a:off x="5146675" y="115888"/>
            <a:ext cx="1712913" cy="641350"/>
          </a:xfrm>
          <a:prstGeom prst="rect">
            <a:avLst/>
          </a:prstGeom>
          <a:noFill/>
          <a:ln w="9525">
            <a:noFill/>
            <a:miter lim="800000"/>
            <a:headEnd/>
            <a:tailEnd/>
          </a:ln>
        </p:spPr>
      </p:pic>
    </p:spTree>
    <p:extLst>
      <p:ext uri="{BB962C8B-B14F-4D97-AF65-F5344CB8AC3E}">
        <p14:creationId xmlns:p14="http://schemas.microsoft.com/office/powerpoint/2010/main" val="13569657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4"/>
          <p:cNvSpPr>
            <a:spLocks noGrp="1" noRot="1" noChangeAspect="1" noChangeArrowheads="1" noTextEdit="1"/>
          </p:cNvSpPr>
          <p:nvPr>
            <p:ph type="sldImg" idx="2"/>
          </p:nvPr>
        </p:nvSpPr>
        <p:spPr bwMode="auto">
          <a:xfrm>
            <a:off x="993775" y="368300"/>
            <a:ext cx="5118100" cy="3836988"/>
          </a:xfrm>
          <a:prstGeom prst="rect">
            <a:avLst/>
          </a:prstGeom>
          <a:noFill/>
          <a:ln w="9525">
            <a:solidFill>
              <a:srgbClr val="000000"/>
            </a:solidFill>
            <a:miter lim="800000"/>
            <a:headEnd/>
            <a:tailEnd/>
          </a:ln>
        </p:spPr>
      </p:sp>
      <p:sp>
        <p:nvSpPr>
          <p:cNvPr id="14341" name="Rectangle 5"/>
          <p:cNvSpPr>
            <a:spLocks noGrp="1" noChangeArrowheads="1"/>
          </p:cNvSpPr>
          <p:nvPr>
            <p:ph type="body" sz="quarter" idx="3"/>
          </p:nvPr>
        </p:nvSpPr>
        <p:spPr bwMode="gray">
          <a:xfrm>
            <a:off x="274638" y="4438650"/>
            <a:ext cx="6550025" cy="5027613"/>
          </a:xfrm>
          <a:prstGeom prst="rect">
            <a:avLst/>
          </a:prstGeom>
          <a:noFill/>
          <a:ln>
            <a:noFill/>
          </a:ln>
          <a:effectLst/>
          <a:extLst/>
        </p:spPr>
        <p:txBody>
          <a:bodyPr vert="horz" wrap="square" lIns="0" tIns="16519" rIns="0" bIns="0" numCol="1" anchor="t" anchorCtr="0" compatLnSpc="1">
            <a:prstTxWarp prst="textNoShape">
              <a:avLst/>
            </a:prstTxWarp>
          </a:bodyPr>
          <a:lstStyle/>
          <a:p>
            <a:pPr lvl="0"/>
            <a:r>
              <a:rPr lang="de-AT" altLang="de-DE" noProof="0"/>
              <a:t>Textmasterformate durch Klicken bearbeiten</a:t>
            </a:r>
          </a:p>
          <a:p>
            <a:pPr lvl="1"/>
            <a:r>
              <a:rPr lang="de-AT" altLang="de-DE" noProof="0"/>
              <a:t>Zweite Ebene</a:t>
            </a:r>
          </a:p>
          <a:p>
            <a:pPr lvl="2"/>
            <a:r>
              <a:rPr lang="de-AT" altLang="de-DE" noProof="0"/>
              <a:t>Dritte Ebene</a:t>
            </a:r>
          </a:p>
          <a:p>
            <a:pPr lvl="3"/>
            <a:r>
              <a:rPr lang="de-AT" altLang="de-DE" noProof="0"/>
              <a:t>Vierte Ebene</a:t>
            </a:r>
          </a:p>
          <a:p>
            <a:pPr lvl="4"/>
            <a:r>
              <a:rPr lang="de-AT" altLang="de-DE" noProof="0"/>
              <a:t>Fünfte Ebene</a:t>
            </a:r>
          </a:p>
        </p:txBody>
      </p:sp>
      <p:sp>
        <p:nvSpPr>
          <p:cNvPr id="14342" name="Rectangle 6"/>
          <p:cNvSpPr>
            <a:spLocks noGrp="1" noChangeArrowheads="1"/>
          </p:cNvSpPr>
          <p:nvPr>
            <p:ph type="ftr" sz="quarter" idx="4"/>
          </p:nvPr>
        </p:nvSpPr>
        <p:spPr bwMode="auto">
          <a:xfrm>
            <a:off x="274638" y="9721850"/>
            <a:ext cx="6550025" cy="315913"/>
          </a:xfrm>
          <a:prstGeom prst="rect">
            <a:avLst/>
          </a:prstGeom>
          <a:noFill/>
          <a:ln>
            <a:noFill/>
          </a:ln>
          <a:effectLst/>
          <a:extLst/>
        </p:spPr>
        <p:txBody>
          <a:bodyPr vert="horz" wrap="square" lIns="0" tIns="0" rIns="0" bIns="0" numCol="1" anchor="b" anchorCtr="0" compatLnSpc="1">
            <a:prstTxWarp prst="textNoShape">
              <a:avLst/>
            </a:prstTxWarp>
          </a:bodyPr>
          <a:lstStyle>
            <a:lvl1pPr defTabSz="989013" eaLnBrk="1" hangingPunct="1">
              <a:defRPr sz="800" b="0">
                <a:latin typeface="Arial" panose="020B0604020202020204" pitchFamily="34" charset="0"/>
              </a:defRPr>
            </a:lvl1pPr>
          </a:lstStyle>
          <a:p>
            <a:pPr>
              <a:defRPr/>
            </a:pPr>
            <a:r>
              <a:rPr lang="de-AT" altLang="de-DE"/>
              <a:t>Hypo Group Alpe Adria neue PowerPoint Darstellung  |  Syndicate  |  </a:t>
            </a:r>
            <a:fld id="{E8689D6C-5D5D-4681-BE9C-F526081ECB92}" type="datetime1">
              <a:rPr lang="de-AT" altLang="de-DE"/>
              <a:pPr>
                <a:defRPr/>
              </a:pPr>
              <a:t>30.01.2019</a:t>
            </a:fld>
            <a:r>
              <a:rPr lang="de-AT" altLang="de-DE"/>
              <a:t>  |  </a:t>
            </a:r>
            <a:fld id="{F020799E-5697-43F9-B49D-1C8668810F1A}" type="slidenum">
              <a:rPr lang="de-AT" altLang="de-DE"/>
              <a:pPr>
                <a:defRPr/>
              </a:pPr>
              <a:t>‹N›</a:t>
            </a:fld>
            <a:endParaRPr lang="de-AT" altLang="de-DE"/>
          </a:p>
        </p:txBody>
      </p:sp>
    </p:spTree>
    <p:extLst>
      <p:ext uri="{BB962C8B-B14F-4D97-AF65-F5344CB8AC3E}">
        <p14:creationId xmlns:p14="http://schemas.microsoft.com/office/powerpoint/2010/main" val="2253214597"/>
      </p:ext>
    </p:extLst>
  </p:cSld>
  <p:clrMap bg1="lt1" tx1="dk1" bg2="lt2" tx2="dk2" accent1="accent1" accent2="accent2" accent3="accent3" accent4="accent4" accent5="accent5" accent6="accent6" hlink="hlink" folHlink="folHlink"/>
  <p:hf hdr="0" dt="0"/>
  <p:notesStyle>
    <a:lvl1pPr algn="l" rtl="0" eaLnBrk="0" fontAlgn="base" hangingPunct="0">
      <a:spcBef>
        <a:spcPct val="0"/>
      </a:spcBef>
      <a:spcAft>
        <a:spcPct val="20000"/>
      </a:spcAft>
      <a:tabLst>
        <a:tab pos="2513013" algn="l"/>
      </a:tabLst>
      <a:defRPr sz="1100" kern="1200">
        <a:solidFill>
          <a:schemeClr val="tx1"/>
        </a:solidFill>
        <a:latin typeface="Arial" panose="020B0604020202020204" pitchFamily="34" charset="0"/>
        <a:ea typeface="+mn-ea"/>
        <a:cs typeface="+mn-cs"/>
      </a:defRPr>
    </a:lvl1pPr>
    <a:lvl2pPr marL="1588" algn="l" rtl="0" eaLnBrk="0" fontAlgn="base" hangingPunct="0">
      <a:spcBef>
        <a:spcPct val="0"/>
      </a:spcBef>
      <a:spcAft>
        <a:spcPct val="20000"/>
      </a:spcAft>
      <a:tabLst>
        <a:tab pos="2513013" algn="l"/>
      </a:tabLst>
      <a:defRPr sz="1100" b="1" kern="1200">
        <a:solidFill>
          <a:schemeClr val="tx1"/>
        </a:solidFill>
        <a:latin typeface="Arial" panose="020B0604020202020204" pitchFamily="34" charset="0"/>
        <a:ea typeface="+mn-ea"/>
        <a:cs typeface="+mn-cs"/>
      </a:defRPr>
    </a:lvl2pPr>
    <a:lvl3pPr marL="180975" indent="-177800" algn="l" rtl="0" eaLnBrk="0" fontAlgn="base" hangingPunct="0">
      <a:spcBef>
        <a:spcPct val="0"/>
      </a:spcBef>
      <a:spcAft>
        <a:spcPct val="20000"/>
      </a:spcAft>
      <a:buChar char="•"/>
      <a:tabLst>
        <a:tab pos="2513013" algn="l"/>
      </a:tabLst>
      <a:defRPr sz="1100" kern="1200">
        <a:solidFill>
          <a:schemeClr val="tx1"/>
        </a:solidFill>
        <a:latin typeface="Arial" panose="020B0604020202020204" pitchFamily="34" charset="0"/>
        <a:ea typeface="+mn-ea"/>
        <a:cs typeface="+mn-cs"/>
      </a:defRPr>
    </a:lvl3pPr>
    <a:lvl4pPr marL="360363" indent="-177800" algn="l" rtl="0" eaLnBrk="0" fontAlgn="base" hangingPunct="0">
      <a:spcBef>
        <a:spcPct val="0"/>
      </a:spcBef>
      <a:spcAft>
        <a:spcPct val="20000"/>
      </a:spcAft>
      <a:buChar char="•"/>
      <a:tabLst>
        <a:tab pos="2513013" algn="l"/>
      </a:tabLst>
      <a:defRPr sz="1100" kern="1200">
        <a:solidFill>
          <a:schemeClr val="tx1"/>
        </a:solidFill>
        <a:latin typeface="Arial" panose="020B0604020202020204" pitchFamily="34" charset="0"/>
        <a:ea typeface="+mn-ea"/>
        <a:cs typeface="+mn-cs"/>
      </a:defRPr>
    </a:lvl4pPr>
    <a:lvl5pPr marL="539750" indent="-177800" algn="l" rtl="0" eaLnBrk="0" fontAlgn="base" hangingPunct="0">
      <a:spcBef>
        <a:spcPct val="0"/>
      </a:spcBef>
      <a:spcAft>
        <a:spcPct val="20000"/>
      </a:spcAft>
      <a:buChar char="•"/>
      <a:tabLst>
        <a:tab pos="2513013" algn="l"/>
      </a:tabLst>
      <a:defRPr sz="11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143000" y="1122363"/>
            <a:ext cx="6858000" cy="2387600"/>
          </a:xfrm>
          <a:prstGeom prst="rect">
            <a:avLst/>
          </a:prstGeom>
        </p:spPr>
        <p:txBody>
          <a:bodyPr anchor="b"/>
          <a:lstStyle>
            <a:lvl1pPr algn="ctr">
              <a:defRPr sz="6000"/>
            </a:lvl1pPr>
          </a:lstStyle>
          <a:p>
            <a:r>
              <a:rPr lang="de-DE"/>
              <a:t>Titelmasterformat durch Klicken bearbeiten</a:t>
            </a:r>
            <a:endParaRPr lang="de-AT"/>
          </a:p>
        </p:txBody>
      </p:sp>
      <p:sp>
        <p:nvSpPr>
          <p:cNvPr id="3" name="Untertitel 2"/>
          <p:cNvSpPr>
            <a:spLocks noGrp="1"/>
          </p:cNvSpPr>
          <p:nvPr>
            <p:ph type="subTitle" idx="1"/>
          </p:nvPr>
        </p:nvSpPr>
        <p:spPr>
          <a:xfrm>
            <a:off x="1143000" y="3602038"/>
            <a:ext cx="6858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endParaRPr lang="de-A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628650" y="365125"/>
            <a:ext cx="7886700" cy="1325563"/>
          </a:xfrm>
          <a:prstGeom prst="rect">
            <a:avLst/>
          </a:prstGeom>
        </p:spPr>
        <p:txBody>
          <a:bodyPr/>
          <a:lstStyle/>
          <a:p>
            <a:r>
              <a:rPr lang="de-DE"/>
              <a:t>Titelmasterformat durch Klicken bearbeiten</a:t>
            </a:r>
            <a:endParaRPr lang="de-AT"/>
          </a:p>
        </p:txBody>
      </p:sp>
      <p:sp>
        <p:nvSpPr>
          <p:cNvPr id="3" name="Inhaltsplatzhalter 2"/>
          <p:cNvSpPr>
            <a:spLocks noGrp="1"/>
          </p:cNvSpPr>
          <p:nvPr>
            <p:ph idx="1"/>
          </p:nvPr>
        </p:nvSpPr>
        <p:spPr>
          <a:xfrm>
            <a:off x="628650" y="1825625"/>
            <a:ext cx="7886700" cy="4351338"/>
          </a:xfrm>
          <a:prstGeom prst="rect">
            <a:avLst/>
          </a:prstGeo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23888" y="1709738"/>
            <a:ext cx="7886700" cy="2852737"/>
          </a:xfrm>
          <a:prstGeom prst="rect">
            <a:avLst/>
          </a:prstGeom>
        </p:spPr>
        <p:txBody>
          <a:bodyPr anchor="b"/>
          <a:lstStyle>
            <a:lvl1pPr>
              <a:defRPr sz="6000"/>
            </a:lvl1pPr>
          </a:lstStyle>
          <a:p>
            <a:r>
              <a:rPr lang="de-DE"/>
              <a:t>Titelmasterformat durch Klicken bearbeiten</a:t>
            </a:r>
            <a:endParaRPr lang="de-AT"/>
          </a:p>
        </p:txBody>
      </p:sp>
      <p:sp>
        <p:nvSpPr>
          <p:cNvPr id="3" name="Textplatzhalter 2"/>
          <p:cNvSpPr>
            <a:spLocks noGrp="1"/>
          </p:cNvSpPr>
          <p:nvPr>
            <p:ph type="body" idx="1"/>
          </p:nvPr>
        </p:nvSpPr>
        <p:spPr>
          <a:xfrm>
            <a:off x="623888" y="4589463"/>
            <a:ext cx="7886700" cy="1500187"/>
          </a:xfrm>
          <a:prstGeom prst="rect">
            <a:avLst/>
          </a:prstGeo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de-DE"/>
              <a:t>Textmasterformat bearbeiten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628650" y="365125"/>
            <a:ext cx="7886700" cy="1325563"/>
          </a:xfrm>
          <a:prstGeom prst="rect">
            <a:avLst/>
          </a:prstGeom>
        </p:spPr>
        <p:txBody>
          <a:bodyPr/>
          <a:lstStyle/>
          <a:p>
            <a:r>
              <a:rPr lang="de-DE"/>
              <a:t>Titelmasterformat durch Klicken bearbeiten</a:t>
            </a:r>
            <a:endParaRPr lang="de-AT"/>
          </a:p>
        </p:txBody>
      </p:sp>
      <p:sp>
        <p:nvSpPr>
          <p:cNvPr id="3" name="Inhaltsplatzhalter 2"/>
          <p:cNvSpPr>
            <a:spLocks noGrp="1"/>
          </p:cNvSpPr>
          <p:nvPr>
            <p:ph sz="half" idx="1"/>
          </p:nvPr>
        </p:nvSpPr>
        <p:spPr>
          <a:xfrm>
            <a:off x="628650" y="1825625"/>
            <a:ext cx="3867150" cy="4351338"/>
          </a:xfrm>
          <a:prstGeom prst="rect">
            <a:avLst/>
          </a:prstGeo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Inhaltsplatzhalter 3"/>
          <p:cNvSpPr>
            <a:spLocks noGrp="1"/>
          </p:cNvSpPr>
          <p:nvPr>
            <p:ph sz="half" idx="2"/>
          </p:nvPr>
        </p:nvSpPr>
        <p:spPr>
          <a:xfrm>
            <a:off x="4648200" y="1825625"/>
            <a:ext cx="3867150" cy="4351338"/>
          </a:xfrm>
          <a:prstGeom prst="rect">
            <a:avLst/>
          </a:prstGeo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630238" y="365125"/>
            <a:ext cx="7886700" cy="1325563"/>
          </a:xfrm>
          <a:prstGeom prst="rect">
            <a:avLst/>
          </a:prstGeom>
        </p:spPr>
        <p:txBody>
          <a:bodyPr/>
          <a:lstStyle/>
          <a:p>
            <a:r>
              <a:rPr lang="de-DE"/>
              <a:t>Titelmasterformat durch Klicken bearbeiten</a:t>
            </a:r>
            <a:endParaRPr lang="de-AT"/>
          </a:p>
        </p:txBody>
      </p:sp>
      <p:sp>
        <p:nvSpPr>
          <p:cNvPr id="3" name="Textplatzhalter 2"/>
          <p:cNvSpPr>
            <a:spLocks noGrp="1"/>
          </p:cNvSpPr>
          <p:nvPr>
            <p:ph type="body" idx="1"/>
          </p:nvPr>
        </p:nvSpPr>
        <p:spPr>
          <a:xfrm>
            <a:off x="630238" y="1681163"/>
            <a:ext cx="386873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630238" y="2505075"/>
            <a:ext cx="3868737" cy="3684588"/>
          </a:xfrm>
          <a:prstGeom prst="rect">
            <a:avLst/>
          </a:prstGeo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5" name="Textplatzhalter 4"/>
          <p:cNvSpPr>
            <a:spLocks noGrp="1"/>
          </p:cNvSpPr>
          <p:nvPr>
            <p:ph type="body" sz="quarter" idx="3"/>
          </p:nvPr>
        </p:nvSpPr>
        <p:spPr>
          <a:xfrm>
            <a:off x="4629150" y="1681163"/>
            <a:ext cx="38877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29150" y="2505075"/>
            <a:ext cx="3887788" cy="3684588"/>
          </a:xfrm>
          <a:prstGeom prst="rect">
            <a:avLst/>
          </a:prstGeo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a:xfrm>
            <a:off x="628650" y="365125"/>
            <a:ext cx="7886700" cy="1325563"/>
          </a:xfrm>
          <a:prstGeom prst="rect">
            <a:avLst/>
          </a:prstGeom>
        </p:spPr>
        <p:txBody>
          <a:bodyPr/>
          <a:lstStyle/>
          <a:p>
            <a:r>
              <a:rPr lang="de-DE"/>
              <a:t>Titelmasterformat durch Klicken bearbeiten</a:t>
            </a:r>
            <a:endParaRPr lang="de-A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30238" y="457200"/>
            <a:ext cx="2949575" cy="1600200"/>
          </a:xfrm>
          <a:prstGeom prst="rect">
            <a:avLst/>
          </a:prstGeom>
        </p:spPr>
        <p:txBody>
          <a:bodyPr anchor="b"/>
          <a:lstStyle>
            <a:lvl1pPr>
              <a:defRPr sz="3200"/>
            </a:lvl1pPr>
          </a:lstStyle>
          <a:p>
            <a:r>
              <a:rPr lang="de-DE"/>
              <a:t>Titelmasterformat durch Klicken bearbeiten</a:t>
            </a:r>
            <a:endParaRPr lang="de-AT"/>
          </a:p>
        </p:txBody>
      </p:sp>
      <p:sp>
        <p:nvSpPr>
          <p:cNvPr id="3" name="Inhaltsplatzhalter 2"/>
          <p:cNvSpPr>
            <a:spLocks noGrp="1"/>
          </p:cNvSpPr>
          <p:nvPr>
            <p:ph idx="1"/>
          </p:nvPr>
        </p:nvSpPr>
        <p:spPr>
          <a:xfrm>
            <a:off x="3887788" y="987425"/>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Textplatzhalter 3"/>
          <p:cNvSpPr>
            <a:spLocks noGrp="1"/>
          </p:cNvSpPr>
          <p:nvPr>
            <p:ph type="body" sz="half" idx="2"/>
          </p:nvPr>
        </p:nvSpPr>
        <p:spPr>
          <a:xfrm>
            <a:off x="630238" y="2057400"/>
            <a:ext cx="2949575"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Textmasterformat bearbeiten</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30238" y="457200"/>
            <a:ext cx="2949575" cy="1600200"/>
          </a:xfrm>
          <a:prstGeom prst="rect">
            <a:avLst/>
          </a:prstGeom>
        </p:spPr>
        <p:txBody>
          <a:bodyPr anchor="b"/>
          <a:lstStyle>
            <a:lvl1pPr>
              <a:defRPr sz="3200"/>
            </a:lvl1pPr>
          </a:lstStyle>
          <a:p>
            <a:r>
              <a:rPr lang="de-DE"/>
              <a:t>Titelmasterformat durch Klicken bearbeiten</a:t>
            </a:r>
            <a:endParaRPr lang="de-AT"/>
          </a:p>
        </p:txBody>
      </p:sp>
      <p:sp>
        <p:nvSpPr>
          <p:cNvPr id="3" name="Bildplatzhalter 2"/>
          <p:cNvSpPr>
            <a:spLocks noGrp="1"/>
          </p:cNvSpPr>
          <p:nvPr>
            <p:ph type="pic" idx="1"/>
          </p:nvPr>
        </p:nvSpPr>
        <p:spPr>
          <a:xfrm>
            <a:off x="3887788" y="987425"/>
            <a:ext cx="462915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AT" noProof="0"/>
          </a:p>
        </p:txBody>
      </p:sp>
      <p:sp>
        <p:nvSpPr>
          <p:cNvPr id="4" name="Textplatzhalter 3"/>
          <p:cNvSpPr>
            <a:spLocks noGrp="1"/>
          </p:cNvSpPr>
          <p:nvPr>
            <p:ph type="body" sz="half" idx="2"/>
          </p:nvPr>
        </p:nvSpPr>
        <p:spPr>
          <a:xfrm>
            <a:off x="630238" y="2057400"/>
            <a:ext cx="2949575"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Textmasterformat bearbeiten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a:xfrm>
            <a:off x="628650" y="365125"/>
            <a:ext cx="7886700" cy="1325563"/>
          </a:xfrm>
          <a:prstGeom prst="rect">
            <a:avLst/>
          </a:prstGeom>
        </p:spPr>
        <p:txBody>
          <a:bodyPr/>
          <a:lstStyle/>
          <a:p>
            <a:r>
              <a:rPr lang="de-DE"/>
              <a:t>Titelmasterformat durch Klicken bearbeiten</a:t>
            </a:r>
            <a:endParaRPr lang="de-AT"/>
          </a:p>
        </p:txBody>
      </p:sp>
      <p:sp>
        <p:nvSpPr>
          <p:cNvPr id="3" name="Vertikaler Textplatzhalter 2"/>
          <p:cNvSpPr>
            <a:spLocks noGrp="1"/>
          </p:cNvSpPr>
          <p:nvPr>
            <p:ph type="body" orient="vert" idx="1"/>
          </p:nvPr>
        </p:nvSpPr>
        <p:spPr>
          <a:xfrm>
            <a:off x="628650" y="1825625"/>
            <a:ext cx="7886700" cy="4351338"/>
          </a:xfrm>
          <a:prstGeom prst="rect">
            <a:avLst/>
          </a:prstGeo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543675" y="365125"/>
            <a:ext cx="1971675" cy="5811838"/>
          </a:xfrm>
          <a:prstGeom prst="rect">
            <a:avLst/>
          </a:prstGeom>
        </p:spPr>
        <p:txBody>
          <a:bodyPr vert="eaVert"/>
          <a:lstStyle/>
          <a:p>
            <a:r>
              <a:rPr lang="de-DE"/>
              <a:t>Titelmasterformat durch Klicken bearbeiten</a:t>
            </a:r>
            <a:endParaRPr lang="de-AT"/>
          </a:p>
        </p:txBody>
      </p:sp>
      <p:sp>
        <p:nvSpPr>
          <p:cNvPr id="3" name="Vertikaler Textplatzhalter 2"/>
          <p:cNvSpPr>
            <a:spLocks noGrp="1"/>
          </p:cNvSpPr>
          <p:nvPr>
            <p:ph type="body" orient="vert" idx="1"/>
          </p:nvPr>
        </p:nvSpPr>
        <p:spPr>
          <a:xfrm>
            <a:off x="628650" y="365125"/>
            <a:ext cx="5762625" cy="5811838"/>
          </a:xfrm>
          <a:prstGeom prst="rect">
            <a:avLst/>
          </a:prstGeo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hart" preserve="1">
  <p:cSld name="Titel, Text und Diagramm">
    <p:spTree>
      <p:nvGrpSpPr>
        <p:cNvPr id="1" name=""/>
        <p:cNvGrpSpPr/>
        <p:nvPr/>
      </p:nvGrpSpPr>
      <p:grpSpPr>
        <a:xfrm>
          <a:off x="0" y="0"/>
          <a:ext cx="0" cy="0"/>
          <a:chOff x="0" y="0"/>
          <a:chExt cx="0" cy="0"/>
        </a:xfrm>
      </p:grpSpPr>
      <p:sp>
        <p:nvSpPr>
          <p:cNvPr id="2" name="Titel 1"/>
          <p:cNvSpPr>
            <a:spLocks noGrp="1"/>
          </p:cNvSpPr>
          <p:nvPr>
            <p:ph type="title"/>
          </p:nvPr>
        </p:nvSpPr>
        <p:spPr>
          <a:xfrm>
            <a:off x="628650" y="365125"/>
            <a:ext cx="7886700" cy="1325563"/>
          </a:xfrm>
          <a:prstGeom prst="rect">
            <a:avLst/>
          </a:prstGeom>
        </p:spPr>
        <p:txBody>
          <a:bodyPr/>
          <a:lstStyle/>
          <a:p>
            <a:r>
              <a:rPr lang="de-DE"/>
              <a:t>Titelmasterformat durch Klicken bearbeiten</a:t>
            </a:r>
            <a:endParaRPr lang="de-AT"/>
          </a:p>
        </p:txBody>
      </p:sp>
      <p:sp>
        <p:nvSpPr>
          <p:cNvPr id="3" name="Textplatzhalter 2"/>
          <p:cNvSpPr>
            <a:spLocks noGrp="1"/>
          </p:cNvSpPr>
          <p:nvPr>
            <p:ph type="body" sz="half" idx="1"/>
          </p:nvPr>
        </p:nvSpPr>
        <p:spPr>
          <a:xfrm>
            <a:off x="628650" y="1825625"/>
            <a:ext cx="3867150" cy="4351338"/>
          </a:xfrm>
          <a:prstGeom prst="rect">
            <a:avLst/>
          </a:prstGeo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iagrammplatzhalter 3"/>
          <p:cNvSpPr>
            <a:spLocks noGrp="1"/>
          </p:cNvSpPr>
          <p:nvPr>
            <p:ph type="chart" sz="half" idx="2"/>
          </p:nvPr>
        </p:nvSpPr>
        <p:spPr>
          <a:xfrm>
            <a:off x="4648200" y="1825625"/>
            <a:ext cx="3867150" cy="4351338"/>
          </a:xfrm>
          <a:prstGeom prst="rect">
            <a:avLst/>
          </a:prstGeom>
        </p:spPr>
        <p:txBody>
          <a:bodyPr/>
          <a:lstStyle/>
          <a:p>
            <a:pPr lvl="0"/>
            <a:endParaRPr lang="de-AT" noProof="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37" descr="grawe_insurancegroup"/>
          <p:cNvPicPr>
            <a:picLocks noChangeAspect="1" noChangeArrowheads="1"/>
          </p:cNvPicPr>
          <p:nvPr userDrawn="1"/>
        </p:nvPicPr>
        <p:blipFill>
          <a:blip r:embed="rId14"/>
          <a:srcRect/>
          <a:stretch>
            <a:fillRect/>
          </a:stretch>
        </p:blipFill>
        <p:spPr bwMode="auto">
          <a:xfrm>
            <a:off x="6300788" y="188913"/>
            <a:ext cx="2592387" cy="823912"/>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64" r:id="rId1"/>
    <p:sldLayoutId id="2147483663" r:id="rId2"/>
    <p:sldLayoutId id="2147483662" r:id="rId3"/>
    <p:sldLayoutId id="2147483661" r:id="rId4"/>
    <p:sldLayoutId id="2147483660" r:id="rId5"/>
    <p:sldLayoutId id="2147483659" r:id="rId6"/>
    <p:sldLayoutId id="2147483658" r:id="rId7"/>
    <p:sldLayoutId id="2147483657" r:id="rId8"/>
    <p:sldLayoutId id="2147483656" r:id="rId9"/>
    <p:sldLayoutId id="2147483655" r:id="rId10"/>
    <p:sldLayoutId id="2147483654" r:id="rId11"/>
    <p:sldLayoutId id="2147483653" r:id="rId12"/>
  </p:sldLayoutIdLst>
  <p:txStyles>
    <p:titleStyle>
      <a:lvl1pPr algn="l" rtl="0" eaLnBrk="0" fontAlgn="base" hangingPunct="0">
        <a:spcBef>
          <a:spcPct val="0"/>
        </a:spcBef>
        <a:spcAft>
          <a:spcPct val="0"/>
        </a:spcAft>
        <a:defRPr sz="2200" b="1" kern="1200">
          <a:solidFill>
            <a:schemeClr val="tx1"/>
          </a:solidFill>
          <a:latin typeface="+mj-lt"/>
          <a:ea typeface="+mj-ea"/>
          <a:cs typeface="+mj-cs"/>
        </a:defRPr>
      </a:lvl1pPr>
      <a:lvl2pPr algn="l" rtl="0" eaLnBrk="0" fontAlgn="base" hangingPunct="0">
        <a:spcBef>
          <a:spcPct val="0"/>
        </a:spcBef>
        <a:spcAft>
          <a:spcPct val="0"/>
        </a:spcAft>
        <a:defRPr sz="2200" b="1">
          <a:solidFill>
            <a:schemeClr val="tx1"/>
          </a:solidFill>
          <a:latin typeface="Arial" panose="020B0604020202020204" pitchFamily="34" charset="0"/>
        </a:defRPr>
      </a:lvl2pPr>
      <a:lvl3pPr algn="l" rtl="0" eaLnBrk="0" fontAlgn="base" hangingPunct="0">
        <a:spcBef>
          <a:spcPct val="0"/>
        </a:spcBef>
        <a:spcAft>
          <a:spcPct val="0"/>
        </a:spcAft>
        <a:defRPr sz="2200" b="1">
          <a:solidFill>
            <a:schemeClr val="tx1"/>
          </a:solidFill>
          <a:latin typeface="Arial" panose="020B0604020202020204" pitchFamily="34" charset="0"/>
        </a:defRPr>
      </a:lvl3pPr>
      <a:lvl4pPr algn="l" rtl="0" eaLnBrk="0" fontAlgn="base" hangingPunct="0">
        <a:spcBef>
          <a:spcPct val="0"/>
        </a:spcBef>
        <a:spcAft>
          <a:spcPct val="0"/>
        </a:spcAft>
        <a:defRPr sz="2200" b="1">
          <a:solidFill>
            <a:schemeClr val="tx1"/>
          </a:solidFill>
          <a:latin typeface="Arial" panose="020B0604020202020204" pitchFamily="34" charset="0"/>
        </a:defRPr>
      </a:lvl4pPr>
      <a:lvl5pPr algn="l" rtl="0" eaLnBrk="0" fontAlgn="base" hangingPunct="0">
        <a:spcBef>
          <a:spcPct val="0"/>
        </a:spcBef>
        <a:spcAft>
          <a:spcPct val="0"/>
        </a:spcAft>
        <a:defRPr sz="2200" b="1">
          <a:solidFill>
            <a:schemeClr val="tx1"/>
          </a:solidFill>
          <a:latin typeface="Arial" panose="020B0604020202020204" pitchFamily="34" charset="0"/>
        </a:defRPr>
      </a:lvl5pPr>
      <a:lvl6pPr marL="457200" algn="l" rtl="0" fontAlgn="base">
        <a:spcBef>
          <a:spcPct val="0"/>
        </a:spcBef>
        <a:spcAft>
          <a:spcPct val="0"/>
        </a:spcAft>
        <a:defRPr sz="2200" b="1">
          <a:solidFill>
            <a:schemeClr val="tx1"/>
          </a:solidFill>
          <a:latin typeface="Arial" panose="020B0604020202020204" pitchFamily="34" charset="0"/>
        </a:defRPr>
      </a:lvl6pPr>
      <a:lvl7pPr marL="914400" algn="l" rtl="0" fontAlgn="base">
        <a:spcBef>
          <a:spcPct val="0"/>
        </a:spcBef>
        <a:spcAft>
          <a:spcPct val="0"/>
        </a:spcAft>
        <a:defRPr sz="2200" b="1">
          <a:solidFill>
            <a:schemeClr val="tx1"/>
          </a:solidFill>
          <a:latin typeface="Arial" panose="020B0604020202020204" pitchFamily="34" charset="0"/>
        </a:defRPr>
      </a:lvl7pPr>
      <a:lvl8pPr marL="1371600" algn="l" rtl="0" fontAlgn="base">
        <a:spcBef>
          <a:spcPct val="0"/>
        </a:spcBef>
        <a:spcAft>
          <a:spcPct val="0"/>
        </a:spcAft>
        <a:defRPr sz="2200" b="1">
          <a:solidFill>
            <a:schemeClr val="tx1"/>
          </a:solidFill>
          <a:latin typeface="Arial" panose="020B0604020202020204" pitchFamily="34" charset="0"/>
        </a:defRPr>
      </a:lvl8pPr>
      <a:lvl9pPr marL="1828800" algn="l" rtl="0" fontAlgn="base">
        <a:spcBef>
          <a:spcPct val="0"/>
        </a:spcBef>
        <a:spcAft>
          <a:spcPct val="0"/>
        </a:spcAft>
        <a:defRPr sz="2200" b="1">
          <a:solidFill>
            <a:schemeClr val="tx1"/>
          </a:solidFill>
          <a:latin typeface="Arial" panose="020B0604020202020204" pitchFamily="34" charset="0"/>
        </a:defRPr>
      </a:lvl9pPr>
    </p:titleStyle>
    <p:bodyStyle>
      <a:lvl1pPr algn="l" rtl="0" eaLnBrk="0" fontAlgn="base" hangingPunct="0">
        <a:spcBef>
          <a:spcPct val="20000"/>
        </a:spcBef>
        <a:spcAft>
          <a:spcPct val="20000"/>
        </a:spcAft>
        <a:defRPr kern="1200">
          <a:solidFill>
            <a:schemeClr val="tx1"/>
          </a:solidFill>
          <a:latin typeface="+mn-lt"/>
          <a:ea typeface="+mn-ea"/>
          <a:cs typeface="+mn-cs"/>
        </a:defRPr>
      </a:lvl1pPr>
      <a:lvl2pPr marL="1588" algn="l" rtl="0" eaLnBrk="0" fontAlgn="base" hangingPunct="0">
        <a:spcBef>
          <a:spcPct val="20000"/>
        </a:spcBef>
        <a:spcAft>
          <a:spcPct val="20000"/>
        </a:spcAft>
        <a:defRPr b="1" kern="1200">
          <a:solidFill>
            <a:schemeClr val="tx1"/>
          </a:solidFill>
          <a:latin typeface="+mn-lt"/>
          <a:ea typeface="+mn-ea"/>
          <a:cs typeface="+mn-cs"/>
        </a:defRPr>
      </a:lvl2pPr>
      <a:lvl3pPr marL="180975" indent="-177800" algn="l" rtl="0" eaLnBrk="0" fontAlgn="base" hangingPunct="0">
        <a:spcBef>
          <a:spcPct val="20000"/>
        </a:spcBef>
        <a:spcAft>
          <a:spcPct val="20000"/>
        </a:spcAft>
        <a:buChar char="•"/>
        <a:defRPr kern="1200">
          <a:solidFill>
            <a:schemeClr val="tx1"/>
          </a:solidFill>
          <a:latin typeface="+mn-lt"/>
          <a:ea typeface="+mn-ea"/>
          <a:cs typeface="+mn-cs"/>
        </a:defRPr>
      </a:lvl3pPr>
      <a:lvl4pPr marL="360363" indent="-177800" algn="l" rtl="0" eaLnBrk="0" fontAlgn="base" hangingPunct="0">
        <a:spcBef>
          <a:spcPct val="20000"/>
        </a:spcBef>
        <a:spcAft>
          <a:spcPct val="20000"/>
        </a:spcAft>
        <a:buChar char="•"/>
        <a:defRPr kern="1200">
          <a:solidFill>
            <a:schemeClr val="tx1"/>
          </a:solidFill>
          <a:latin typeface="+mn-lt"/>
          <a:ea typeface="+mn-ea"/>
          <a:cs typeface="+mn-cs"/>
        </a:defRPr>
      </a:lvl4pPr>
      <a:lvl5pPr marL="539750" indent="-177800" algn="l" rtl="0" eaLnBrk="0" fontAlgn="base" hangingPunct="0">
        <a:spcBef>
          <a:spcPct val="20000"/>
        </a:spcBef>
        <a:spcAft>
          <a:spcPct val="2000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w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image" Target="../media/image6.w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15.emf"/><Relationship Id="rId4" Type="http://schemas.openxmlformats.org/officeDocument/2006/relationships/oleObject" Target="../embeddings/oleObject1.bin"/></Relationships>
</file>

<file path=ppt/slides/_rels/slide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18.emf"/><Relationship Id="rId4" Type="http://schemas.openxmlformats.org/officeDocument/2006/relationships/oleObject" Target="../embeddings/oleObject2.bin"/></Relationships>
</file>

<file path=ppt/slides/_rels/slide2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Layout" Target="../slideLayouts/slideLayout7.xml"/><Relationship Id="rId1" Type="http://schemas.openxmlformats.org/officeDocument/2006/relationships/vmlDrawing" Target="../drawings/vmlDrawing3.vml"/><Relationship Id="rId5" Type="http://schemas.openxmlformats.org/officeDocument/2006/relationships/image" Target="../media/image20.emf"/><Relationship Id="rId4" Type="http://schemas.openxmlformats.org/officeDocument/2006/relationships/oleObject" Target="../embeddings/oleObject3.bin"/></Relationships>
</file>

<file path=ppt/slides/_rels/slide3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5" name="Picture 5" descr="GRAWEgroup_150dpi_4c"/>
          <p:cNvPicPr>
            <a:picLocks noChangeAspect="1" noChangeArrowheads="1"/>
          </p:cNvPicPr>
          <p:nvPr/>
        </p:nvPicPr>
        <p:blipFill>
          <a:blip r:embed="rId2"/>
          <a:srcRect/>
          <a:stretch>
            <a:fillRect/>
          </a:stretch>
        </p:blipFill>
        <p:spPr bwMode="auto">
          <a:xfrm>
            <a:off x="827088" y="842963"/>
            <a:ext cx="7848600" cy="1433512"/>
          </a:xfrm>
          <a:prstGeom prst="rect">
            <a:avLst/>
          </a:prstGeom>
          <a:noFill/>
          <a:ln w="9525">
            <a:noFill/>
            <a:miter lim="800000"/>
            <a:headEnd/>
            <a:tailEnd/>
          </a:ln>
        </p:spPr>
      </p:pic>
      <p:sp>
        <p:nvSpPr>
          <p:cNvPr id="16386" name="Text Box 6"/>
          <p:cNvSpPr txBox="1">
            <a:spLocks noChangeArrowheads="1"/>
          </p:cNvSpPr>
          <p:nvPr/>
        </p:nvSpPr>
        <p:spPr bwMode="auto">
          <a:xfrm>
            <a:off x="36513" y="2708275"/>
            <a:ext cx="9144000" cy="3384550"/>
          </a:xfrm>
          <a:prstGeom prst="rect">
            <a:avLst/>
          </a:prstGeom>
          <a:noFill/>
          <a:ln w="9525">
            <a:noFill/>
            <a:miter lim="800000"/>
            <a:headEnd/>
            <a:tailEnd/>
          </a:ln>
        </p:spPr>
        <p:txBody>
          <a:bodyPr>
            <a:spAutoFit/>
          </a:bodyPr>
          <a:lstStyle/>
          <a:p>
            <a:pPr algn="ctr" eaLnBrk="0" hangingPunct="0"/>
            <a:r>
              <a:rPr lang="de-DE" altLang="de-DE" sz="4800" dirty="0">
                <a:solidFill>
                  <a:srgbClr val="0000FF"/>
                </a:solidFill>
              </a:rPr>
              <a:t>Il </a:t>
            </a:r>
            <a:r>
              <a:rPr lang="de-DE" altLang="de-DE" sz="4800" dirty="0" err="1">
                <a:solidFill>
                  <a:srgbClr val="0000FF"/>
                </a:solidFill>
              </a:rPr>
              <a:t>prodotto</a:t>
            </a:r>
            <a:r>
              <a:rPr lang="de-DE" altLang="de-DE" sz="4800" dirty="0">
                <a:solidFill>
                  <a:srgbClr val="0000FF"/>
                </a:solidFill>
              </a:rPr>
              <a:t> Unit-</a:t>
            </a:r>
            <a:r>
              <a:rPr lang="de-DE" altLang="de-DE" sz="4800" dirty="0" err="1">
                <a:solidFill>
                  <a:srgbClr val="0000FF"/>
                </a:solidFill>
              </a:rPr>
              <a:t>Linked</a:t>
            </a:r>
            <a:endParaRPr lang="de-DE" altLang="de-DE" sz="4800" dirty="0">
              <a:solidFill>
                <a:srgbClr val="0000FF"/>
              </a:solidFill>
            </a:endParaRPr>
          </a:p>
          <a:p>
            <a:pPr algn="ctr" eaLnBrk="0" hangingPunct="0"/>
            <a:r>
              <a:rPr lang="de-DE" altLang="de-DE" sz="4800" dirty="0">
                <a:solidFill>
                  <a:srgbClr val="0000FF"/>
                </a:solidFill>
              </a:rPr>
              <a:t>GRAZER-UNIT-VALIF(Plus)</a:t>
            </a:r>
          </a:p>
          <a:p>
            <a:pPr algn="ctr" eaLnBrk="0" hangingPunct="0"/>
            <a:endParaRPr lang="de-DE" altLang="de-DE" sz="2400" dirty="0">
              <a:solidFill>
                <a:srgbClr val="0000FF"/>
              </a:solidFill>
            </a:endParaRPr>
          </a:p>
          <a:p>
            <a:pPr algn="ctr" eaLnBrk="0" hangingPunct="0"/>
            <a:r>
              <a:rPr lang="de-DE" altLang="de-DE" sz="4800" dirty="0">
                <a:solidFill>
                  <a:srgbClr val="006600"/>
                </a:solidFill>
              </a:rPr>
              <a:t>a </a:t>
            </a:r>
            <a:r>
              <a:rPr lang="de-DE" altLang="de-DE" sz="4800" dirty="0" err="1">
                <a:solidFill>
                  <a:srgbClr val="006600"/>
                </a:solidFill>
              </a:rPr>
              <a:t>premi</a:t>
            </a:r>
            <a:r>
              <a:rPr lang="de-DE" altLang="de-DE" sz="4800" dirty="0">
                <a:solidFill>
                  <a:srgbClr val="006600"/>
                </a:solidFill>
              </a:rPr>
              <a:t> </a:t>
            </a:r>
            <a:r>
              <a:rPr lang="de-DE" altLang="de-DE" sz="4800" dirty="0" err="1">
                <a:solidFill>
                  <a:srgbClr val="006600"/>
                </a:solidFill>
              </a:rPr>
              <a:t>ricorrenti</a:t>
            </a:r>
            <a:endParaRPr lang="de-DE" altLang="de-DE" sz="4800" dirty="0">
              <a:solidFill>
                <a:srgbClr val="006600"/>
              </a:solidFill>
            </a:endParaRPr>
          </a:p>
          <a:p>
            <a:pPr algn="ctr" eaLnBrk="0" hangingPunct="0"/>
            <a:r>
              <a:rPr lang="de-DE" altLang="de-DE" sz="4800" b="0" dirty="0" err="1">
                <a:solidFill>
                  <a:srgbClr val="006600"/>
                </a:solidFill>
              </a:rPr>
              <a:t>ed</a:t>
            </a:r>
            <a:r>
              <a:rPr lang="de-DE" altLang="de-DE" sz="4800" b="0" dirty="0">
                <a:solidFill>
                  <a:srgbClr val="006600"/>
                </a:solidFill>
              </a:rPr>
              <a:t> a </a:t>
            </a:r>
            <a:r>
              <a:rPr lang="de-DE" altLang="de-DE" sz="4800" b="0" dirty="0" err="1">
                <a:solidFill>
                  <a:srgbClr val="006600"/>
                </a:solidFill>
              </a:rPr>
              <a:t>premio</a:t>
            </a:r>
            <a:r>
              <a:rPr lang="de-DE" altLang="de-DE" sz="4800" b="0" dirty="0">
                <a:solidFill>
                  <a:srgbClr val="006600"/>
                </a:solidFill>
              </a:rPr>
              <a:t> </a:t>
            </a:r>
            <a:r>
              <a:rPr lang="de-DE" altLang="de-DE" sz="4800" b="0" dirty="0" err="1">
                <a:solidFill>
                  <a:srgbClr val="006600"/>
                </a:solidFill>
              </a:rPr>
              <a:t>unico</a:t>
            </a:r>
            <a:endParaRPr lang="de-DE" altLang="de-DE" sz="4800" b="0" dirty="0">
              <a:solidFill>
                <a:srgbClr val="006600"/>
              </a:solidFill>
            </a:endParaRPr>
          </a:p>
        </p:txBody>
      </p:sp>
      <p:sp>
        <p:nvSpPr>
          <p:cNvPr id="16387" name="Rectangle 7"/>
          <p:cNvSpPr>
            <a:spLocks noChangeArrowheads="1"/>
          </p:cNvSpPr>
          <p:nvPr/>
        </p:nvSpPr>
        <p:spPr bwMode="gray">
          <a:xfrm>
            <a:off x="5867400" y="188913"/>
            <a:ext cx="3095625" cy="936625"/>
          </a:xfrm>
          <a:prstGeom prst="rect">
            <a:avLst/>
          </a:prstGeom>
          <a:solidFill>
            <a:schemeClr val="bg1"/>
          </a:solidFill>
          <a:ln w="9525">
            <a:noFill/>
            <a:miter lim="800000"/>
            <a:headEnd/>
            <a:tailEnd/>
          </a:ln>
        </p:spPr>
        <p:txBody>
          <a:bodyPr wrap="none" anchor="ctr"/>
          <a:lstStyle/>
          <a:p>
            <a:pPr algn="ctr"/>
            <a:endParaRPr lang="de-AT" altLang="de-DE"/>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ext Box 4"/>
          <p:cNvSpPr txBox="1">
            <a:spLocks noChangeArrowheads="1"/>
          </p:cNvSpPr>
          <p:nvPr/>
        </p:nvSpPr>
        <p:spPr bwMode="auto">
          <a:xfrm>
            <a:off x="361950" y="2349500"/>
            <a:ext cx="8443913" cy="946150"/>
          </a:xfrm>
          <a:prstGeom prst="rect">
            <a:avLst/>
          </a:prstGeom>
          <a:noFill/>
          <a:ln w="9525">
            <a:noFill/>
            <a:miter lim="800000"/>
            <a:headEnd/>
            <a:tailEnd/>
          </a:ln>
        </p:spPr>
        <p:txBody>
          <a:bodyPr>
            <a:spAutoFit/>
          </a:bodyPr>
          <a:lstStyle/>
          <a:p>
            <a:pPr algn="ctr" defTabSz="762000" eaLnBrk="0" hangingPunct="0"/>
            <a:r>
              <a:rPr lang="de-DE" altLang="de-DE" sz="2800" dirty="0" err="1">
                <a:solidFill>
                  <a:srgbClr val="006600"/>
                </a:solidFill>
              </a:rPr>
              <a:t>consente</a:t>
            </a:r>
            <a:r>
              <a:rPr lang="de-DE" altLang="de-DE" sz="2800" dirty="0">
                <a:solidFill>
                  <a:srgbClr val="006600"/>
                </a:solidFill>
              </a:rPr>
              <a:t> </a:t>
            </a:r>
            <a:r>
              <a:rPr lang="de-DE" altLang="de-DE" sz="2800" dirty="0" err="1">
                <a:solidFill>
                  <a:srgbClr val="006600"/>
                </a:solidFill>
              </a:rPr>
              <a:t>l‘investimento</a:t>
            </a:r>
            <a:r>
              <a:rPr lang="de-DE" altLang="de-DE" sz="2800" dirty="0">
                <a:solidFill>
                  <a:srgbClr val="006600"/>
                </a:solidFill>
              </a:rPr>
              <a:t> in uno o più (</a:t>
            </a:r>
            <a:r>
              <a:rPr lang="de-DE" altLang="de-DE" sz="2800" dirty="0" err="1">
                <a:solidFill>
                  <a:srgbClr val="006600"/>
                </a:solidFill>
              </a:rPr>
              <a:t>fino</a:t>
            </a:r>
            <a:r>
              <a:rPr lang="de-DE" altLang="de-DE" sz="2800" dirty="0">
                <a:solidFill>
                  <a:srgbClr val="006600"/>
                </a:solidFill>
              </a:rPr>
              <a:t> a </a:t>
            </a:r>
            <a:r>
              <a:rPr lang="de-DE" altLang="de-DE" sz="2800" dirty="0" err="1">
                <a:solidFill>
                  <a:srgbClr val="006600"/>
                </a:solidFill>
              </a:rPr>
              <a:t>tre</a:t>
            </a:r>
            <a:r>
              <a:rPr lang="de-DE" altLang="de-DE" sz="2800" dirty="0">
                <a:solidFill>
                  <a:srgbClr val="006600"/>
                </a:solidFill>
              </a:rPr>
              <a:t>) </a:t>
            </a:r>
            <a:r>
              <a:rPr lang="de-DE" altLang="de-DE" sz="2800" dirty="0" err="1">
                <a:solidFill>
                  <a:srgbClr val="006600"/>
                </a:solidFill>
              </a:rPr>
              <a:t>dei</a:t>
            </a:r>
            <a:r>
              <a:rPr lang="de-DE" altLang="de-DE" sz="2800" dirty="0">
                <a:solidFill>
                  <a:srgbClr val="006600"/>
                </a:solidFill>
              </a:rPr>
              <a:t> </a:t>
            </a:r>
            <a:r>
              <a:rPr lang="de-DE" altLang="de-DE" sz="2800" dirty="0" err="1">
                <a:solidFill>
                  <a:srgbClr val="006600"/>
                </a:solidFill>
              </a:rPr>
              <a:t>seguenti</a:t>
            </a:r>
            <a:r>
              <a:rPr lang="de-DE" altLang="de-DE" sz="2800" dirty="0">
                <a:solidFill>
                  <a:srgbClr val="006600"/>
                </a:solidFill>
              </a:rPr>
              <a:t> </a:t>
            </a:r>
            <a:r>
              <a:rPr lang="de-DE" altLang="de-DE" sz="2800" dirty="0" err="1">
                <a:solidFill>
                  <a:srgbClr val="006600"/>
                </a:solidFill>
              </a:rPr>
              <a:t>fondi</a:t>
            </a:r>
            <a:r>
              <a:rPr lang="de-DE" altLang="de-DE" sz="2800" dirty="0">
                <a:solidFill>
                  <a:srgbClr val="006600"/>
                </a:solidFill>
              </a:rPr>
              <a:t> (tutti OICR):</a:t>
            </a:r>
          </a:p>
        </p:txBody>
      </p:sp>
      <p:sp>
        <p:nvSpPr>
          <p:cNvPr id="17410" name="Rectangle 5"/>
          <p:cNvSpPr>
            <a:spLocks noChangeArrowheads="1"/>
          </p:cNvSpPr>
          <p:nvPr/>
        </p:nvSpPr>
        <p:spPr bwMode="auto">
          <a:xfrm>
            <a:off x="446088" y="1270000"/>
            <a:ext cx="8229600" cy="863600"/>
          </a:xfrm>
          <a:prstGeom prst="rect">
            <a:avLst/>
          </a:prstGeom>
          <a:noFill/>
          <a:ln w="9525">
            <a:noFill/>
            <a:miter lim="800000"/>
            <a:headEnd/>
            <a:tailEnd/>
          </a:ln>
        </p:spPr>
        <p:txBody>
          <a:bodyPr/>
          <a:lstStyle/>
          <a:p>
            <a:pPr algn="ctr"/>
            <a:r>
              <a:rPr lang="de-AT" altLang="de-DE" sz="4800" dirty="0">
                <a:solidFill>
                  <a:srgbClr val="0000FF"/>
                </a:solidFill>
              </a:rPr>
              <a:t>GRAZER-UNIT-VALIF(Plus)</a:t>
            </a:r>
          </a:p>
        </p:txBody>
      </p:sp>
      <p:sp>
        <p:nvSpPr>
          <p:cNvPr id="17411" name="Text Box 6"/>
          <p:cNvSpPr txBox="1">
            <a:spLocks noChangeArrowheads="1"/>
          </p:cNvSpPr>
          <p:nvPr/>
        </p:nvSpPr>
        <p:spPr bwMode="auto">
          <a:xfrm>
            <a:off x="827088" y="3692525"/>
            <a:ext cx="7416800" cy="2041525"/>
          </a:xfrm>
          <a:prstGeom prst="rect">
            <a:avLst/>
          </a:prstGeom>
          <a:noFill/>
          <a:ln w="9525">
            <a:noFill/>
            <a:miter lim="800000"/>
            <a:headEnd/>
            <a:tailEnd/>
          </a:ln>
        </p:spPr>
        <p:txBody>
          <a:bodyPr>
            <a:spAutoFit/>
          </a:bodyPr>
          <a:lstStyle/>
          <a:p>
            <a:pPr algn="ctr" eaLnBrk="0" hangingPunct="0"/>
            <a:r>
              <a:rPr lang="de-DE" altLang="de-DE" sz="3200">
                <a:solidFill>
                  <a:srgbClr val="0000FF"/>
                </a:solidFill>
              </a:rPr>
              <a:t>VALUE INVESTMENT FONDS</a:t>
            </a:r>
          </a:p>
          <a:p>
            <a:pPr algn="ctr" eaLnBrk="0" hangingPunct="0"/>
            <a:r>
              <a:rPr lang="de-DE" altLang="de-DE" sz="3200">
                <a:solidFill>
                  <a:srgbClr val="0000FF"/>
                </a:solidFill>
              </a:rPr>
              <a:t>APOLLO „Linea Prudente“</a:t>
            </a:r>
          </a:p>
          <a:p>
            <a:pPr algn="ctr" eaLnBrk="0" hangingPunct="0"/>
            <a:r>
              <a:rPr lang="de-DE" altLang="de-DE" sz="3200">
                <a:solidFill>
                  <a:srgbClr val="0000FF"/>
                </a:solidFill>
              </a:rPr>
              <a:t>APOLLO „Linea Bilanciata“</a:t>
            </a:r>
          </a:p>
          <a:p>
            <a:pPr algn="ctr" eaLnBrk="0" hangingPunct="0"/>
            <a:r>
              <a:rPr lang="de-DE" altLang="de-DE" sz="3200">
                <a:solidFill>
                  <a:srgbClr val="0000FF"/>
                </a:solidFill>
              </a:rPr>
              <a:t>APOLLO „Linea Dinamica“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ext Box 4"/>
          <p:cNvSpPr txBox="1">
            <a:spLocks noChangeArrowheads="1"/>
          </p:cNvSpPr>
          <p:nvPr/>
        </p:nvSpPr>
        <p:spPr bwMode="auto">
          <a:xfrm>
            <a:off x="449263" y="1989138"/>
            <a:ext cx="8443912" cy="1800225"/>
          </a:xfrm>
          <a:prstGeom prst="rect">
            <a:avLst/>
          </a:prstGeom>
          <a:noFill/>
          <a:ln w="9525">
            <a:noFill/>
            <a:miter lim="800000"/>
            <a:headEnd/>
            <a:tailEnd/>
          </a:ln>
        </p:spPr>
        <p:txBody>
          <a:bodyPr>
            <a:spAutoFit/>
          </a:bodyPr>
          <a:lstStyle/>
          <a:p>
            <a:pPr algn="ctr" defTabSz="762000" eaLnBrk="0" hangingPunct="0"/>
            <a:r>
              <a:rPr lang="de-DE" altLang="de-DE" sz="2800">
                <a:solidFill>
                  <a:srgbClr val="006600"/>
                </a:solidFill>
              </a:rPr>
              <a:t>una sofisticata gestione patrimoniale che mira a rendimenti più elevati rispetto ad un prodotto assicurativo tradizionale (Ramo I), con un rischio solo lievemente maggiore</a:t>
            </a:r>
          </a:p>
        </p:txBody>
      </p:sp>
      <p:sp>
        <p:nvSpPr>
          <p:cNvPr id="18434" name="Rectangle 5"/>
          <p:cNvSpPr>
            <a:spLocks noChangeArrowheads="1"/>
          </p:cNvSpPr>
          <p:nvPr/>
        </p:nvSpPr>
        <p:spPr bwMode="auto">
          <a:xfrm>
            <a:off x="519113" y="1270000"/>
            <a:ext cx="8229600" cy="646113"/>
          </a:xfrm>
          <a:prstGeom prst="rect">
            <a:avLst/>
          </a:prstGeom>
          <a:noFill/>
          <a:ln w="9525">
            <a:noFill/>
            <a:miter lim="800000"/>
            <a:headEnd/>
            <a:tailEnd/>
          </a:ln>
        </p:spPr>
        <p:txBody>
          <a:bodyPr/>
          <a:lstStyle/>
          <a:p>
            <a:pPr algn="ctr"/>
            <a:r>
              <a:rPr lang="de-AT" altLang="de-DE" sz="3600">
                <a:solidFill>
                  <a:srgbClr val="0000FF"/>
                </a:solidFill>
              </a:rPr>
              <a:t>VAL</a:t>
            </a:r>
            <a:r>
              <a:rPr lang="de-DE" altLang="de-DE" sz="3600">
                <a:solidFill>
                  <a:srgbClr val="0000FF"/>
                </a:solidFill>
              </a:rPr>
              <a:t>UE INVESTMENT FONDS</a:t>
            </a:r>
            <a:endParaRPr lang="de-AT" altLang="de-DE" sz="3600">
              <a:solidFill>
                <a:srgbClr val="0000FF"/>
              </a:solidFill>
            </a:endParaRPr>
          </a:p>
        </p:txBody>
      </p:sp>
      <p:sp>
        <p:nvSpPr>
          <p:cNvPr id="18435" name="Text Box 4"/>
          <p:cNvSpPr txBox="1">
            <a:spLocks noChangeArrowheads="1"/>
          </p:cNvSpPr>
          <p:nvPr/>
        </p:nvSpPr>
        <p:spPr bwMode="auto">
          <a:xfrm>
            <a:off x="541338" y="4792663"/>
            <a:ext cx="8443912" cy="1373187"/>
          </a:xfrm>
          <a:prstGeom prst="rect">
            <a:avLst/>
          </a:prstGeom>
          <a:noFill/>
          <a:ln w="9525">
            <a:noFill/>
            <a:miter lim="800000"/>
            <a:headEnd/>
            <a:tailEnd/>
          </a:ln>
        </p:spPr>
        <p:txBody>
          <a:bodyPr>
            <a:spAutoFit/>
          </a:bodyPr>
          <a:lstStyle/>
          <a:p>
            <a:pPr algn="ctr" defTabSz="762000" eaLnBrk="0" hangingPunct="0"/>
            <a:r>
              <a:rPr lang="de-DE" altLang="de-DE" sz="2800">
                <a:solidFill>
                  <a:srgbClr val="006600"/>
                </a:solidFill>
              </a:rPr>
              <a:t>tre gestioni patrimoniali in fondi (fondi di fondi) con una diversa ripartizione tra</a:t>
            </a:r>
          </a:p>
          <a:p>
            <a:pPr algn="ctr" defTabSz="762000" eaLnBrk="0" hangingPunct="0"/>
            <a:r>
              <a:rPr lang="de-DE" altLang="de-DE" sz="2800">
                <a:solidFill>
                  <a:srgbClr val="006600"/>
                </a:solidFill>
              </a:rPr>
              <a:t>fondi azionari ed obbligazionari</a:t>
            </a:r>
          </a:p>
        </p:txBody>
      </p:sp>
      <p:sp>
        <p:nvSpPr>
          <p:cNvPr id="18436" name="Rectangle 5"/>
          <p:cNvSpPr>
            <a:spLocks noChangeArrowheads="1"/>
          </p:cNvSpPr>
          <p:nvPr/>
        </p:nvSpPr>
        <p:spPr bwMode="auto">
          <a:xfrm>
            <a:off x="107950" y="4006850"/>
            <a:ext cx="8964613" cy="646113"/>
          </a:xfrm>
          <a:prstGeom prst="rect">
            <a:avLst/>
          </a:prstGeom>
          <a:noFill/>
          <a:ln w="9525">
            <a:noFill/>
            <a:miter lim="800000"/>
            <a:headEnd/>
            <a:tailEnd/>
          </a:ln>
        </p:spPr>
        <p:txBody>
          <a:bodyPr/>
          <a:lstStyle/>
          <a:p>
            <a:pPr algn="ctr"/>
            <a:r>
              <a:rPr lang="de-DE" altLang="de-DE" sz="3200">
                <a:solidFill>
                  <a:srgbClr val="0000FF"/>
                </a:solidFill>
              </a:rPr>
              <a:t>APOLLO Linea Prudente-Bilanciata-Dinamica</a:t>
            </a:r>
            <a:endParaRPr lang="de-AT" altLang="de-DE" sz="3200">
              <a:solidFill>
                <a:srgbClr val="0000FF"/>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6">
            <a:extLst>
              <a:ext uri="{FF2B5EF4-FFF2-40B4-BE49-F238E27FC236}">
                <a16:creationId xmlns="" xmlns:a16="http://schemas.microsoft.com/office/drawing/2014/main" id="{2BADFAF9-6CF5-4A93-9B3D-ECB5BF4C6FEE}"/>
              </a:ext>
            </a:extLst>
          </p:cNvPr>
          <p:cNvSpPr txBox="1">
            <a:spLocks noChangeArrowheads="1"/>
          </p:cNvSpPr>
          <p:nvPr/>
        </p:nvSpPr>
        <p:spPr bwMode="auto">
          <a:xfrm>
            <a:off x="251520" y="4653136"/>
            <a:ext cx="8964613" cy="2420937"/>
          </a:xfrm>
          <a:prstGeom prst="rect">
            <a:avLst/>
          </a:prstGeom>
          <a:noFill/>
          <a:ln>
            <a:noFill/>
          </a:ln>
          <a:effectLst/>
          <a:extLst/>
        </p:spPr>
        <p:txBody>
          <a:bodyPr>
            <a:spAutoFit/>
          </a:bodyPr>
          <a:lstStyle>
            <a:lvl1pPr defTabSz="762000">
              <a:defRPr b="1">
                <a:solidFill>
                  <a:schemeClr val="tx1"/>
                </a:solidFill>
                <a:latin typeface="Arial" panose="020B0604020202020204" pitchFamily="34" charset="0"/>
              </a:defRPr>
            </a:lvl1pPr>
            <a:lvl2pPr marL="742950" indent="-285750" defTabSz="762000">
              <a:defRPr b="1">
                <a:solidFill>
                  <a:schemeClr val="tx1"/>
                </a:solidFill>
                <a:latin typeface="Arial" panose="020B0604020202020204" pitchFamily="34" charset="0"/>
              </a:defRPr>
            </a:lvl2pPr>
            <a:lvl3pPr marL="1143000" indent="-228600" defTabSz="762000">
              <a:defRPr b="1">
                <a:solidFill>
                  <a:schemeClr val="tx1"/>
                </a:solidFill>
                <a:latin typeface="Arial" panose="020B0604020202020204" pitchFamily="34" charset="0"/>
              </a:defRPr>
            </a:lvl3pPr>
            <a:lvl4pPr marL="1600200" indent="-228600" defTabSz="762000">
              <a:defRPr b="1">
                <a:solidFill>
                  <a:schemeClr val="tx1"/>
                </a:solidFill>
                <a:latin typeface="Arial" panose="020B0604020202020204" pitchFamily="34" charset="0"/>
              </a:defRPr>
            </a:lvl4pPr>
            <a:lvl5pPr marL="2057400" indent="-228600" defTabSz="762000">
              <a:defRPr b="1">
                <a:solidFill>
                  <a:schemeClr val="tx1"/>
                </a:solidFill>
                <a:latin typeface="Arial" panose="020B0604020202020204" pitchFamily="34" charset="0"/>
              </a:defRPr>
            </a:lvl5pPr>
            <a:lvl6pPr marL="2514600" indent="-228600" defTabSz="762000" eaLnBrk="0" fontAlgn="base" hangingPunct="0">
              <a:spcBef>
                <a:spcPct val="0"/>
              </a:spcBef>
              <a:spcAft>
                <a:spcPct val="0"/>
              </a:spcAft>
              <a:defRPr b="1">
                <a:solidFill>
                  <a:schemeClr val="tx1"/>
                </a:solidFill>
                <a:latin typeface="Arial" panose="020B0604020202020204" pitchFamily="34" charset="0"/>
              </a:defRPr>
            </a:lvl6pPr>
            <a:lvl7pPr marL="2971800" indent="-228600" defTabSz="762000" eaLnBrk="0" fontAlgn="base" hangingPunct="0">
              <a:spcBef>
                <a:spcPct val="0"/>
              </a:spcBef>
              <a:spcAft>
                <a:spcPct val="0"/>
              </a:spcAft>
              <a:defRPr b="1">
                <a:solidFill>
                  <a:schemeClr val="tx1"/>
                </a:solidFill>
                <a:latin typeface="Arial" panose="020B0604020202020204" pitchFamily="34" charset="0"/>
              </a:defRPr>
            </a:lvl7pPr>
            <a:lvl8pPr marL="3429000" indent="-228600" defTabSz="762000" eaLnBrk="0" fontAlgn="base" hangingPunct="0">
              <a:spcBef>
                <a:spcPct val="0"/>
              </a:spcBef>
              <a:spcAft>
                <a:spcPct val="0"/>
              </a:spcAft>
              <a:defRPr b="1">
                <a:solidFill>
                  <a:schemeClr val="tx1"/>
                </a:solidFill>
                <a:latin typeface="Arial" panose="020B0604020202020204" pitchFamily="34" charset="0"/>
              </a:defRPr>
            </a:lvl8pPr>
            <a:lvl9pPr marL="3886200" indent="-228600" defTabSz="762000" eaLnBrk="0" fontAlgn="base" hangingPunct="0">
              <a:spcBef>
                <a:spcPct val="0"/>
              </a:spcBef>
              <a:spcAft>
                <a:spcPct val="0"/>
              </a:spcAft>
              <a:defRPr b="1">
                <a:solidFill>
                  <a:schemeClr val="tx1"/>
                </a:solidFill>
                <a:latin typeface="Arial" panose="020B0604020202020204" pitchFamily="34" charset="0"/>
              </a:defRPr>
            </a:lvl9pPr>
          </a:lstStyle>
          <a:p>
            <a:pPr algn="ctr" eaLnBrk="0" hangingPunct="0">
              <a:lnSpc>
                <a:spcPct val="90000"/>
              </a:lnSpc>
              <a:spcAft>
                <a:spcPct val="25000"/>
              </a:spcAft>
              <a:defRPr/>
            </a:pPr>
            <a:r>
              <a:rPr lang="de-DE" altLang="de-DE" sz="3000" dirty="0">
                <a:solidFill>
                  <a:srgbClr val="0000FF"/>
                </a:solidFill>
              </a:rPr>
              <a:t>VERSIONE A PREMIO UNICO:</a:t>
            </a:r>
            <a:endParaRPr lang="de-DE" altLang="de-DE" sz="3000" dirty="0">
              <a:solidFill>
                <a:srgbClr val="008000"/>
              </a:solidFill>
            </a:endParaRPr>
          </a:p>
          <a:p>
            <a:pPr eaLnBrk="0" hangingPunct="0">
              <a:lnSpc>
                <a:spcPct val="60000"/>
              </a:lnSpc>
              <a:spcAft>
                <a:spcPct val="40000"/>
              </a:spcAft>
              <a:buFontTx/>
              <a:buChar char="•"/>
              <a:defRPr/>
            </a:pPr>
            <a:r>
              <a:rPr lang="de-DE" altLang="de-DE" sz="2400" b="0" dirty="0" err="1">
                <a:solidFill>
                  <a:srgbClr val="006600"/>
                </a:solidFill>
              </a:rPr>
              <a:t>Linea</a:t>
            </a:r>
            <a:r>
              <a:rPr lang="de-DE" altLang="de-DE" sz="2400" b="0" dirty="0">
                <a:solidFill>
                  <a:srgbClr val="006600"/>
                </a:solidFill>
              </a:rPr>
              <a:t> </a:t>
            </a:r>
            <a:r>
              <a:rPr lang="de-DE" altLang="de-DE" sz="2400" dirty="0" err="1">
                <a:solidFill>
                  <a:srgbClr val="006600"/>
                </a:solidFill>
                <a:effectLst>
                  <a:outerShdw blurRad="38100" dist="38100" dir="2700000" algn="tl">
                    <a:srgbClr val="C0C0C0"/>
                  </a:outerShdw>
                </a:effectLst>
              </a:rPr>
              <a:t>con</a:t>
            </a:r>
            <a:r>
              <a:rPr lang="de-DE" altLang="de-DE" sz="2400" dirty="0">
                <a:solidFill>
                  <a:srgbClr val="006600"/>
                </a:solidFill>
                <a:effectLst>
                  <a:outerShdw blurRad="38100" dist="38100" dir="2700000" algn="tl">
                    <a:srgbClr val="C0C0C0"/>
                  </a:outerShdw>
                </a:effectLst>
              </a:rPr>
              <a:t> </a:t>
            </a:r>
            <a:r>
              <a:rPr lang="de-DE" altLang="de-DE" sz="2400" dirty="0" err="1">
                <a:solidFill>
                  <a:srgbClr val="006600"/>
                </a:solidFill>
                <a:effectLst>
                  <a:outerShdw blurRad="38100" dist="38100" dir="2700000" algn="tl">
                    <a:srgbClr val="C0C0C0"/>
                  </a:outerShdw>
                </a:effectLst>
              </a:rPr>
              <a:t>addebito</a:t>
            </a:r>
            <a:r>
              <a:rPr lang="de-DE" altLang="de-DE" sz="2400" dirty="0">
                <a:solidFill>
                  <a:srgbClr val="006600"/>
                </a:solidFill>
                <a:effectLst>
                  <a:outerShdw blurRad="38100" dist="38100" dir="2700000" algn="tl">
                    <a:srgbClr val="C0C0C0"/>
                  </a:outerShdw>
                </a:effectLst>
              </a:rPr>
              <a:t> </a:t>
            </a:r>
            <a:r>
              <a:rPr lang="de-DE" altLang="de-DE" sz="2400" dirty="0" err="1">
                <a:solidFill>
                  <a:srgbClr val="006600"/>
                </a:solidFill>
                <a:effectLst>
                  <a:outerShdw blurRad="38100" dist="38100" dir="2700000" algn="tl">
                    <a:srgbClr val="C0C0C0"/>
                  </a:outerShdw>
                </a:effectLst>
              </a:rPr>
              <a:t>immediato</a:t>
            </a:r>
            <a:r>
              <a:rPr lang="de-DE" altLang="de-DE" sz="2400" dirty="0">
                <a:solidFill>
                  <a:srgbClr val="006600"/>
                </a:solidFill>
                <a:effectLst>
                  <a:outerShdw blurRad="38100" dist="38100" dir="2700000" algn="tl">
                    <a:srgbClr val="C0C0C0"/>
                  </a:outerShdw>
                </a:effectLst>
              </a:rPr>
              <a:t> </a:t>
            </a:r>
            <a:r>
              <a:rPr lang="de-DE" altLang="de-DE" sz="2400" dirty="0" err="1">
                <a:solidFill>
                  <a:srgbClr val="006600"/>
                </a:solidFill>
                <a:effectLst>
                  <a:outerShdw blurRad="38100" dist="38100" dir="2700000" algn="tl">
                    <a:srgbClr val="C0C0C0"/>
                  </a:outerShdw>
                </a:effectLst>
              </a:rPr>
              <a:t>dei</a:t>
            </a:r>
            <a:r>
              <a:rPr lang="de-DE" altLang="de-DE" sz="2400" dirty="0">
                <a:solidFill>
                  <a:srgbClr val="006600"/>
                </a:solidFill>
                <a:effectLst>
                  <a:outerShdw blurRad="38100" dist="38100" dir="2700000" algn="tl">
                    <a:srgbClr val="C0C0C0"/>
                  </a:outerShdw>
                </a:effectLst>
              </a:rPr>
              <a:t> </a:t>
            </a:r>
            <a:r>
              <a:rPr lang="de-DE" altLang="de-DE" sz="2400" dirty="0" err="1">
                <a:solidFill>
                  <a:srgbClr val="006600"/>
                </a:solidFill>
                <a:effectLst>
                  <a:outerShdw blurRad="38100" dist="38100" dir="2700000" algn="tl">
                    <a:srgbClr val="C0C0C0"/>
                  </a:outerShdw>
                </a:effectLst>
              </a:rPr>
              <a:t>costi</a:t>
            </a:r>
            <a:r>
              <a:rPr lang="de-DE" altLang="de-DE" sz="2400" dirty="0">
                <a:solidFill>
                  <a:srgbClr val="006600"/>
                </a:solidFill>
                <a:effectLst>
                  <a:outerShdw blurRad="38100" dist="38100" dir="2700000" algn="tl">
                    <a:srgbClr val="C0C0C0"/>
                  </a:outerShdw>
                </a:effectLst>
              </a:rPr>
              <a:t> di </a:t>
            </a:r>
            <a:r>
              <a:rPr lang="de-DE" altLang="de-DE" sz="2400" dirty="0" err="1">
                <a:solidFill>
                  <a:srgbClr val="006600"/>
                </a:solidFill>
                <a:effectLst>
                  <a:outerShdw blurRad="38100" dist="38100" dir="2700000" algn="tl">
                    <a:srgbClr val="C0C0C0"/>
                  </a:outerShdw>
                </a:effectLst>
              </a:rPr>
              <a:t>collocamento</a:t>
            </a:r>
            <a:endParaRPr lang="de-DE" altLang="de-DE" sz="2400" dirty="0">
              <a:solidFill>
                <a:srgbClr val="006600"/>
              </a:solidFill>
              <a:effectLst>
                <a:outerShdw blurRad="38100" dist="38100" dir="2700000" algn="tl">
                  <a:srgbClr val="C0C0C0"/>
                </a:outerShdw>
              </a:effectLst>
            </a:endParaRPr>
          </a:p>
          <a:p>
            <a:pPr eaLnBrk="0" hangingPunct="0">
              <a:lnSpc>
                <a:spcPct val="60000"/>
              </a:lnSpc>
              <a:spcAft>
                <a:spcPct val="40000"/>
              </a:spcAft>
              <a:buFontTx/>
              <a:buChar char="•"/>
              <a:defRPr/>
            </a:pPr>
            <a:r>
              <a:rPr lang="de-DE" altLang="de-DE" sz="2400" b="0" dirty="0">
                <a:solidFill>
                  <a:srgbClr val="006600"/>
                </a:solidFill>
              </a:rPr>
              <a:t>Linea </a:t>
            </a:r>
            <a:r>
              <a:rPr lang="de-DE" altLang="de-DE" sz="2400" dirty="0">
                <a:solidFill>
                  <a:srgbClr val="006600"/>
                </a:solidFill>
                <a:effectLst>
                  <a:outerShdw blurRad="38100" dist="38100" dir="2700000" algn="tl">
                    <a:srgbClr val="C0C0C0"/>
                  </a:outerShdw>
                </a:effectLst>
              </a:rPr>
              <a:t>NO-LOAD (</a:t>
            </a:r>
            <a:r>
              <a:rPr lang="de-DE" altLang="de-DE" sz="2400" dirty="0" err="1">
                <a:solidFill>
                  <a:srgbClr val="006600"/>
                </a:solidFill>
                <a:effectLst>
                  <a:outerShdw blurRad="38100" dist="38100" dir="2700000" algn="tl">
                    <a:srgbClr val="C0C0C0"/>
                  </a:outerShdw>
                </a:effectLst>
              </a:rPr>
              <a:t>investimento</a:t>
            </a:r>
            <a:r>
              <a:rPr lang="de-DE" altLang="de-DE" sz="2400" dirty="0">
                <a:solidFill>
                  <a:srgbClr val="006600"/>
                </a:solidFill>
                <a:effectLst>
                  <a:outerShdw blurRad="38100" dist="38100" dir="2700000" algn="tl">
                    <a:srgbClr val="C0C0C0"/>
                  </a:outerShdw>
                </a:effectLst>
              </a:rPr>
              <a:t> </a:t>
            </a:r>
            <a:r>
              <a:rPr lang="de-DE" altLang="de-DE" sz="2400" dirty="0" err="1">
                <a:solidFill>
                  <a:srgbClr val="006600"/>
                </a:solidFill>
                <a:effectLst>
                  <a:outerShdw blurRad="38100" dist="38100" dir="2700000" algn="tl">
                    <a:srgbClr val="C0C0C0"/>
                  </a:outerShdw>
                </a:effectLst>
              </a:rPr>
              <a:t>completo</a:t>
            </a:r>
            <a:r>
              <a:rPr lang="de-DE" altLang="de-DE" sz="2400" dirty="0">
                <a:solidFill>
                  <a:srgbClr val="006600"/>
                </a:solidFill>
                <a:effectLst>
                  <a:outerShdw blurRad="38100" dist="38100" dir="2700000" algn="tl">
                    <a:srgbClr val="C0C0C0"/>
                  </a:outerShdw>
                </a:effectLst>
              </a:rPr>
              <a:t> del </a:t>
            </a:r>
            <a:r>
              <a:rPr lang="de-DE" altLang="de-DE" sz="2400" dirty="0" err="1">
                <a:solidFill>
                  <a:srgbClr val="006600"/>
                </a:solidFill>
                <a:effectLst>
                  <a:outerShdw blurRad="38100" dist="38100" dir="2700000" algn="tl">
                    <a:srgbClr val="C0C0C0"/>
                  </a:outerShdw>
                </a:effectLst>
              </a:rPr>
              <a:t>premio</a:t>
            </a:r>
            <a:r>
              <a:rPr lang="de-DE" altLang="de-DE" sz="2400" dirty="0">
                <a:solidFill>
                  <a:srgbClr val="006600"/>
                </a:solidFill>
                <a:effectLst>
                  <a:outerShdw blurRad="38100" dist="38100" dir="2700000" algn="tl">
                    <a:srgbClr val="C0C0C0"/>
                  </a:outerShdw>
                </a:effectLst>
              </a:rPr>
              <a:t>)</a:t>
            </a:r>
          </a:p>
          <a:p>
            <a:pPr algn="ctr" eaLnBrk="0" hangingPunct="0">
              <a:lnSpc>
                <a:spcPct val="60000"/>
              </a:lnSpc>
              <a:spcBef>
                <a:spcPts val="600"/>
              </a:spcBef>
              <a:spcAft>
                <a:spcPct val="40000"/>
              </a:spcAft>
              <a:defRPr/>
            </a:pPr>
            <a:r>
              <a:rPr lang="de-DE" altLang="de-DE" sz="2400" dirty="0" err="1">
                <a:solidFill>
                  <a:srgbClr val="0000FF"/>
                </a:solidFill>
              </a:rPr>
              <a:t>Stesse</a:t>
            </a:r>
            <a:r>
              <a:rPr lang="de-DE" altLang="de-DE" sz="2400" dirty="0">
                <a:solidFill>
                  <a:srgbClr val="0000FF"/>
                </a:solidFill>
              </a:rPr>
              <a:t> provvigioni per </a:t>
            </a:r>
            <a:r>
              <a:rPr lang="de-DE" altLang="de-DE" sz="2400" dirty="0" err="1">
                <a:solidFill>
                  <a:srgbClr val="0000FF"/>
                </a:solidFill>
              </a:rPr>
              <a:t>entrambe</a:t>
            </a:r>
            <a:r>
              <a:rPr lang="de-DE" altLang="de-DE" sz="2400" dirty="0">
                <a:solidFill>
                  <a:srgbClr val="0000FF"/>
                </a:solidFill>
              </a:rPr>
              <a:t> le </a:t>
            </a:r>
            <a:r>
              <a:rPr lang="de-DE" altLang="de-DE" sz="2400" dirty="0" err="1">
                <a:solidFill>
                  <a:srgbClr val="0000FF"/>
                </a:solidFill>
              </a:rPr>
              <a:t>linee</a:t>
            </a:r>
            <a:endParaRPr lang="de-DE" altLang="de-DE" sz="2400" dirty="0">
              <a:solidFill>
                <a:srgbClr val="0000FF"/>
              </a:solidFill>
            </a:endParaRPr>
          </a:p>
          <a:p>
            <a:pPr eaLnBrk="0" hangingPunct="0">
              <a:lnSpc>
                <a:spcPct val="60000"/>
              </a:lnSpc>
              <a:spcAft>
                <a:spcPct val="40000"/>
              </a:spcAft>
              <a:buFontTx/>
              <a:buChar char="•"/>
              <a:defRPr/>
            </a:pPr>
            <a:endParaRPr lang="de-DE" altLang="de-DE" sz="2400" dirty="0">
              <a:solidFill>
                <a:srgbClr val="006600"/>
              </a:solidFill>
              <a:effectLst>
                <a:outerShdw blurRad="38100" dist="38100" dir="2700000" algn="tl">
                  <a:srgbClr val="C0C0C0"/>
                </a:outerShdw>
              </a:effectLst>
            </a:endParaRPr>
          </a:p>
          <a:p>
            <a:pPr eaLnBrk="0" hangingPunct="0">
              <a:lnSpc>
                <a:spcPct val="60000"/>
              </a:lnSpc>
              <a:spcAft>
                <a:spcPct val="40000"/>
              </a:spcAft>
              <a:buFontTx/>
              <a:buChar char="•"/>
              <a:defRPr/>
            </a:pPr>
            <a:endParaRPr lang="de-DE" altLang="de-DE" b="0" dirty="0">
              <a:solidFill>
                <a:srgbClr val="008000"/>
              </a:solidFill>
            </a:endParaRPr>
          </a:p>
        </p:txBody>
      </p:sp>
      <p:sp>
        <p:nvSpPr>
          <p:cNvPr id="5" name="Text Box 4">
            <a:extLst>
              <a:ext uri="{FF2B5EF4-FFF2-40B4-BE49-F238E27FC236}">
                <a16:creationId xmlns="" xmlns:a16="http://schemas.microsoft.com/office/drawing/2014/main" id="{81A4E8AC-DB6E-417C-8A4D-DE05A1B4FFC1}"/>
              </a:ext>
            </a:extLst>
          </p:cNvPr>
          <p:cNvSpPr txBox="1">
            <a:spLocks noChangeArrowheads="1"/>
          </p:cNvSpPr>
          <p:nvPr/>
        </p:nvSpPr>
        <p:spPr bwMode="auto">
          <a:xfrm>
            <a:off x="-36513" y="1267913"/>
            <a:ext cx="9144001" cy="3313215"/>
          </a:xfrm>
          <a:prstGeom prst="rect">
            <a:avLst/>
          </a:prstGeom>
          <a:noFill/>
          <a:ln w="9525">
            <a:noFill/>
            <a:miter lim="800000"/>
            <a:headEnd/>
            <a:tailEnd/>
          </a:ln>
        </p:spPr>
        <p:txBody>
          <a:bodyPr>
            <a:spAutoFit/>
          </a:bodyPr>
          <a:lstStyle/>
          <a:p>
            <a:pPr algn="ctr" defTabSz="762000" eaLnBrk="0" hangingPunct="0">
              <a:lnSpc>
                <a:spcPct val="90000"/>
              </a:lnSpc>
            </a:pPr>
            <a:r>
              <a:rPr lang="de-DE" altLang="de-DE" sz="3000" dirty="0">
                <a:solidFill>
                  <a:srgbClr val="0000FF"/>
                </a:solidFill>
              </a:rPr>
              <a:t>VERSIONE A PREMI RICORRENTI</a:t>
            </a:r>
          </a:p>
          <a:p>
            <a:pPr algn="ctr" defTabSz="762000" eaLnBrk="0" hangingPunct="0">
              <a:lnSpc>
                <a:spcPct val="90000"/>
              </a:lnSpc>
              <a:spcBef>
                <a:spcPts val="600"/>
              </a:spcBef>
              <a:spcAft>
                <a:spcPts val="300"/>
              </a:spcAft>
            </a:pPr>
            <a:r>
              <a:rPr lang="de-DE" altLang="de-DE" sz="2600" dirty="0" err="1">
                <a:solidFill>
                  <a:srgbClr val="006600"/>
                </a:solidFill>
              </a:rPr>
              <a:t>Tariffa</a:t>
            </a:r>
            <a:r>
              <a:rPr lang="de-DE" altLang="de-DE" sz="2600" dirty="0">
                <a:solidFill>
                  <a:srgbClr val="006600"/>
                </a:solidFill>
              </a:rPr>
              <a:t> GRAZER-UNIT-VALIF (</a:t>
            </a:r>
            <a:r>
              <a:rPr lang="de-DE" altLang="de-DE" sz="2600" dirty="0" err="1">
                <a:solidFill>
                  <a:srgbClr val="006600"/>
                </a:solidFill>
              </a:rPr>
              <a:t>Classe</a:t>
            </a:r>
            <a:r>
              <a:rPr lang="de-DE" altLang="de-DE" sz="2600" dirty="0">
                <a:solidFill>
                  <a:srgbClr val="006600"/>
                </a:solidFill>
              </a:rPr>
              <a:t> M)</a:t>
            </a:r>
          </a:p>
          <a:p>
            <a:pPr algn="ctr" defTabSz="762000" eaLnBrk="0" hangingPunct="0">
              <a:lnSpc>
                <a:spcPct val="90000"/>
              </a:lnSpc>
              <a:spcAft>
                <a:spcPts val="0"/>
              </a:spcAft>
            </a:pPr>
            <a:r>
              <a:rPr lang="de-DE" altLang="de-DE" sz="2600" dirty="0" err="1">
                <a:solidFill>
                  <a:srgbClr val="006600"/>
                </a:solidFill>
              </a:rPr>
              <a:t>Tariffa</a:t>
            </a:r>
            <a:r>
              <a:rPr lang="de-DE" altLang="de-DE" sz="2600" dirty="0">
                <a:solidFill>
                  <a:srgbClr val="006600"/>
                </a:solidFill>
              </a:rPr>
              <a:t> GRAZER-UNIT-VALIFPLUS-“A“</a:t>
            </a:r>
          </a:p>
          <a:p>
            <a:pPr algn="ctr" defTabSz="762000" eaLnBrk="0" hangingPunct="0">
              <a:spcBef>
                <a:spcPts val="600"/>
              </a:spcBef>
              <a:spcAft>
                <a:spcPts val="600"/>
              </a:spcAft>
            </a:pPr>
            <a:r>
              <a:rPr lang="de-DE" altLang="de-DE" sz="2600" dirty="0" err="1">
                <a:solidFill>
                  <a:srgbClr val="0000FF"/>
                </a:solidFill>
              </a:rPr>
              <a:t>Diverso</a:t>
            </a:r>
            <a:r>
              <a:rPr lang="de-DE" altLang="de-DE" sz="2600" dirty="0">
                <a:solidFill>
                  <a:srgbClr val="0000FF"/>
                </a:solidFill>
              </a:rPr>
              <a:t> </a:t>
            </a:r>
            <a:r>
              <a:rPr lang="de-DE" altLang="de-DE" sz="2600" dirty="0" err="1">
                <a:solidFill>
                  <a:srgbClr val="0000FF"/>
                </a:solidFill>
              </a:rPr>
              <a:t>livello</a:t>
            </a:r>
            <a:r>
              <a:rPr lang="de-DE" altLang="de-DE" sz="2600" dirty="0">
                <a:solidFill>
                  <a:srgbClr val="0000FF"/>
                </a:solidFill>
              </a:rPr>
              <a:t> di </a:t>
            </a:r>
            <a:r>
              <a:rPr lang="de-DE" altLang="de-DE" sz="2600" dirty="0" err="1">
                <a:solidFill>
                  <a:srgbClr val="0000FF"/>
                </a:solidFill>
              </a:rPr>
              <a:t>Provvigioni</a:t>
            </a:r>
            <a:r>
              <a:rPr lang="de-DE" altLang="de-DE" sz="2600" dirty="0">
                <a:solidFill>
                  <a:srgbClr val="0000FF"/>
                </a:solidFill>
              </a:rPr>
              <a:t> &amp; </a:t>
            </a:r>
            <a:r>
              <a:rPr lang="de-DE" altLang="de-DE" sz="2600" dirty="0" err="1">
                <a:solidFill>
                  <a:srgbClr val="0000FF"/>
                </a:solidFill>
              </a:rPr>
              <a:t>Caricamenti</a:t>
            </a:r>
            <a:endParaRPr lang="de-DE" altLang="de-DE" sz="2600" dirty="0">
              <a:solidFill>
                <a:srgbClr val="0000FF"/>
              </a:solidFill>
            </a:endParaRPr>
          </a:p>
          <a:p>
            <a:pPr algn="ctr" defTabSz="762000" eaLnBrk="0" hangingPunct="0"/>
            <a:r>
              <a:rPr lang="de-DE" altLang="de-DE" sz="2600" dirty="0" err="1">
                <a:solidFill>
                  <a:srgbClr val="006600"/>
                </a:solidFill>
              </a:rPr>
              <a:t>Entrambe</a:t>
            </a:r>
            <a:r>
              <a:rPr lang="de-DE" altLang="de-DE" sz="2600" dirty="0">
                <a:solidFill>
                  <a:srgbClr val="006600"/>
                </a:solidFill>
              </a:rPr>
              <a:t> le </a:t>
            </a:r>
            <a:r>
              <a:rPr lang="de-DE" altLang="de-DE" sz="2600" dirty="0" err="1">
                <a:solidFill>
                  <a:srgbClr val="006600"/>
                </a:solidFill>
              </a:rPr>
              <a:t>tariffe</a:t>
            </a:r>
            <a:r>
              <a:rPr lang="de-DE" altLang="de-DE" sz="2600" dirty="0">
                <a:solidFill>
                  <a:srgbClr val="006600"/>
                </a:solidFill>
              </a:rPr>
              <a:t> </a:t>
            </a:r>
            <a:r>
              <a:rPr lang="de-DE" altLang="de-DE" sz="2600" dirty="0" err="1">
                <a:solidFill>
                  <a:srgbClr val="006600"/>
                </a:solidFill>
              </a:rPr>
              <a:t>con</a:t>
            </a:r>
            <a:r>
              <a:rPr lang="de-DE" altLang="de-DE" sz="2600" dirty="0">
                <a:solidFill>
                  <a:srgbClr val="006600"/>
                </a:solidFill>
              </a:rPr>
              <a:t> </a:t>
            </a:r>
            <a:r>
              <a:rPr lang="de-DE" altLang="de-DE" sz="2600" dirty="0" err="1">
                <a:solidFill>
                  <a:srgbClr val="006600"/>
                </a:solidFill>
              </a:rPr>
              <a:t>provvigioni</a:t>
            </a:r>
            <a:r>
              <a:rPr lang="de-DE" altLang="de-DE" sz="2600" dirty="0">
                <a:solidFill>
                  <a:srgbClr val="006600"/>
                </a:solidFill>
              </a:rPr>
              <a:t> </a:t>
            </a:r>
            <a:r>
              <a:rPr lang="de-DE" altLang="de-DE" sz="2600" dirty="0" err="1">
                <a:solidFill>
                  <a:srgbClr val="006600"/>
                </a:solidFill>
              </a:rPr>
              <a:t>liquidate</a:t>
            </a:r>
            <a:endParaRPr lang="de-DE" altLang="de-DE" sz="2600" dirty="0">
              <a:solidFill>
                <a:srgbClr val="006600"/>
              </a:solidFill>
            </a:endParaRPr>
          </a:p>
          <a:p>
            <a:pPr algn="ctr" defTabSz="762000" eaLnBrk="0" hangingPunct="0"/>
            <a:r>
              <a:rPr lang="de-DE" altLang="de-DE" sz="2600" dirty="0">
                <a:solidFill>
                  <a:srgbClr val="006600"/>
                </a:solidFill>
              </a:rPr>
              <a:t>per 2/3 al </a:t>
            </a:r>
            <a:r>
              <a:rPr lang="de-DE" altLang="de-DE" sz="2600" dirty="0" err="1">
                <a:solidFill>
                  <a:srgbClr val="006600"/>
                </a:solidFill>
              </a:rPr>
              <a:t>pagamento</a:t>
            </a:r>
            <a:r>
              <a:rPr lang="de-DE" altLang="de-DE" sz="2600" dirty="0">
                <a:solidFill>
                  <a:srgbClr val="006600"/>
                </a:solidFill>
              </a:rPr>
              <a:t> della prima </a:t>
            </a:r>
            <a:r>
              <a:rPr lang="de-DE" altLang="de-DE" sz="2600" dirty="0" err="1">
                <a:solidFill>
                  <a:srgbClr val="006600"/>
                </a:solidFill>
              </a:rPr>
              <a:t>annualità</a:t>
            </a:r>
            <a:endParaRPr lang="de-DE" altLang="de-DE" sz="2600" dirty="0">
              <a:solidFill>
                <a:srgbClr val="006600"/>
              </a:solidFill>
            </a:endParaRPr>
          </a:p>
          <a:p>
            <a:pPr algn="ctr" defTabSz="762000" eaLnBrk="0" hangingPunct="0"/>
            <a:r>
              <a:rPr lang="de-DE" altLang="de-DE" sz="2600" dirty="0">
                <a:solidFill>
                  <a:srgbClr val="006600"/>
                </a:solidFill>
              </a:rPr>
              <a:t>e per 1/3 al </a:t>
            </a:r>
            <a:r>
              <a:rPr lang="de-DE" altLang="de-DE" sz="2600" dirty="0" err="1">
                <a:solidFill>
                  <a:srgbClr val="006600"/>
                </a:solidFill>
              </a:rPr>
              <a:t>pagamento</a:t>
            </a:r>
            <a:r>
              <a:rPr lang="de-DE" altLang="de-DE" sz="2600" dirty="0">
                <a:solidFill>
                  <a:srgbClr val="006600"/>
                </a:solidFill>
              </a:rPr>
              <a:t> della </a:t>
            </a:r>
            <a:r>
              <a:rPr lang="de-DE" altLang="de-DE" sz="2600" dirty="0" err="1">
                <a:solidFill>
                  <a:srgbClr val="006600"/>
                </a:solidFill>
              </a:rPr>
              <a:t>seconda</a:t>
            </a:r>
            <a:endParaRPr lang="de-DE" altLang="de-DE" sz="2600" dirty="0">
              <a:solidFill>
                <a:srgbClr val="006600"/>
              </a:solidFill>
            </a:endParaRPr>
          </a:p>
          <a:p>
            <a:pPr algn="ctr" defTabSz="762000" eaLnBrk="0" hangingPunct="0"/>
            <a:endParaRPr lang="de-DE" altLang="de-DE" sz="1400" dirty="0">
              <a:solidFill>
                <a:srgbClr val="00660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1505" name="Picture 3"/>
          <p:cNvPicPr>
            <a:picLocks noChangeAspect="1" noChangeArrowheads="1"/>
          </p:cNvPicPr>
          <p:nvPr/>
        </p:nvPicPr>
        <p:blipFill>
          <a:blip r:embed="rId2"/>
          <a:srcRect/>
          <a:stretch>
            <a:fillRect/>
          </a:stretch>
        </p:blipFill>
        <p:spPr bwMode="auto">
          <a:xfrm>
            <a:off x="477838" y="3608388"/>
            <a:ext cx="2736850" cy="1479550"/>
          </a:xfrm>
          <a:prstGeom prst="rect">
            <a:avLst/>
          </a:prstGeom>
          <a:noFill/>
          <a:ln w="9525">
            <a:noFill/>
            <a:miter lim="800000"/>
            <a:headEnd/>
            <a:tailEnd/>
          </a:ln>
        </p:spPr>
      </p:pic>
      <p:sp>
        <p:nvSpPr>
          <p:cNvPr id="21506" name="Rectangle 6"/>
          <p:cNvSpPr>
            <a:spLocks noChangeArrowheads="1"/>
          </p:cNvSpPr>
          <p:nvPr/>
        </p:nvSpPr>
        <p:spPr bwMode="auto">
          <a:xfrm>
            <a:off x="3276600" y="1630363"/>
            <a:ext cx="5867400" cy="3527425"/>
          </a:xfrm>
          <a:prstGeom prst="rect">
            <a:avLst/>
          </a:prstGeom>
          <a:solidFill>
            <a:schemeClr val="bg1"/>
          </a:solidFill>
          <a:ln w="9525">
            <a:noFill/>
            <a:miter lim="800000"/>
            <a:headEnd/>
            <a:tailEnd/>
          </a:ln>
        </p:spPr>
        <p:txBody>
          <a:bodyPr/>
          <a:lstStyle/>
          <a:p>
            <a:pPr marL="342900" indent="-342900" algn="ctr" eaLnBrk="0" hangingPunct="0">
              <a:spcBef>
                <a:spcPct val="20000"/>
              </a:spcBef>
            </a:pPr>
            <a:r>
              <a:rPr lang="it-IT" altLang="de-DE" sz="2400" b="0">
                <a:solidFill>
                  <a:srgbClr val="006600"/>
                </a:solidFill>
                <a:latin typeface="Tahoma" pitchFamily="34" charset="0"/>
              </a:rPr>
              <a:t>	Una compagnia di assicurazione di lunga tradizione,	unica per solidità e stabilità, con tradizione ed esperienza nell’ambito previdenziale ed in Italia.</a:t>
            </a:r>
          </a:p>
          <a:p>
            <a:pPr marL="342900" indent="-342900" algn="ctr" eaLnBrk="0" hangingPunct="0"/>
            <a:r>
              <a:rPr lang="it-IT" altLang="de-DE" sz="2400">
                <a:solidFill>
                  <a:srgbClr val="006600"/>
                </a:solidFill>
                <a:latin typeface="Tahoma" pitchFamily="34" charset="0"/>
              </a:rPr>
              <a:t>	</a:t>
            </a:r>
          </a:p>
          <a:p>
            <a:pPr marL="342900" indent="-342900" algn="ctr" eaLnBrk="0" hangingPunct="0"/>
            <a:r>
              <a:rPr lang="it-IT" altLang="de-DE" sz="2400" b="0">
                <a:solidFill>
                  <a:srgbClr val="006600"/>
                </a:solidFill>
                <a:latin typeface="Tahoma" pitchFamily="34" charset="0"/>
              </a:rPr>
              <a:t>   Società di gestione del risparmio del gruppo, ai vertici del suo settore in Austria, e con lunga esperienza sia nel supporto di investitori istituzionali, che nell’offerta di fondi aperti al pubblico.</a:t>
            </a:r>
          </a:p>
        </p:txBody>
      </p:sp>
      <p:pic>
        <p:nvPicPr>
          <p:cNvPr id="21507" name="Picture 9" descr="GRAWElang"/>
          <p:cNvPicPr>
            <a:picLocks noChangeAspect="1" noChangeArrowheads="1"/>
          </p:cNvPicPr>
          <p:nvPr/>
        </p:nvPicPr>
        <p:blipFill>
          <a:blip r:embed="rId3"/>
          <a:srcRect/>
          <a:stretch>
            <a:fillRect/>
          </a:stretch>
        </p:blipFill>
        <p:spPr bwMode="auto">
          <a:xfrm>
            <a:off x="166688" y="1990725"/>
            <a:ext cx="3359150" cy="862013"/>
          </a:xfrm>
          <a:prstGeom prst="rect">
            <a:avLst/>
          </a:prstGeom>
          <a:noFill/>
          <a:ln w="9525">
            <a:noFill/>
            <a:miter lim="800000"/>
            <a:headEnd/>
            <a:tailEnd/>
          </a:ln>
        </p:spPr>
      </p:pic>
      <p:sp>
        <p:nvSpPr>
          <p:cNvPr id="21508" name="Titre 2"/>
          <p:cNvSpPr>
            <a:spLocks/>
          </p:cNvSpPr>
          <p:nvPr/>
        </p:nvSpPr>
        <p:spPr bwMode="auto">
          <a:xfrm>
            <a:off x="179388" y="177800"/>
            <a:ext cx="5976937" cy="1019175"/>
          </a:xfrm>
          <a:prstGeom prst="rect">
            <a:avLst/>
          </a:prstGeom>
          <a:noFill/>
          <a:ln w="9525">
            <a:noFill/>
            <a:miter lim="800000"/>
            <a:headEnd/>
            <a:tailEnd/>
          </a:ln>
        </p:spPr>
        <p:txBody>
          <a:bodyPr anchor="ctr"/>
          <a:lstStyle/>
          <a:p>
            <a:r>
              <a:rPr lang="it-IT" altLang="de-DE" sz="3200">
                <a:solidFill>
                  <a:srgbClr val="006600"/>
                </a:solidFill>
                <a:latin typeface="Tahoma" pitchFamily="34" charset="0"/>
                <a:cs typeface="Tahoma" pitchFamily="34" charset="0"/>
              </a:rPr>
              <a:t>I soggetti dietro a</a:t>
            </a:r>
          </a:p>
          <a:p>
            <a:r>
              <a:rPr lang="it-IT" altLang="de-DE" sz="3200">
                <a:solidFill>
                  <a:srgbClr val="006600"/>
                </a:solidFill>
                <a:latin typeface="Tahoma" pitchFamily="34" charset="0"/>
                <a:cs typeface="Tahoma" pitchFamily="34" charset="0"/>
              </a:rPr>
              <a:t>GRAZER-UNIT-VALIF:</a:t>
            </a:r>
            <a:endParaRPr lang="fr-LU" altLang="de-DE" sz="3200">
              <a:solidFill>
                <a:srgbClr val="006600"/>
              </a:solidFill>
              <a:latin typeface="Tahoma" pitchFamily="34" charset="0"/>
              <a:cs typeface="Tahoma" pitchFamily="34" charset="0"/>
            </a:endParaRPr>
          </a:p>
        </p:txBody>
      </p:sp>
      <p:sp>
        <p:nvSpPr>
          <p:cNvPr id="21509" name="Text Box 6"/>
          <p:cNvSpPr txBox="1">
            <a:spLocks noChangeArrowheads="1"/>
          </p:cNvSpPr>
          <p:nvPr/>
        </p:nvSpPr>
        <p:spPr bwMode="auto">
          <a:xfrm>
            <a:off x="900113" y="5516563"/>
            <a:ext cx="7416800" cy="1077912"/>
          </a:xfrm>
          <a:prstGeom prst="rect">
            <a:avLst/>
          </a:prstGeom>
          <a:noFill/>
          <a:ln w="9525">
            <a:noFill/>
            <a:miter lim="800000"/>
            <a:headEnd/>
            <a:tailEnd/>
          </a:ln>
        </p:spPr>
        <p:txBody>
          <a:bodyPr>
            <a:spAutoFit/>
          </a:bodyPr>
          <a:lstStyle/>
          <a:p>
            <a:pPr algn="ctr" eaLnBrk="0" hangingPunct="0"/>
            <a:r>
              <a:rPr lang="de-DE" altLang="de-DE" sz="3200">
                <a:solidFill>
                  <a:srgbClr val="0000FF"/>
                </a:solidFill>
              </a:rPr>
              <a:t>Ogni aspetto sotto la gestione ed il controllo  del GraWe-Group</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3"/>
          <p:cNvSpPr>
            <a:spLocks noGrp="1" noChangeArrowheads="1"/>
          </p:cNvSpPr>
          <p:nvPr>
            <p:ph type="body" idx="1"/>
          </p:nvPr>
        </p:nvSpPr>
        <p:spPr bwMode="auto">
          <a:xfrm>
            <a:off x="395288" y="2419350"/>
            <a:ext cx="8353425" cy="3024188"/>
          </a:xfrm>
          <a:noFill/>
          <a:ln>
            <a:miter lim="800000"/>
            <a:headEnd/>
            <a:tailEnd/>
          </a:ln>
        </p:spPr>
        <p:txBody>
          <a:bodyPr vert="horz" wrap="square" lIns="91440" tIns="45720" rIns="91440" bIns="45720" numCol="1" anchor="t" anchorCtr="0" compatLnSpc="1">
            <a:prstTxWarp prst="textNoShape">
              <a:avLst/>
            </a:prstTxWarp>
          </a:bodyPr>
          <a:lstStyle/>
          <a:p>
            <a:pPr algn="ctr" eaLnBrk="1" hangingPunct="1">
              <a:lnSpc>
                <a:spcPct val="90000"/>
              </a:lnSpc>
            </a:pPr>
            <a:r>
              <a:rPr lang="de-AT" altLang="de-DE" sz="2800">
                <a:solidFill>
                  <a:srgbClr val="006600"/>
                </a:solidFill>
                <a:latin typeface="Tahoma" pitchFamily="34" charset="0"/>
              </a:rPr>
              <a:t>è un prodotto assicurativo che consente a scelta di  investire in</a:t>
            </a:r>
            <a:r>
              <a:rPr lang="de-AT" altLang="de-DE" sz="2800" b="1">
                <a:solidFill>
                  <a:srgbClr val="006600"/>
                </a:solidFill>
                <a:latin typeface="Tahoma" pitchFamily="34" charset="0"/>
              </a:rPr>
              <a:t> </a:t>
            </a:r>
            <a:r>
              <a:rPr lang="de-AT" altLang="de-DE" sz="2800">
                <a:solidFill>
                  <a:srgbClr val="006600"/>
                </a:solidFill>
                <a:latin typeface="Tahoma" pitchFamily="34" charset="0"/>
              </a:rPr>
              <a:t>una sofisticata gestione patrimoniale (</a:t>
            </a:r>
            <a:r>
              <a:rPr lang="de-AT" altLang="de-DE" sz="2800" b="1">
                <a:solidFill>
                  <a:srgbClr val="006600"/>
                </a:solidFill>
                <a:latin typeface="Tahoma" pitchFamily="34" charset="0"/>
              </a:rPr>
              <a:t>VALUE INVESTMENT FONDS</a:t>
            </a:r>
            <a:r>
              <a:rPr lang="de-AT" altLang="de-DE" sz="2800">
                <a:solidFill>
                  <a:srgbClr val="006600"/>
                </a:solidFill>
                <a:latin typeface="Tahoma" pitchFamily="34" charset="0"/>
              </a:rPr>
              <a:t>) od in una o più delle tre gestioni in fondi </a:t>
            </a:r>
            <a:r>
              <a:rPr lang="de-AT" altLang="de-DE" sz="2800" b="1">
                <a:solidFill>
                  <a:srgbClr val="006600"/>
                </a:solidFill>
                <a:latin typeface="Tahoma" pitchFamily="34" charset="0"/>
              </a:rPr>
              <a:t>APOLLO</a:t>
            </a:r>
            <a:r>
              <a:rPr lang="de-AT" altLang="de-DE" sz="2800">
                <a:solidFill>
                  <a:srgbClr val="006600"/>
                </a:solidFill>
                <a:latin typeface="Tahoma" pitchFamily="34" charset="0"/>
              </a:rPr>
              <a:t> (con tre differenti ripartizioni tra </a:t>
            </a:r>
            <a:r>
              <a:rPr lang="de-AT" altLang="de-DE" sz="2800" b="1">
                <a:solidFill>
                  <a:srgbClr val="006600"/>
                </a:solidFill>
                <a:latin typeface="Tahoma" pitchFamily="34" charset="0"/>
              </a:rPr>
              <a:t>gestioni obbligazionarie ed azionarie</a:t>
            </a:r>
            <a:r>
              <a:rPr lang="de-AT" altLang="de-DE" sz="2800">
                <a:solidFill>
                  <a:srgbClr val="006600"/>
                </a:solidFill>
                <a:latin typeface="Tahoma" pitchFamily="34" charset="0"/>
              </a:rPr>
              <a:t>), potendo liberamente combinare fino a tre fondi, tanto per contratti a premio unico che per piani di accumulo con premi ricorrenti, </a:t>
            </a:r>
            <a:r>
              <a:rPr lang="de-AT" altLang="de-DE" sz="2800" b="1">
                <a:solidFill>
                  <a:srgbClr val="006600"/>
                </a:solidFill>
                <a:latin typeface="Tahoma" pitchFamily="34" charset="0"/>
              </a:rPr>
              <a:t>che includono tutti anche una copertura assicurativa </a:t>
            </a:r>
            <a:r>
              <a:rPr lang="de-AT" altLang="de-DE" sz="2800">
                <a:solidFill>
                  <a:srgbClr val="006600"/>
                </a:solidFill>
                <a:latin typeface="Tahoma" pitchFamily="34" charset="0"/>
              </a:rPr>
              <a:t>per il caso morte.</a:t>
            </a:r>
          </a:p>
        </p:txBody>
      </p:sp>
      <p:sp>
        <p:nvSpPr>
          <p:cNvPr id="22530" name="Rectangle 4"/>
          <p:cNvSpPr>
            <a:spLocks noChangeArrowheads="1"/>
          </p:cNvSpPr>
          <p:nvPr/>
        </p:nvSpPr>
        <p:spPr bwMode="auto">
          <a:xfrm>
            <a:off x="3276600" y="1052513"/>
            <a:ext cx="1968500" cy="522287"/>
          </a:xfrm>
          <a:prstGeom prst="rect">
            <a:avLst/>
          </a:prstGeom>
          <a:noFill/>
          <a:ln w="9525">
            <a:noFill/>
            <a:miter lim="800000"/>
            <a:headEnd/>
            <a:tailEnd/>
          </a:ln>
        </p:spPr>
        <p:txBody>
          <a:bodyPr wrap="none">
            <a:spAutoFit/>
          </a:bodyPr>
          <a:lstStyle/>
          <a:p>
            <a:pPr eaLnBrk="0" hangingPunct="0"/>
            <a:r>
              <a:rPr lang="de-DE" altLang="de-DE" sz="2800">
                <a:solidFill>
                  <a:srgbClr val="006600"/>
                </a:solidFill>
                <a:latin typeface="Tahoma" pitchFamily="34" charset="0"/>
              </a:rPr>
              <a:t>La polizza</a:t>
            </a:r>
            <a:endParaRPr lang="de-AT" altLang="de-DE" sz="2800">
              <a:solidFill>
                <a:srgbClr val="006600"/>
              </a:solidFill>
              <a:latin typeface="Tahoma" pitchFamily="34" charset="0"/>
            </a:endParaRPr>
          </a:p>
        </p:txBody>
      </p:sp>
      <p:sp>
        <p:nvSpPr>
          <p:cNvPr id="22531" name="Rectangle 6"/>
          <p:cNvSpPr>
            <a:spLocks noChangeArrowheads="1"/>
          </p:cNvSpPr>
          <p:nvPr/>
        </p:nvSpPr>
        <p:spPr bwMode="auto">
          <a:xfrm>
            <a:off x="395288" y="1587500"/>
            <a:ext cx="8229600" cy="647700"/>
          </a:xfrm>
          <a:prstGeom prst="rect">
            <a:avLst/>
          </a:prstGeom>
          <a:noFill/>
          <a:ln w="9525">
            <a:noFill/>
            <a:miter lim="800000"/>
            <a:headEnd/>
            <a:tailEnd/>
          </a:ln>
        </p:spPr>
        <p:txBody>
          <a:bodyPr/>
          <a:lstStyle/>
          <a:p>
            <a:pPr algn="ctr"/>
            <a:r>
              <a:rPr lang="de-AT" altLang="de-DE" sz="4800">
                <a:solidFill>
                  <a:srgbClr val="0000FF"/>
                </a:solidFill>
              </a:rPr>
              <a:t>GRAZER-UNIT-VALIF</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re 2"/>
          <p:cNvSpPr>
            <a:spLocks/>
          </p:cNvSpPr>
          <p:nvPr/>
        </p:nvSpPr>
        <p:spPr bwMode="auto">
          <a:xfrm>
            <a:off x="179388" y="177800"/>
            <a:ext cx="5472112" cy="1019175"/>
          </a:xfrm>
          <a:prstGeom prst="rect">
            <a:avLst/>
          </a:prstGeom>
          <a:noFill/>
          <a:ln w="9525">
            <a:noFill/>
            <a:miter lim="800000"/>
            <a:headEnd/>
            <a:tailEnd/>
          </a:ln>
        </p:spPr>
        <p:txBody>
          <a:bodyPr anchor="ctr"/>
          <a:lstStyle/>
          <a:p>
            <a:r>
              <a:rPr lang="it-IT" altLang="de-DE" sz="3200">
                <a:solidFill>
                  <a:srgbClr val="006600"/>
                </a:solidFill>
                <a:latin typeface="Tahoma" pitchFamily="34" charset="0"/>
                <a:cs typeface="Tahoma" pitchFamily="34" charset="0"/>
              </a:rPr>
              <a:t>Fondo base che dà il nome al prodotto:</a:t>
            </a:r>
            <a:endParaRPr lang="fr-LU" altLang="de-DE" sz="3200">
              <a:solidFill>
                <a:srgbClr val="006600"/>
              </a:solidFill>
              <a:latin typeface="Tahoma" pitchFamily="34" charset="0"/>
              <a:cs typeface="Tahoma" pitchFamily="34" charset="0"/>
            </a:endParaRPr>
          </a:p>
        </p:txBody>
      </p:sp>
      <p:pic>
        <p:nvPicPr>
          <p:cNvPr id="23554" name="Picture 2"/>
          <p:cNvPicPr>
            <a:picLocks noChangeAspect="1" noChangeArrowheads="1"/>
          </p:cNvPicPr>
          <p:nvPr/>
        </p:nvPicPr>
        <p:blipFill>
          <a:blip r:embed="rId2"/>
          <a:srcRect/>
          <a:stretch>
            <a:fillRect/>
          </a:stretch>
        </p:blipFill>
        <p:spPr bwMode="auto">
          <a:xfrm>
            <a:off x="2987675" y="4913313"/>
            <a:ext cx="3384550" cy="1828800"/>
          </a:xfrm>
          <a:prstGeom prst="rect">
            <a:avLst/>
          </a:prstGeom>
          <a:noFill/>
          <a:ln w="9525">
            <a:noFill/>
            <a:miter lim="800000"/>
            <a:headEnd/>
            <a:tailEnd/>
          </a:ln>
        </p:spPr>
      </p:pic>
      <p:sp>
        <p:nvSpPr>
          <p:cNvPr id="23555" name="Espace réservé du contenu 1"/>
          <p:cNvSpPr>
            <a:spLocks/>
          </p:cNvSpPr>
          <p:nvPr/>
        </p:nvSpPr>
        <p:spPr bwMode="auto">
          <a:xfrm>
            <a:off x="457200" y="1208088"/>
            <a:ext cx="8507413" cy="4524375"/>
          </a:xfrm>
          <a:prstGeom prst="rect">
            <a:avLst/>
          </a:prstGeom>
          <a:noFill/>
          <a:ln w="9525">
            <a:noFill/>
            <a:miter lim="800000"/>
            <a:headEnd/>
            <a:tailEnd/>
          </a:ln>
        </p:spPr>
        <p:txBody>
          <a:bodyPr/>
          <a:lstStyle/>
          <a:p>
            <a:pPr algn="ctr" eaLnBrk="0" hangingPunct="0">
              <a:spcBef>
                <a:spcPct val="20000"/>
              </a:spcBef>
              <a:spcAft>
                <a:spcPct val="20000"/>
              </a:spcAft>
            </a:pPr>
            <a:r>
              <a:rPr lang="it-IT" altLang="de-DE" sz="4000">
                <a:solidFill>
                  <a:srgbClr val="0000FF"/>
                </a:solidFill>
                <a:latin typeface="Tahoma" pitchFamily="34" charset="0"/>
                <a:cs typeface="Tahoma" pitchFamily="34" charset="0"/>
              </a:rPr>
              <a:t>Value Investment Fonds Klassik (VALIF)</a:t>
            </a:r>
            <a:r>
              <a:rPr lang="it-IT" altLang="de-DE" sz="3200">
                <a:solidFill>
                  <a:srgbClr val="0000FF"/>
                </a:solidFill>
                <a:latin typeface="Tahoma" pitchFamily="34" charset="0"/>
                <a:cs typeface="Tahoma" pitchFamily="34" charset="0"/>
              </a:rPr>
              <a:t> </a:t>
            </a:r>
          </a:p>
          <a:p>
            <a:pPr algn="ctr" eaLnBrk="0" hangingPunct="0">
              <a:spcAft>
                <a:spcPct val="20000"/>
              </a:spcAft>
            </a:pPr>
            <a:r>
              <a:rPr lang="it-IT" altLang="de-DE" sz="3200" b="0">
                <a:latin typeface="Tahoma" pitchFamily="34" charset="0"/>
                <a:cs typeface="Tahoma" pitchFamily="34" charset="0"/>
              </a:rPr>
              <a:t>ISIN: AT0000990346</a:t>
            </a:r>
          </a:p>
          <a:p>
            <a:pPr algn="ctr" eaLnBrk="0" hangingPunct="0"/>
            <a:r>
              <a:rPr lang="it-IT" altLang="de-DE" sz="2800">
                <a:solidFill>
                  <a:srgbClr val="006600"/>
                </a:solidFill>
                <a:latin typeface="Tahoma" pitchFamily="34" charset="0"/>
                <a:cs typeface="Tahoma" pitchFamily="34" charset="0"/>
              </a:rPr>
              <a:t>FONDO DI INVESTIMENTO BILANCIATO OBBLIGAZIONARIO AD ORIENTAMENTO</a:t>
            </a:r>
          </a:p>
          <a:p>
            <a:pPr algn="ctr" eaLnBrk="0" hangingPunct="0">
              <a:spcAft>
                <a:spcPct val="20000"/>
              </a:spcAft>
            </a:pPr>
            <a:r>
              <a:rPr lang="it-IT" altLang="de-DE" sz="3000">
                <a:solidFill>
                  <a:srgbClr val="006600"/>
                </a:solidFill>
                <a:latin typeface="Tahoma" pitchFamily="34" charset="0"/>
                <a:cs typeface="Tahoma" pitchFamily="34" charset="0"/>
              </a:rPr>
              <a:t>TOTAL-RETURN</a:t>
            </a:r>
          </a:p>
          <a:p>
            <a:pPr algn="ctr" eaLnBrk="0" hangingPunct="0">
              <a:spcBef>
                <a:spcPct val="20000"/>
              </a:spcBef>
              <a:spcAft>
                <a:spcPct val="20000"/>
              </a:spcAft>
            </a:pPr>
            <a:r>
              <a:rPr lang="it-IT" altLang="de-DE" sz="2000" b="0">
                <a:latin typeface="Tahoma" pitchFamily="34" charset="0"/>
                <a:cs typeface="Tahoma" pitchFamily="34" charset="0"/>
              </a:rPr>
              <a:t>gestito da</a:t>
            </a:r>
          </a:p>
          <a:p>
            <a:pPr eaLnBrk="0" hangingPunct="0">
              <a:spcBef>
                <a:spcPct val="20000"/>
              </a:spcBef>
              <a:spcAft>
                <a:spcPct val="20000"/>
              </a:spcAft>
            </a:pPr>
            <a:endParaRPr lang="it-IT" altLang="de-DE" sz="2000" b="0">
              <a:latin typeface="Tahoma" pitchFamily="34" charset="0"/>
              <a:cs typeface="Tahoma" pitchFamily="34" charset="0"/>
            </a:endParaRPr>
          </a:p>
          <a:p>
            <a:pPr eaLnBrk="0" hangingPunct="0">
              <a:spcBef>
                <a:spcPct val="20000"/>
              </a:spcBef>
              <a:spcAft>
                <a:spcPct val="20000"/>
              </a:spcAft>
            </a:pPr>
            <a:endParaRPr lang="it-IT" altLang="de-DE" b="0">
              <a:latin typeface="Tahoma" pitchFamily="34" charset="0"/>
              <a:cs typeface="Tahoma" pitchFamily="34" charset="0"/>
            </a:endParaRPr>
          </a:p>
          <a:p>
            <a:pPr eaLnBrk="0" hangingPunct="0">
              <a:spcBef>
                <a:spcPct val="20000"/>
              </a:spcBef>
              <a:spcAft>
                <a:spcPct val="20000"/>
              </a:spcAft>
            </a:pPr>
            <a:endParaRPr lang="it-IT" altLang="de-DE" b="0">
              <a:latin typeface="Tahoma" pitchFamily="34" charset="0"/>
              <a:cs typeface="Tahoma" pitchFamily="34" charset="0"/>
            </a:endParaRPr>
          </a:p>
          <a:p>
            <a:pPr eaLnBrk="0" hangingPunct="0">
              <a:spcBef>
                <a:spcPct val="20000"/>
              </a:spcBef>
              <a:spcAft>
                <a:spcPct val="20000"/>
              </a:spcAft>
            </a:pPr>
            <a:endParaRPr lang="it-IT" altLang="de-DE" b="0">
              <a:latin typeface="Tahoma" pitchFamily="34" charset="0"/>
              <a:cs typeface="Tahoma" pitchFamily="34" charset="0"/>
            </a:endParaRPr>
          </a:p>
          <a:p>
            <a:pPr eaLnBrk="0" hangingPunct="0">
              <a:spcBef>
                <a:spcPct val="20000"/>
              </a:spcBef>
              <a:spcAft>
                <a:spcPct val="20000"/>
              </a:spcAft>
            </a:pPr>
            <a:endParaRPr lang="it-IT" altLang="de-DE" b="0">
              <a:latin typeface="Tahoma" pitchFamily="34" charset="0"/>
              <a:cs typeface="Tahoma" pitchFamily="34" charset="0"/>
            </a:endParaRPr>
          </a:p>
          <a:p>
            <a:pPr eaLnBrk="0" hangingPunct="0">
              <a:spcBef>
                <a:spcPct val="20000"/>
              </a:spcBef>
              <a:spcAft>
                <a:spcPct val="20000"/>
              </a:spcAft>
            </a:pPr>
            <a:endParaRPr lang="it-IT" altLang="de-DE" b="0">
              <a:latin typeface="Tahoma" pitchFamily="34" charset="0"/>
              <a:cs typeface="Tahoma" pitchFamily="34" charset="0"/>
            </a:endParaRPr>
          </a:p>
          <a:p>
            <a:pPr eaLnBrk="0" hangingPunct="0">
              <a:spcBef>
                <a:spcPct val="20000"/>
              </a:spcBef>
              <a:spcAft>
                <a:spcPct val="20000"/>
              </a:spcAft>
            </a:pPr>
            <a:endParaRPr lang="fr-LU" altLang="de-DE" b="0">
              <a:latin typeface="Tahoma" pitchFamily="34" charset="0"/>
              <a:cs typeface="Tahoma"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re 2"/>
          <p:cNvSpPr>
            <a:spLocks/>
          </p:cNvSpPr>
          <p:nvPr/>
        </p:nvSpPr>
        <p:spPr bwMode="auto">
          <a:xfrm>
            <a:off x="250825" y="188913"/>
            <a:ext cx="5976938" cy="1019175"/>
          </a:xfrm>
          <a:prstGeom prst="rect">
            <a:avLst/>
          </a:prstGeom>
          <a:noFill/>
          <a:ln w="9525">
            <a:noFill/>
            <a:miter lim="800000"/>
            <a:headEnd/>
            <a:tailEnd/>
          </a:ln>
        </p:spPr>
        <p:txBody>
          <a:bodyPr anchor="ctr"/>
          <a:lstStyle/>
          <a:p>
            <a:r>
              <a:rPr lang="it-IT" altLang="de-DE" sz="3200">
                <a:solidFill>
                  <a:srgbClr val="009900"/>
                </a:solidFill>
                <a:latin typeface="Tahoma" pitchFamily="34" charset="0"/>
                <a:cs typeface="Tahoma" pitchFamily="34" charset="0"/>
              </a:rPr>
              <a:t>Gli altri Fondi:</a:t>
            </a:r>
            <a:endParaRPr lang="fr-LU" altLang="de-DE" sz="3200">
              <a:solidFill>
                <a:srgbClr val="009900"/>
              </a:solidFill>
              <a:latin typeface="Tahoma" pitchFamily="34" charset="0"/>
              <a:cs typeface="Tahoma" pitchFamily="34" charset="0"/>
            </a:endParaRPr>
          </a:p>
        </p:txBody>
      </p:sp>
      <p:sp>
        <p:nvSpPr>
          <p:cNvPr id="24578" name="Text Box 4"/>
          <p:cNvSpPr txBox="1">
            <a:spLocks noChangeArrowheads="1"/>
          </p:cNvSpPr>
          <p:nvPr/>
        </p:nvSpPr>
        <p:spPr bwMode="auto">
          <a:xfrm>
            <a:off x="215900" y="1466850"/>
            <a:ext cx="8893175" cy="823913"/>
          </a:xfrm>
          <a:prstGeom prst="rect">
            <a:avLst/>
          </a:prstGeom>
          <a:noFill/>
          <a:ln w="9525">
            <a:noFill/>
            <a:miter lim="800000"/>
            <a:headEnd/>
            <a:tailEnd/>
          </a:ln>
        </p:spPr>
        <p:txBody>
          <a:bodyPr>
            <a:spAutoFit/>
          </a:bodyPr>
          <a:lstStyle/>
          <a:p>
            <a:pPr algn="ctr"/>
            <a:r>
              <a:rPr lang="de-DE" altLang="de-DE" sz="4800">
                <a:solidFill>
                  <a:srgbClr val="0000FF"/>
                </a:solidFill>
              </a:rPr>
              <a:t>APOLLO gestioni in fondi</a:t>
            </a:r>
          </a:p>
        </p:txBody>
      </p:sp>
      <p:sp>
        <p:nvSpPr>
          <p:cNvPr id="24579" name="Text Box 5"/>
          <p:cNvSpPr txBox="1">
            <a:spLocks noChangeArrowheads="1"/>
          </p:cNvSpPr>
          <p:nvPr/>
        </p:nvSpPr>
        <p:spPr bwMode="auto">
          <a:xfrm>
            <a:off x="682625" y="2325688"/>
            <a:ext cx="7993063" cy="701675"/>
          </a:xfrm>
          <a:prstGeom prst="rect">
            <a:avLst/>
          </a:prstGeom>
          <a:noFill/>
          <a:ln w="9525">
            <a:noFill/>
            <a:miter lim="800000"/>
            <a:headEnd/>
            <a:tailEnd/>
          </a:ln>
        </p:spPr>
        <p:txBody>
          <a:bodyPr>
            <a:spAutoFit/>
          </a:bodyPr>
          <a:lstStyle/>
          <a:p>
            <a:pPr algn="ctr" defTabSz="762000"/>
            <a:r>
              <a:rPr lang="de-DE" altLang="de-DE" sz="4000">
                <a:solidFill>
                  <a:srgbClr val="008000"/>
                </a:solidFill>
              </a:rPr>
              <a:t>FONDI DI FONDI</a:t>
            </a:r>
          </a:p>
        </p:txBody>
      </p:sp>
      <p:sp>
        <p:nvSpPr>
          <p:cNvPr id="24580" name="Rectangle 6"/>
          <p:cNvSpPr>
            <a:spLocks noChangeArrowheads="1"/>
          </p:cNvSpPr>
          <p:nvPr/>
        </p:nvSpPr>
        <p:spPr bwMode="auto">
          <a:xfrm>
            <a:off x="2411413" y="2973388"/>
            <a:ext cx="4557712" cy="641350"/>
          </a:xfrm>
          <a:prstGeom prst="rect">
            <a:avLst/>
          </a:prstGeom>
          <a:noFill/>
          <a:ln w="9525">
            <a:noFill/>
            <a:miter lim="800000"/>
            <a:headEnd/>
            <a:tailEnd/>
          </a:ln>
        </p:spPr>
        <p:txBody>
          <a:bodyPr wrap="none">
            <a:spAutoFit/>
          </a:bodyPr>
          <a:lstStyle/>
          <a:p>
            <a:pPr algn="ctr"/>
            <a:r>
              <a:rPr lang="de-DE" altLang="de-DE" sz="3600">
                <a:solidFill>
                  <a:schemeClr val="accent2"/>
                </a:solidFill>
                <a:latin typeface="Tahoma" pitchFamily="34" charset="0"/>
              </a:rPr>
              <a:t>3 Linee di Gestione</a:t>
            </a:r>
            <a:endParaRPr lang="de-AT" altLang="de-DE">
              <a:solidFill>
                <a:schemeClr val="accent2"/>
              </a:solidFill>
              <a:latin typeface="Tahoma" pitchFamily="34" charset="0"/>
            </a:endParaRPr>
          </a:p>
        </p:txBody>
      </p:sp>
      <p:sp>
        <p:nvSpPr>
          <p:cNvPr id="24581" name="Text Box 7"/>
          <p:cNvSpPr txBox="1">
            <a:spLocks noChangeArrowheads="1"/>
          </p:cNvSpPr>
          <p:nvPr/>
        </p:nvSpPr>
        <p:spPr bwMode="auto">
          <a:xfrm>
            <a:off x="468313" y="3614738"/>
            <a:ext cx="8388350" cy="2622550"/>
          </a:xfrm>
          <a:prstGeom prst="rect">
            <a:avLst/>
          </a:prstGeom>
          <a:noFill/>
          <a:ln w="9525">
            <a:noFill/>
            <a:miter lim="800000"/>
            <a:headEnd/>
            <a:tailEnd/>
          </a:ln>
        </p:spPr>
        <p:txBody>
          <a:bodyPr>
            <a:spAutoFit/>
          </a:bodyPr>
          <a:lstStyle/>
          <a:p>
            <a:pPr algn="ctr" defTabSz="762000">
              <a:buFontTx/>
              <a:buChar char="•"/>
            </a:pPr>
            <a:r>
              <a:rPr lang="de-DE" altLang="de-DE" sz="2800">
                <a:solidFill>
                  <a:srgbClr val="008000"/>
                </a:solidFill>
              </a:rPr>
              <a:t> </a:t>
            </a:r>
            <a:r>
              <a:rPr lang="de-DE" altLang="de-DE" sz="4000">
                <a:solidFill>
                  <a:srgbClr val="008000"/>
                </a:solidFill>
              </a:rPr>
              <a:t>Linea Prudente</a:t>
            </a:r>
          </a:p>
          <a:p>
            <a:pPr algn="ctr" defTabSz="762000">
              <a:buFontTx/>
              <a:buChar char="•"/>
            </a:pPr>
            <a:r>
              <a:rPr lang="de-DE" altLang="de-DE" sz="4000">
                <a:solidFill>
                  <a:srgbClr val="008000"/>
                </a:solidFill>
              </a:rPr>
              <a:t>Linea Bilanciata</a:t>
            </a:r>
          </a:p>
          <a:p>
            <a:pPr algn="ctr" defTabSz="762000">
              <a:buFontTx/>
              <a:buChar char="•"/>
            </a:pPr>
            <a:r>
              <a:rPr lang="de-DE" altLang="de-DE" sz="4000">
                <a:solidFill>
                  <a:srgbClr val="008000"/>
                </a:solidFill>
              </a:rPr>
              <a:t> Linea Dinamica</a:t>
            </a:r>
          </a:p>
          <a:p>
            <a:pPr algn="ctr" defTabSz="762000"/>
            <a:endParaRPr lang="de-DE" altLang="de-DE">
              <a:solidFill>
                <a:srgbClr val="008000"/>
              </a:solidFill>
            </a:endParaRPr>
          </a:p>
          <a:p>
            <a:pPr algn="ctr" defTabSz="762000"/>
            <a:r>
              <a:rPr lang="de-DE" altLang="de-DE" sz="2800">
                <a:solidFill>
                  <a:srgbClr val="008000"/>
                </a:solidFill>
              </a:rPr>
              <a:t>Con diversa quota di fondi azionari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re 2"/>
          <p:cNvSpPr>
            <a:spLocks/>
          </p:cNvSpPr>
          <p:nvPr/>
        </p:nvSpPr>
        <p:spPr bwMode="auto">
          <a:xfrm>
            <a:off x="250825" y="188913"/>
            <a:ext cx="5976938" cy="1019175"/>
          </a:xfrm>
          <a:prstGeom prst="rect">
            <a:avLst/>
          </a:prstGeom>
          <a:noFill/>
          <a:ln w="9525">
            <a:noFill/>
            <a:miter lim="800000"/>
            <a:headEnd/>
            <a:tailEnd/>
          </a:ln>
        </p:spPr>
        <p:txBody>
          <a:bodyPr anchor="ctr"/>
          <a:lstStyle/>
          <a:p>
            <a:r>
              <a:rPr lang="it-IT" altLang="de-DE" sz="3200" dirty="0">
                <a:solidFill>
                  <a:srgbClr val="006600"/>
                </a:solidFill>
                <a:latin typeface="Tahoma" pitchFamily="34" charset="0"/>
                <a:cs typeface="Tahoma" pitchFamily="34" charset="0"/>
              </a:rPr>
              <a:t>Composizione dell’investimento:</a:t>
            </a:r>
            <a:endParaRPr lang="fr-LU" altLang="de-DE" sz="3200" dirty="0">
              <a:solidFill>
                <a:srgbClr val="006600"/>
              </a:solidFill>
              <a:latin typeface="Tahoma" pitchFamily="34" charset="0"/>
              <a:cs typeface="Tahoma" pitchFamily="34" charset="0"/>
            </a:endParaRPr>
          </a:p>
        </p:txBody>
      </p:sp>
      <p:sp>
        <p:nvSpPr>
          <p:cNvPr id="25602" name="Text Box 6"/>
          <p:cNvSpPr txBox="1">
            <a:spLocks noChangeArrowheads="1"/>
          </p:cNvSpPr>
          <p:nvPr/>
        </p:nvSpPr>
        <p:spPr bwMode="auto">
          <a:xfrm>
            <a:off x="323528" y="2060848"/>
            <a:ext cx="8424936" cy="3908762"/>
          </a:xfrm>
          <a:prstGeom prst="rect">
            <a:avLst/>
          </a:prstGeom>
          <a:noFill/>
          <a:ln w="9525">
            <a:noFill/>
            <a:miter lim="800000"/>
            <a:headEnd/>
            <a:tailEnd/>
          </a:ln>
        </p:spPr>
        <p:txBody>
          <a:bodyPr wrap="square">
            <a:spAutoFit/>
          </a:bodyPr>
          <a:lstStyle/>
          <a:p>
            <a:pPr algn="ctr" defTabSz="762000" eaLnBrk="0" hangingPunct="0">
              <a:lnSpc>
                <a:spcPct val="60000"/>
              </a:lnSpc>
              <a:spcAft>
                <a:spcPct val="40000"/>
              </a:spcAft>
            </a:pPr>
            <a:endParaRPr lang="it-IT" altLang="de-DE" sz="2000" dirty="0">
              <a:solidFill>
                <a:srgbClr val="008000"/>
              </a:solidFill>
              <a:latin typeface="Tahoma" pitchFamily="34" charset="0"/>
              <a:cs typeface="Tahoma" pitchFamily="34" charset="0"/>
            </a:endParaRPr>
          </a:p>
          <a:p>
            <a:pPr algn="ctr" defTabSz="762000" eaLnBrk="0" hangingPunct="0">
              <a:lnSpc>
                <a:spcPct val="60000"/>
              </a:lnSpc>
              <a:spcAft>
                <a:spcPct val="40000"/>
              </a:spcAft>
            </a:pPr>
            <a:r>
              <a:rPr lang="it-IT" altLang="de-DE" sz="2800" dirty="0">
                <a:solidFill>
                  <a:srgbClr val="008000"/>
                </a:solidFill>
                <a:latin typeface="Tahoma" pitchFamily="34" charset="0"/>
                <a:cs typeface="Tahoma" pitchFamily="34" charset="0"/>
              </a:rPr>
              <a:t>Per tutte le tariffe</a:t>
            </a:r>
          </a:p>
          <a:p>
            <a:pPr algn="ctr" defTabSz="762000" eaLnBrk="0" hangingPunct="0">
              <a:lnSpc>
                <a:spcPct val="60000"/>
              </a:lnSpc>
              <a:spcAft>
                <a:spcPct val="40000"/>
              </a:spcAft>
            </a:pPr>
            <a:r>
              <a:rPr lang="de-DE" altLang="de-DE" sz="2800" dirty="0">
                <a:solidFill>
                  <a:srgbClr val="0000FF"/>
                </a:solidFill>
              </a:rPr>
              <a:t>GRAZER-UNIT-VALIF (</a:t>
            </a:r>
            <a:r>
              <a:rPr lang="de-DE" altLang="de-DE" sz="2800" dirty="0" err="1">
                <a:solidFill>
                  <a:srgbClr val="0000FF"/>
                </a:solidFill>
              </a:rPr>
              <a:t>Classe</a:t>
            </a:r>
            <a:r>
              <a:rPr lang="de-DE" altLang="de-DE" sz="2800" dirty="0">
                <a:solidFill>
                  <a:srgbClr val="0000FF"/>
                </a:solidFill>
              </a:rPr>
              <a:t> M)</a:t>
            </a:r>
          </a:p>
          <a:p>
            <a:pPr algn="ctr" defTabSz="762000" eaLnBrk="0" hangingPunct="0">
              <a:lnSpc>
                <a:spcPct val="60000"/>
              </a:lnSpc>
              <a:spcAft>
                <a:spcPct val="40000"/>
              </a:spcAft>
            </a:pPr>
            <a:r>
              <a:rPr lang="de-DE" altLang="de-DE" sz="2800" dirty="0">
                <a:solidFill>
                  <a:srgbClr val="0000FF"/>
                </a:solidFill>
              </a:rPr>
              <a:t>GRAZER-UNIT-VALIFPLUS-“A“</a:t>
            </a:r>
            <a:endParaRPr lang="it-IT" altLang="de-DE" sz="2800" dirty="0">
              <a:solidFill>
                <a:srgbClr val="0000FF"/>
              </a:solidFill>
              <a:latin typeface="Tahoma" pitchFamily="34" charset="0"/>
              <a:cs typeface="Tahoma" pitchFamily="34" charset="0"/>
            </a:endParaRPr>
          </a:p>
          <a:p>
            <a:pPr algn="ctr" defTabSz="762000" eaLnBrk="0" hangingPunct="0">
              <a:lnSpc>
                <a:spcPct val="60000"/>
              </a:lnSpc>
              <a:spcAft>
                <a:spcPct val="40000"/>
              </a:spcAft>
            </a:pPr>
            <a:r>
              <a:rPr lang="de-DE" altLang="de-DE" sz="2800" dirty="0" err="1">
                <a:solidFill>
                  <a:srgbClr val="0000FF"/>
                </a:solidFill>
              </a:rPr>
              <a:t>Contratti</a:t>
            </a:r>
            <a:r>
              <a:rPr lang="de-DE" altLang="de-DE" sz="2800" dirty="0">
                <a:solidFill>
                  <a:srgbClr val="0000FF"/>
                </a:solidFill>
              </a:rPr>
              <a:t> a Premio </a:t>
            </a:r>
            <a:r>
              <a:rPr lang="de-DE" altLang="de-DE" sz="2800" dirty="0" err="1">
                <a:solidFill>
                  <a:srgbClr val="0000FF"/>
                </a:solidFill>
              </a:rPr>
              <a:t>Unico</a:t>
            </a:r>
            <a:r>
              <a:rPr lang="de-DE" altLang="de-DE" sz="2800" dirty="0">
                <a:solidFill>
                  <a:srgbClr val="0000FF"/>
                </a:solidFill>
              </a:rPr>
              <a:t> (Base e </a:t>
            </a:r>
            <a:r>
              <a:rPr lang="de-DE" altLang="de-DE" sz="2800" dirty="0" err="1">
                <a:solidFill>
                  <a:srgbClr val="0000FF"/>
                </a:solidFill>
              </a:rPr>
              <a:t>No</a:t>
            </a:r>
            <a:r>
              <a:rPr lang="de-DE" altLang="de-DE" sz="2800" dirty="0">
                <a:solidFill>
                  <a:srgbClr val="0000FF"/>
                </a:solidFill>
              </a:rPr>
              <a:t>-Load)</a:t>
            </a:r>
          </a:p>
          <a:p>
            <a:pPr algn="ctr" defTabSz="762000" eaLnBrk="0" hangingPunct="0">
              <a:spcAft>
                <a:spcPct val="40000"/>
              </a:spcAft>
            </a:pPr>
            <a:r>
              <a:rPr lang="it-IT" altLang="de-DE" sz="2800" dirty="0">
                <a:solidFill>
                  <a:srgbClr val="008000"/>
                </a:solidFill>
                <a:latin typeface="Tahoma" pitchFamily="34" charset="0"/>
                <a:cs typeface="Tahoma" pitchFamily="34" charset="0"/>
              </a:rPr>
              <a:t>Libera scelta di massimo tre posizioni tra tutti i fondi disponibili (ciascuno almeno 10%)</a:t>
            </a:r>
          </a:p>
          <a:p>
            <a:pPr algn="ctr" defTabSz="762000" eaLnBrk="0" hangingPunct="0">
              <a:lnSpc>
                <a:spcPct val="60000"/>
              </a:lnSpc>
              <a:spcAft>
                <a:spcPct val="40000"/>
              </a:spcAft>
            </a:pPr>
            <a:endParaRPr lang="it-IT" altLang="de-DE" sz="1400" dirty="0">
              <a:solidFill>
                <a:srgbClr val="008000"/>
              </a:solidFill>
              <a:latin typeface="Tahoma" pitchFamily="34" charset="0"/>
              <a:cs typeface="Tahoma" pitchFamily="34" charset="0"/>
            </a:endParaRPr>
          </a:p>
          <a:p>
            <a:pPr defTabSz="762000" eaLnBrk="0" hangingPunct="0">
              <a:lnSpc>
                <a:spcPct val="60000"/>
              </a:lnSpc>
              <a:spcAft>
                <a:spcPct val="40000"/>
              </a:spcAft>
              <a:buFontTx/>
              <a:buChar char="•"/>
            </a:pPr>
            <a:endParaRPr lang="de-DE" altLang="de-DE" sz="2400" b="0" dirty="0">
              <a:solidFill>
                <a:schemeClr val="accent2"/>
              </a:solidFill>
            </a:endParaRPr>
          </a:p>
          <a:p>
            <a:pPr defTabSz="762000" eaLnBrk="0" hangingPunct="0">
              <a:lnSpc>
                <a:spcPct val="60000"/>
              </a:lnSpc>
              <a:spcAft>
                <a:spcPct val="40000"/>
              </a:spcAft>
              <a:buFontTx/>
              <a:buChar char="•"/>
            </a:pPr>
            <a:endParaRPr lang="de-DE" altLang="de-DE" b="0" dirty="0">
              <a:solidFill>
                <a:srgbClr val="008000"/>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2"/>
          <p:cNvSpPr>
            <a:spLocks/>
          </p:cNvSpPr>
          <p:nvPr/>
        </p:nvSpPr>
        <p:spPr bwMode="auto">
          <a:xfrm>
            <a:off x="250825" y="188913"/>
            <a:ext cx="5976938" cy="1019175"/>
          </a:xfrm>
          <a:prstGeom prst="rect">
            <a:avLst/>
          </a:prstGeom>
          <a:noFill/>
          <a:ln w="9525">
            <a:noFill/>
            <a:miter lim="800000"/>
            <a:headEnd/>
            <a:tailEnd/>
          </a:ln>
        </p:spPr>
        <p:txBody>
          <a:bodyPr anchor="ctr"/>
          <a:lstStyle/>
          <a:p>
            <a:r>
              <a:rPr lang="it-IT" altLang="de-DE" sz="3200" dirty="0">
                <a:solidFill>
                  <a:srgbClr val="006600"/>
                </a:solidFill>
                <a:latin typeface="Tahoma" pitchFamily="34" charset="0"/>
                <a:cs typeface="Tahoma" pitchFamily="34" charset="0"/>
              </a:rPr>
              <a:t>Composizione dell’investimento:</a:t>
            </a:r>
            <a:endParaRPr lang="fr-LU" altLang="de-DE" sz="3200" dirty="0">
              <a:solidFill>
                <a:srgbClr val="006600"/>
              </a:solidFill>
              <a:latin typeface="Tahoma" pitchFamily="34" charset="0"/>
              <a:cs typeface="Tahoma" pitchFamily="34" charset="0"/>
            </a:endParaRPr>
          </a:p>
        </p:txBody>
      </p:sp>
      <p:sp>
        <p:nvSpPr>
          <p:cNvPr id="3" name="Text Box 6"/>
          <p:cNvSpPr txBox="1">
            <a:spLocks noChangeArrowheads="1"/>
          </p:cNvSpPr>
          <p:nvPr/>
        </p:nvSpPr>
        <p:spPr bwMode="auto">
          <a:xfrm>
            <a:off x="360238" y="1539949"/>
            <a:ext cx="8604250" cy="1384995"/>
          </a:xfrm>
          <a:prstGeom prst="rect">
            <a:avLst/>
          </a:prstGeom>
          <a:noFill/>
          <a:ln w="9525">
            <a:noFill/>
            <a:miter lim="800000"/>
            <a:headEnd/>
            <a:tailEnd/>
          </a:ln>
        </p:spPr>
        <p:txBody>
          <a:bodyPr>
            <a:spAutoFit/>
          </a:bodyPr>
          <a:lstStyle/>
          <a:p>
            <a:pPr algn="ctr" defTabSz="762000" eaLnBrk="0" hangingPunct="0">
              <a:spcAft>
                <a:spcPct val="40000"/>
              </a:spcAft>
            </a:pPr>
            <a:r>
              <a:rPr lang="it-IT" altLang="de-DE" sz="2800" dirty="0">
                <a:solidFill>
                  <a:srgbClr val="008000"/>
                </a:solidFill>
                <a:latin typeface="Tahoma" pitchFamily="34" charset="0"/>
                <a:cs typeface="Tahoma" pitchFamily="34" charset="0"/>
              </a:rPr>
              <a:t>La scelta libera del mix consente di determinare a piacimento la quota azionaria (che può quindi essere sempre anche il 100%)</a:t>
            </a:r>
          </a:p>
        </p:txBody>
      </p:sp>
      <p:sp>
        <p:nvSpPr>
          <p:cNvPr id="4" name="Rechteck 3"/>
          <p:cNvSpPr/>
          <p:nvPr/>
        </p:nvSpPr>
        <p:spPr>
          <a:xfrm>
            <a:off x="611560" y="3140968"/>
            <a:ext cx="7920880" cy="1569660"/>
          </a:xfrm>
          <a:prstGeom prst="rect">
            <a:avLst/>
          </a:prstGeom>
        </p:spPr>
        <p:txBody>
          <a:bodyPr wrap="square">
            <a:spAutoFit/>
          </a:bodyPr>
          <a:lstStyle/>
          <a:p>
            <a:pPr algn="ctr" defTabSz="762000" eaLnBrk="0" hangingPunct="0">
              <a:spcAft>
                <a:spcPts val="0"/>
              </a:spcAft>
            </a:pPr>
            <a:r>
              <a:rPr lang="de-DE" altLang="de-DE" sz="2400" dirty="0" err="1">
                <a:solidFill>
                  <a:srgbClr val="0000FF"/>
                </a:solidFill>
              </a:rPr>
              <a:t>Consente</a:t>
            </a:r>
            <a:r>
              <a:rPr lang="de-DE" altLang="de-DE" sz="2400" dirty="0">
                <a:solidFill>
                  <a:srgbClr val="0000FF"/>
                </a:solidFill>
              </a:rPr>
              <a:t> </a:t>
            </a:r>
            <a:r>
              <a:rPr lang="de-DE" altLang="de-DE" sz="2400" dirty="0" err="1">
                <a:solidFill>
                  <a:srgbClr val="0000FF"/>
                </a:solidFill>
              </a:rPr>
              <a:t>quindi</a:t>
            </a:r>
            <a:r>
              <a:rPr lang="de-DE" altLang="de-DE" sz="2400" dirty="0">
                <a:solidFill>
                  <a:srgbClr val="0000FF"/>
                </a:solidFill>
              </a:rPr>
              <a:t> di </a:t>
            </a:r>
            <a:r>
              <a:rPr lang="de-DE" altLang="de-DE" sz="2400" dirty="0" err="1">
                <a:solidFill>
                  <a:srgbClr val="0000FF"/>
                </a:solidFill>
              </a:rPr>
              <a:t>cercare</a:t>
            </a:r>
            <a:r>
              <a:rPr lang="de-DE" altLang="de-DE" sz="2400" dirty="0">
                <a:solidFill>
                  <a:srgbClr val="0000FF"/>
                </a:solidFill>
              </a:rPr>
              <a:t> </a:t>
            </a:r>
            <a:r>
              <a:rPr lang="de-DE" altLang="de-DE" sz="2400" dirty="0" err="1">
                <a:solidFill>
                  <a:srgbClr val="0000FF"/>
                </a:solidFill>
              </a:rPr>
              <a:t>anche</a:t>
            </a:r>
            <a:r>
              <a:rPr lang="de-DE" altLang="de-DE" sz="2400" dirty="0">
                <a:solidFill>
                  <a:srgbClr val="0000FF"/>
                </a:solidFill>
              </a:rPr>
              <a:t> </a:t>
            </a:r>
            <a:r>
              <a:rPr lang="de-DE" altLang="de-DE" sz="2400" dirty="0" err="1">
                <a:solidFill>
                  <a:srgbClr val="0000FF"/>
                </a:solidFill>
              </a:rPr>
              <a:t>migliori</a:t>
            </a:r>
            <a:r>
              <a:rPr lang="de-DE" altLang="de-DE" sz="2400" dirty="0">
                <a:solidFill>
                  <a:srgbClr val="0000FF"/>
                </a:solidFill>
              </a:rPr>
              <a:t> </a:t>
            </a:r>
            <a:r>
              <a:rPr lang="de-DE" altLang="de-DE" sz="2400" dirty="0" err="1">
                <a:solidFill>
                  <a:srgbClr val="0000FF"/>
                </a:solidFill>
              </a:rPr>
              <a:t>performance</a:t>
            </a:r>
            <a:r>
              <a:rPr lang="de-DE" altLang="de-DE" sz="2400" dirty="0">
                <a:solidFill>
                  <a:srgbClr val="0000FF"/>
                </a:solidFill>
              </a:rPr>
              <a:t> – a fronte di </a:t>
            </a:r>
            <a:r>
              <a:rPr lang="de-DE" altLang="de-DE" sz="2400" dirty="0" err="1">
                <a:solidFill>
                  <a:srgbClr val="0000FF"/>
                </a:solidFill>
              </a:rPr>
              <a:t>maggiori</a:t>
            </a:r>
            <a:r>
              <a:rPr lang="de-DE" altLang="de-DE" sz="2400" dirty="0">
                <a:solidFill>
                  <a:srgbClr val="0000FF"/>
                </a:solidFill>
              </a:rPr>
              <a:t> </a:t>
            </a:r>
            <a:r>
              <a:rPr lang="de-DE" altLang="de-DE" sz="2400" dirty="0" err="1">
                <a:solidFill>
                  <a:srgbClr val="0000FF"/>
                </a:solidFill>
              </a:rPr>
              <a:t>rischi</a:t>
            </a:r>
            <a:r>
              <a:rPr lang="de-DE" altLang="de-DE" sz="2400" dirty="0">
                <a:solidFill>
                  <a:srgbClr val="0000FF"/>
                </a:solidFill>
              </a:rPr>
              <a:t> – in </a:t>
            </a:r>
            <a:r>
              <a:rPr lang="de-DE" altLang="de-DE" sz="2400" dirty="0" err="1">
                <a:solidFill>
                  <a:srgbClr val="0000FF"/>
                </a:solidFill>
              </a:rPr>
              <a:t>base</a:t>
            </a:r>
            <a:r>
              <a:rPr lang="de-DE" altLang="de-DE" sz="2400" dirty="0">
                <a:solidFill>
                  <a:srgbClr val="0000FF"/>
                </a:solidFill>
              </a:rPr>
              <a:t> alle </a:t>
            </a:r>
            <a:r>
              <a:rPr lang="de-DE" altLang="de-DE" sz="2400" dirty="0" err="1">
                <a:solidFill>
                  <a:srgbClr val="0000FF"/>
                </a:solidFill>
              </a:rPr>
              <a:t>attese</a:t>
            </a:r>
            <a:r>
              <a:rPr lang="de-DE" altLang="de-DE" sz="2400" dirty="0">
                <a:solidFill>
                  <a:srgbClr val="0000FF"/>
                </a:solidFill>
              </a:rPr>
              <a:t> </a:t>
            </a:r>
            <a:r>
              <a:rPr lang="de-DE" altLang="de-DE" sz="2400" dirty="0" err="1">
                <a:solidFill>
                  <a:srgbClr val="0000FF"/>
                </a:solidFill>
              </a:rPr>
              <a:t>individuali</a:t>
            </a:r>
            <a:r>
              <a:rPr lang="de-DE" altLang="de-DE" sz="2400" dirty="0">
                <a:solidFill>
                  <a:srgbClr val="0000FF"/>
                </a:solidFill>
              </a:rPr>
              <a:t> circa </a:t>
            </a:r>
            <a:r>
              <a:rPr lang="de-DE" altLang="de-DE" sz="2400" dirty="0" err="1">
                <a:solidFill>
                  <a:srgbClr val="0000FF"/>
                </a:solidFill>
              </a:rPr>
              <a:t>l‘andamento</a:t>
            </a:r>
            <a:r>
              <a:rPr lang="de-DE" altLang="de-DE" sz="2400" dirty="0">
                <a:solidFill>
                  <a:srgbClr val="0000FF"/>
                </a:solidFill>
              </a:rPr>
              <a:t> </a:t>
            </a:r>
            <a:r>
              <a:rPr lang="de-DE" altLang="de-DE" sz="2400" dirty="0" err="1">
                <a:solidFill>
                  <a:srgbClr val="0000FF"/>
                </a:solidFill>
              </a:rPr>
              <a:t>dei</a:t>
            </a:r>
            <a:r>
              <a:rPr lang="de-DE" altLang="de-DE" sz="2400" dirty="0">
                <a:solidFill>
                  <a:srgbClr val="0000FF"/>
                </a:solidFill>
              </a:rPr>
              <a:t> </a:t>
            </a:r>
            <a:r>
              <a:rPr lang="de-DE" altLang="de-DE" sz="2400" dirty="0" err="1">
                <a:solidFill>
                  <a:srgbClr val="0000FF"/>
                </a:solidFill>
              </a:rPr>
              <a:t>mercati</a:t>
            </a:r>
            <a:r>
              <a:rPr lang="de-DE" altLang="de-DE" sz="2400" dirty="0">
                <a:solidFill>
                  <a:srgbClr val="0000FF"/>
                </a:solidFill>
              </a:rPr>
              <a:t> (</a:t>
            </a:r>
            <a:r>
              <a:rPr lang="de-DE" altLang="de-DE" sz="2400" dirty="0" err="1">
                <a:solidFill>
                  <a:srgbClr val="0000FF"/>
                </a:solidFill>
              </a:rPr>
              <a:t>potendo</a:t>
            </a:r>
            <a:r>
              <a:rPr lang="de-DE" altLang="de-DE" sz="2400" dirty="0">
                <a:solidFill>
                  <a:srgbClr val="0000FF"/>
                </a:solidFill>
              </a:rPr>
              <a:t> </a:t>
            </a:r>
            <a:r>
              <a:rPr lang="de-DE" altLang="de-DE" sz="2400" dirty="0" err="1">
                <a:solidFill>
                  <a:srgbClr val="0000FF"/>
                </a:solidFill>
              </a:rPr>
              <a:t>poi</a:t>
            </a:r>
            <a:r>
              <a:rPr lang="de-DE" altLang="de-DE" sz="2400" dirty="0">
                <a:solidFill>
                  <a:srgbClr val="0000FF"/>
                </a:solidFill>
              </a:rPr>
              <a:t> </a:t>
            </a:r>
            <a:r>
              <a:rPr lang="de-DE" altLang="de-DE" sz="2400" dirty="0" err="1">
                <a:solidFill>
                  <a:srgbClr val="0000FF"/>
                </a:solidFill>
              </a:rPr>
              <a:t>switchare</a:t>
            </a:r>
            <a:r>
              <a:rPr lang="de-DE" altLang="de-DE" sz="2400" dirty="0">
                <a:solidFill>
                  <a:srgbClr val="0000FF"/>
                </a:solidFill>
              </a:rPr>
              <a:t> </a:t>
            </a:r>
            <a:r>
              <a:rPr lang="de-DE" altLang="de-DE" sz="2400" dirty="0" err="1">
                <a:solidFill>
                  <a:srgbClr val="0000FF"/>
                </a:solidFill>
              </a:rPr>
              <a:t>sulle</a:t>
            </a:r>
            <a:r>
              <a:rPr lang="de-DE" altLang="de-DE" sz="2400" dirty="0">
                <a:solidFill>
                  <a:srgbClr val="0000FF"/>
                </a:solidFill>
              </a:rPr>
              <a:t> </a:t>
            </a:r>
            <a:r>
              <a:rPr lang="de-DE" altLang="de-DE" sz="2400" dirty="0" err="1">
                <a:solidFill>
                  <a:srgbClr val="0000FF"/>
                </a:solidFill>
              </a:rPr>
              <a:t>linee</a:t>
            </a:r>
            <a:r>
              <a:rPr lang="de-DE" altLang="de-DE" sz="2400" dirty="0">
                <a:solidFill>
                  <a:srgbClr val="0000FF"/>
                </a:solidFill>
              </a:rPr>
              <a:t> più </a:t>
            </a:r>
            <a:r>
              <a:rPr lang="de-DE" altLang="de-DE" sz="2400" dirty="0" err="1">
                <a:solidFill>
                  <a:srgbClr val="0000FF"/>
                </a:solidFill>
              </a:rPr>
              <a:t>tranquille</a:t>
            </a:r>
            <a:r>
              <a:rPr lang="de-DE" altLang="de-DE" sz="2400" dirty="0">
                <a:solidFill>
                  <a:srgbClr val="0000FF"/>
                </a:solidFill>
              </a:rPr>
              <a:t>)</a:t>
            </a:r>
          </a:p>
        </p:txBody>
      </p:sp>
      <p:sp>
        <p:nvSpPr>
          <p:cNvPr id="5" name="Rechteck 4"/>
          <p:cNvSpPr/>
          <p:nvPr/>
        </p:nvSpPr>
        <p:spPr>
          <a:xfrm>
            <a:off x="287338" y="4964975"/>
            <a:ext cx="8604249" cy="1200329"/>
          </a:xfrm>
          <a:prstGeom prst="rect">
            <a:avLst/>
          </a:prstGeom>
        </p:spPr>
        <p:txBody>
          <a:bodyPr wrap="square">
            <a:spAutoFit/>
          </a:bodyPr>
          <a:lstStyle/>
          <a:p>
            <a:pPr algn="ctr" defTabSz="762000" eaLnBrk="0" hangingPunct="0">
              <a:spcAft>
                <a:spcPct val="40000"/>
              </a:spcAft>
            </a:pPr>
            <a:r>
              <a:rPr lang="it-IT" altLang="de-DE" sz="2400" dirty="0">
                <a:solidFill>
                  <a:srgbClr val="008000"/>
                </a:solidFill>
                <a:latin typeface="Tahoma" pitchFamily="34" charset="0"/>
                <a:cs typeface="Tahoma" pitchFamily="34" charset="0"/>
              </a:rPr>
              <a:t>Rende però necessario un accurato </a:t>
            </a:r>
            <a:r>
              <a:rPr lang="it-IT" altLang="de-DE" sz="2400" dirty="0" err="1">
                <a:solidFill>
                  <a:srgbClr val="008000"/>
                </a:solidFill>
                <a:latin typeface="Tahoma" pitchFamily="34" charset="0"/>
                <a:cs typeface="Tahoma" pitchFamily="34" charset="0"/>
              </a:rPr>
              <a:t>calibramento</a:t>
            </a:r>
            <a:r>
              <a:rPr lang="it-IT" altLang="de-DE" sz="2400" dirty="0">
                <a:solidFill>
                  <a:srgbClr val="008000"/>
                </a:solidFill>
                <a:latin typeface="Tahoma" pitchFamily="34" charset="0"/>
                <a:cs typeface="Tahoma" pitchFamily="34" charset="0"/>
              </a:rPr>
              <a:t> del prodotto e mix di investimento al profilo di rischio del Cliente, </a:t>
            </a:r>
            <a:r>
              <a:rPr lang="it-IT" altLang="de-DE" sz="2400" dirty="0" err="1">
                <a:solidFill>
                  <a:srgbClr val="008000"/>
                </a:solidFill>
                <a:latin typeface="Tahoma" pitchFamily="34" charset="0"/>
                <a:cs typeface="Tahoma" pitchFamily="34" charset="0"/>
              </a:rPr>
              <a:t>affinchè</a:t>
            </a:r>
            <a:r>
              <a:rPr lang="it-IT" altLang="de-DE" sz="2400" dirty="0">
                <a:solidFill>
                  <a:srgbClr val="008000"/>
                </a:solidFill>
                <a:latin typeface="Tahoma" pitchFamily="34" charset="0"/>
                <a:cs typeface="Tahoma" pitchFamily="34" charset="0"/>
              </a:rPr>
              <a:t> il contratto risulti ADEGUATO</a:t>
            </a:r>
          </a:p>
        </p:txBody>
      </p:sp>
    </p:spTree>
    <p:extLst>
      <p:ext uri="{BB962C8B-B14F-4D97-AF65-F5344CB8AC3E}">
        <p14:creationId xmlns:p14="http://schemas.microsoft.com/office/powerpoint/2010/main" val="12272585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6"/>
          <p:cNvSpPr txBox="1">
            <a:spLocks noChangeArrowheads="1"/>
          </p:cNvSpPr>
          <p:nvPr/>
        </p:nvSpPr>
        <p:spPr bwMode="auto">
          <a:xfrm>
            <a:off x="107950" y="1268413"/>
            <a:ext cx="9036050" cy="5948362"/>
          </a:xfrm>
          <a:prstGeom prst="rect">
            <a:avLst/>
          </a:prstGeom>
          <a:noFill/>
          <a:ln>
            <a:noFill/>
          </a:ln>
          <a:effectLst/>
          <a:extLst/>
        </p:spPr>
        <p:txBody>
          <a:bodyPr>
            <a:spAutoFit/>
          </a:bodyPr>
          <a:lstStyle>
            <a:lvl1pPr defTabSz="762000">
              <a:defRPr b="1">
                <a:solidFill>
                  <a:schemeClr val="tx1"/>
                </a:solidFill>
                <a:latin typeface="Arial" panose="020B0604020202020204" pitchFamily="34" charset="0"/>
              </a:defRPr>
            </a:lvl1pPr>
            <a:lvl2pPr marL="742950" indent="-285750" defTabSz="762000">
              <a:defRPr b="1">
                <a:solidFill>
                  <a:schemeClr val="tx1"/>
                </a:solidFill>
                <a:latin typeface="Arial" panose="020B0604020202020204" pitchFamily="34" charset="0"/>
              </a:defRPr>
            </a:lvl2pPr>
            <a:lvl3pPr marL="1143000" indent="-228600" defTabSz="762000">
              <a:defRPr b="1">
                <a:solidFill>
                  <a:schemeClr val="tx1"/>
                </a:solidFill>
                <a:latin typeface="Arial" panose="020B0604020202020204" pitchFamily="34" charset="0"/>
              </a:defRPr>
            </a:lvl3pPr>
            <a:lvl4pPr marL="1600200" indent="-228600" defTabSz="762000">
              <a:defRPr b="1">
                <a:solidFill>
                  <a:schemeClr val="tx1"/>
                </a:solidFill>
                <a:latin typeface="Arial" panose="020B0604020202020204" pitchFamily="34" charset="0"/>
              </a:defRPr>
            </a:lvl4pPr>
            <a:lvl5pPr marL="2057400" indent="-228600" defTabSz="762000">
              <a:defRPr b="1">
                <a:solidFill>
                  <a:schemeClr val="tx1"/>
                </a:solidFill>
                <a:latin typeface="Arial" panose="020B0604020202020204" pitchFamily="34" charset="0"/>
              </a:defRPr>
            </a:lvl5pPr>
            <a:lvl6pPr marL="2514600" indent="-228600" defTabSz="762000" eaLnBrk="0" fontAlgn="base" hangingPunct="0">
              <a:spcBef>
                <a:spcPct val="0"/>
              </a:spcBef>
              <a:spcAft>
                <a:spcPct val="0"/>
              </a:spcAft>
              <a:defRPr b="1">
                <a:solidFill>
                  <a:schemeClr val="tx1"/>
                </a:solidFill>
                <a:latin typeface="Arial" panose="020B0604020202020204" pitchFamily="34" charset="0"/>
              </a:defRPr>
            </a:lvl6pPr>
            <a:lvl7pPr marL="2971800" indent="-228600" defTabSz="762000" eaLnBrk="0" fontAlgn="base" hangingPunct="0">
              <a:spcBef>
                <a:spcPct val="0"/>
              </a:spcBef>
              <a:spcAft>
                <a:spcPct val="0"/>
              </a:spcAft>
              <a:defRPr b="1">
                <a:solidFill>
                  <a:schemeClr val="tx1"/>
                </a:solidFill>
                <a:latin typeface="Arial" panose="020B0604020202020204" pitchFamily="34" charset="0"/>
              </a:defRPr>
            </a:lvl7pPr>
            <a:lvl8pPr marL="3429000" indent="-228600" defTabSz="762000" eaLnBrk="0" fontAlgn="base" hangingPunct="0">
              <a:spcBef>
                <a:spcPct val="0"/>
              </a:spcBef>
              <a:spcAft>
                <a:spcPct val="0"/>
              </a:spcAft>
              <a:defRPr b="1">
                <a:solidFill>
                  <a:schemeClr val="tx1"/>
                </a:solidFill>
                <a:latin typeface="Arial" panose="020B0604020202020204" pitchFamily="34" charset="0"/>
              </a:defRPr>
            </a:lvl8pPr>
            <a:lvl9pPr marL="3886200" indent="-228600" defTabSz="762000" eaLnBrk="0" fontAlgn="base" hangingPunct="0">
              <a:spcBef>
                <a:spcPct val="0"/>
              </a:spcBef>
              <a:spcAft>
                <a:spcPct val="0"/>
              </a:spcAft>
              <a:defRPr b="1">
                <a:solidFill>
                  <a:schemeClr val="tx1"/>
                </a:solidFill>
                <a:latin typeface="Arial" panose="020B0604020202020204" pitchFamily="34" charset="0"/>
              </a:defRPr>
            </a:lvl9pPr>
          </a:lstStyle>
          <a:p>
            <a:pPr eaLnBrk="0" hangingPunct="0">
              <a:lnSpc>
                <a:spcPct val="90000"/>
              </a:lnSpc>
              <a:spcAft>
                <a:spcPct val="25000"/>
              </a:spcAft>
              <a:defRPr/>
            </a:pPr>
            <a:r>
              <a:rPr lang="de-DE" altLang="de-DE" sz="3000" b="0" dirty="0">
                <a:solidFill>
                  <a:srgbClr val="008000"/>
                </a:solidFill>
              </a:rPr>
              <a:t>VARIAZIONI IN CORSO DI CONTRATTO:</a:t>
            </a:r>
          </a:p>
          <a:p>
            <a:pPr eaLnBrk="0" hangingPunct="0">
              <a:spcAft>
                <a:spcPct val="40000"/>
              </a:spcAft>
              <a:buFontTx/>
              <a:buChar char="•"/>
              <a:defRPr/>
            </a:pPr>
            <a:r>
              <a:rPr lang="de-DE" altLang="de-DE" sz="2400" b="0" dirty="0">
                <a:solidFill>
                  <a:srgbClr val="0000FF"/>
                </a:solidFill>
              </a:rPr>
              <a:t> </a:t>
            </a:r>
            <a:r>
              <a:rPr lang="de-DE" altLang="de-DE" sz="2400" dirty="0">
                <a:solidFill>
                  <a:srgbClr val="0000FF"/>
                </a:solidFill>
              </a:rPr>
              <a:t>VARIAZIONE DEL MIX DI FONDI DA ACQUISTARE CON I SUCCESSIVI PREMI (</a:t>
            </a:r>
            <a:r>
              <a:rPr lang="de-DE" altLang="de-DE" sz="2400" dirty="0" err="1">
                <a:solidFill>
                  <a:srgbClr val="0000FF"/>
                </a:solidFill>
              </a:rPr>
              <a:t>operazione</a:t>
            </a:r>
            <a:r>
              <a:rPr lang="de-DE" altLang="de-DE" sz="2400" dirty="0">
                <a:solidFill>
                  <a:srgbClr val="0000FF"/>
                </a:solidFill>
              </a:rPr>
              <a:t> di SHIFT)</a:t>
            </a:r>
          </a:p>
          <a:p>
            <a:pPr algn="ctr" eaLnBrk="0" hangingPunct="0">
              <a:spcAft>
                <a:spcPct val="40000"/>
              </a:spcAft>
              <a:defRPr/>
            </a:pPr>
            <a:r>
              <a:rPr lang="it-IT" altLang="de-DE" sz="2200" dirty="0">
                <a:solidFill>
                  <a:srgbClr val="008000"/>
                </a:solidFill>
                <a:latin typeface="Tahoma" panose="020B0604030504040204" pitchFamily="34" charset="0"/>
                <a:cs typeface="Tahoma" panose="020B0604030504040204" pitchFamily="34" charset="0"/>
              </a:rPr>
              <a:t>E’ possibile variare il mix dei fondi a ciascuna scadenza annuale per i contratti a premio ricorrente ed ad ogni versamento aggiuntivo dei contratti a premio unico </a:t>
            </a:r>
          </a:p>
          <a:p>
            <a:pPr algn="ctr">
              <a:defRPr/>
            </a:pPr>
            <a:r>
              <a:rPr lang="de-AT" altLang="de-DE" dirty="0" err="1">
                <a:solidFill>
                  <a:schemeClr val="accent2"/>
                </a:solidFill>
                <a:latin typeface="Tahoma" panose="020B0604030504040204" pitchFamily="34" charset="0"/>
                <a:ea typeface="Tahoma" panose="020B0604030504040204" pitchFamily="34" charset="0"/>
                <a:cs typeface="Tahoma" panose="020B0604030504040204" pitchFamily="34" charset="0"/>
              </a:rPr>
              <a:t>Unico</a:t>
            </a:r>
            <a:r>
              <a:rPr lang="de-AT" altLang="de-DE" dirty="0">
                <a:solidFill>
                  <a:schemeClr val="accent2"/>
                </a:solidFill>
                <a:latin typeface="Tahoma" panose="020B0604030504040204" pitchFamily="34" charset="0"/>
                <a:ea typeface="Tahoma" panose="020B0604030504040204" pitchFamily="34" charset="0"/>
                <a:cs typeface="Tahoma" panose="020B0604030504040204" pitchFamily="34" charset="0"/>
              </a:rPr>
              <a:t> </a:t>
            </a:r>
            <a:r>
              <a:rPr lang="de-AT" altLang="de-DE" dirty="0" err="1">
                <a:solidFill>
                  <a:schemeClr val="accent2"/>
                </a:solidFill>
                <a:latin typeface="Tahoma" panose="020B0604030504040204" pitchFamily="34" charset="0"/>
                <a:ea typeface="Tahoma" panose="020B0604030504040204" pitchFamily="34" charset="0"/>
                <a:cs typeface="Tahoma" panose="020B0604030504040204" pitchFamily="34" charset="0"/>
              </a:rPr>
              <a:t>limite</a:t>
            </a:r>
            <a:r>
              <a:rPr lang="de-AT" altLang="de-DE" dirty="0">
                <a:solidFill>
                  <a:schemeClr val="accent2"/>
                </a:solidFill>
                <a:latin typeface="Tahoma" panose="020B0604030504040204" pitchFamily="34" charset="0"/>
                <a:ea typeface="Tahoma" panose="020B0604030504040204" pitchFamily="34" charset="0"/>
                <a:cs typeface="Tahoma" panose="020B0604030504040204" pitchFamily="34" charset="0"/>
              </a:rPr>
              <a:t>: </a:t>
            </a:r>
            <a:r>
              <a:rPr lang="de-AT" altLang="de-DE" dirty="0" err="1">
                <a:solidFill>
                  <a:schemeClr val="accent2"/>
                </a:solidFill>
                <a:latin typeface="Tahoma" panose="020B0604030504040204" pitchFamily="34" charset="0"/>
                <a:ea typeface="Tahoma" panose="020B0604030504040204" pitchFamily="34" charset="0"/>
                <a:cs typeface="Tahoma" panose="020B0604030504040204" pitchFamily="34" charset="0"/>
              </a:rPr>
              <a:t>acquisto</a:t>
            </a:r>
            <a:r>
              <a:rPr lang="de-AT" altLang="de-DE" dirty="0">
                <a:solidFill>
                  <a:schemeClr val="accent2"/>
                </a:solidFill>
                <a:latin typeface="Tahoma" panose="020B0604030504040204" pitchFamily="34" charset="0"/>
                <a:ea typeface="Tahoma" panose="020B0604030504040204" pitchFamily="34" charset="0"/>
                <a:cs typeface="Tahoma" panose="020B0604030504040204" pitchFamily="34" charset="0"/>
              </a:rPr>
              <a:t> di </a:t>
            </a:r>
            <a:r>
              <a:rPr lang="de-AT" altLang="de-DE" dirty="0" err="1">
                <a:solidFill>
                  <a:schemeClr val="accent2"/>
                </a:solidFill>
                <a:latin typeface="Tahoma" panose="020B0604030504040204" pitchFamily="34" charset="0"/>
                <a:ea typeface="Tahoma" panose="020B0604030504040204" pitchFamily="34" charset="0"/>
                <a:cs typeface="Tahoma" panose="020B0604030504040204" pitchFamily="34" charset="0"/>
              </a:rPr>
              <a:t>quote</a:t>
            </a:r>
            <a:r>
              <a:rPr lang="de-AT" altLang="de-DE" dirty="0">
                <a:solidFill>
                  <a:schemeClr val="accent2"/>
                </a:solidFill>
                <a:latin typeface="Tahoma" panose="020B0604030504040204" pitchFamily="34" charset="0"/>
                <a:ea typeface="Tahoma" panose="020B0604030504040204" pitchFamily="34" charset="0"/>
                <a:cs typeface="Tahoma" panose="020B0604030504040204" pitchFamily="34" charset="0"/>
              </a:rPr>
              <a:t> di </a:t>
            </a:r>
            <a:r>
              <a:rPr lang="de-AT" altLang="de-DE" dirty="0" err="1">
                <a:solidFill>
                  <a:schemeClr val="accent2"/>
                </a:solidFill>
                <a:latin typeface="Tahoma" panose="020B0604030504040204" pitchFamily="34" charset="0"/>
                <a:ea typeface="Tahoma" panose="020B0604030504040204" pitchFamily="34" charset="0"/>
                <a:cs typeface="Tahoma" panose="020B0604030504040204" pitchFamily="34" charset="0"/>
              </a:rPr>
              <a:t>massimo</a:t>
            </a:r>
            <a:r>
              <a:rPr lang="de-AT" altLang="de-DE" dirty="0">
                <a:solidFill>
                  <a:schemeClr val="accent2"/>
                </a:solidFill>
                <a:latin typeface="Tahoma" panose="020B0604030504040204" pitchFamily="34" charset="0"/>
                <a:ea typeface="Tahoma" panose="020B0604030504040204" pitchFamily="34" charset="0"/>
                <a:cs typeface="Tahoma" panose="020B0604030504040204" pitchFamily="34" charset="0"/>
              </a:rPr>
              <a:t> </a:t>
            </a:r>
            <a:r>
              <a:rPr lang="de-AT" altLang="de-DE" dirty="0" err="1">
                <a:solidFill>
                  <a:schemeClr val="accent2"/>
                </a:solidFill>
                <a:latin typeface="Tahoma" panose="020B0604030504040204" pitchFamily="34" charset="0"/>
                <a:ea typeface="Tahoma" panose="020B0604030504040204" pitchFamily="34" charset="0"/>
                <a:cs typeface="Tahoma" panose="020B0604030504040204" pitchFamily="34" charset="0"/>
              </a:rPr>
              <a:t>tre</a:t>
            </a:r>
            <a:r>
              <a:rPr lang="de-AT" altLang="de-DE" dirty="0">
                <a:solidFill>
                  <a:schemeClr val="accent2"/>
                </a:solidFill>
                <a:latin typeface="Tahoma" panose="020B0604030504040204" pitchFamily="34" charset="0"/>
                <a:ea typeface="Tahoma" panose="020B0604030504040204" pitchFamily="34" charset="0"/>
                <a:cs typeface="Tahoma" panose="020B0604030504040204" pitchFamily="34" charset="0"/>
              </a:rPr>
              <a:t> </a:t>
            </a:r>
            <a:r>
              <a:rPr lang="de-AT" altLang="de-DE" dirty="0" err="1">
                <a:solidFill>
                  <a:schemeClr val="accent2"/>
                </a:solidFill>
                <a:latin typeface="Tahoma" panose="020B0604030504040204" pitchFamily="34" charset="0"/>
                <a:ea typeface="Tahoma" panose="020B0604030504040204" pitchFamily="34" charset="0"/>
                <a:cs typeface="Tahoma" panose="020B0604030504040204" pitchFamily="34" charset="0"/>
              </a:rPr>
              <a:t>fondi</a:t>
            </a:r>
            <a:r>
              <a:rPr lang="de-AT" altLang="de-DE" dirty="0">
                <a:solidFill>
                  <a:schemeClr val="accent2"/>
                </a:solidFill>
                <a:latin typeface="Tahoma" panose="020B0604030504040204" pitchFamily="34" charset="0"/>
                <a:ea typeface="Tahoma" panose="020B0604030504040204" pitchFamily="34" charset="0"/>
                <a:cs typeface="Tahoma" panose="020B0604030504040204" pitchFamily="34" charset="0"/>
              </a:rPr>
              <a:t> </a:t>
            </a:r>
            <a:r>
              <a:rPr lang="de-AT" altLang="de-DE" dirty="0" err="1">
                <a:solidFill>
                  <a:schemeClr val="accent2"/>
                </a:solidFill>
                <a:latin typeface="Tahoma" panose="020B0604030504040204" pitchFamily="34" charset="0"/>
                <a:ea typeface="Tahoma" panose="020B0604030504040204" pitchFamily="34" charset="0"/>
                <a:cs typeface="Tahoma" panose="020B0604030504040204" pitchFamily="34" charset="0"/>
              </a:rPr>
              <a:t>con</a:t>
            </a:r>
            <a:r>
              <a:rPr lang="de-AT" altLang="de-DE" dirty="0">
                <a:solidFill>
                  <a:schemeClr val="accent2"/>
                </a:solidFill>
                <a:latin typeface="Tahoma" panose="020B0604030504040204" pitchFamily="34" charset="0"/>
                <a:ea typeface="Tahoma" panose="020B0604030504040204" pitchFamily="34" charset="0"/>
                <a:cs typeface="Tahoma" panose="020B0604030504040204" pitchFamily="34" charset="0"/>
              </a:rPr>
              <a:t> </a:t>
            </a:r>
            <a:r>
              <a:rPr lang="de-AT" altLang="de-DE" dirty="0" err="1">
                <a:solidFill>
                  <a:schemeClr val="accent2"/>
                </a:solidFill>
                <a:latin typeface="Tahoma" panose="020B0604030504040204" pitchFamily="34" charset="0"/>
                <a:ea typeface="Tahoma" panose="020B0604030504040204" pitchFamily="34" charset="0"/>
                <a:cs typeface="Tahoma" panose="020B0604030504040204" pitchFamily="34" charset="0"/>
              </a:rPr>
              <a:t>ciascun</a:t>
            </a:r>
            <a:r>
              <a:rPr lang="de-AT" altLang="de-DE" dirty="0">
                <a:solidFill>
                  <a:schemeClr val="accent2"/>
                </a:solidFill>
                <a:latin typeface="Tahoma" panose="020B0604030504040204" pitchFamily="34" charset="0"/>
                <a:ea typeface="Tahoma" panose="020B0604030504040204" pitchFamily="34" charset="0"/>
                <a:cs typeface="Tahoma" panose="020B0604030504040204" pitchFamily="34" charset="0"/>
              </a:rPr>
              <a:t> </a:t>
            </a:r>
            <a:r>
              <a:rPr lang="de-AT" altLang="de-DE" dirty="0" err="1">
                <a:solidFill>
                  <a:schemeClr val="accent2"/>
                </a:solidFill>
                <a:latin typeface="Tahoma" panose="020B0604030504040204" pitchFamily="34" charset="0"/>
                <a:ea typeface="Tahoma" panose="020B0604030504040204" pitchFamily="34" charset="0"/>
                <a:cs typeface="Tahoma" panose="020B0604030504040204" pitchFamily="34" charset="0"/>
              </a:rPr>
              <a:t>premio</a:t>
            </a:r>
            <a:r>
              <a:rPr lang="de-AT" altLang="de-DE" dirty="0">
                <a:solidFill>
                  <a:schemeClr val="accent2"/>
                </a:solidFill>
                <a:latin typeface="Tahoma" panose="020B0604030504040204" pitchFamily="34" charset="0"/>
                <a:ea typeface="Tahoma" panose="020B0604030504040204" pitchFamily="34" charset="0"/>
                <a:cs typeface="Tahoma" panose="020B0604030504040204" pitchFamily="34" charset="0"/>
              </a:rPr>
              <a:t>.</a:t>
            </a:r>
            <a:endParaRPr lang="it-IT" altLang="de-DE" dirty="0">
              <a:solidFill>
                <a:schemeClr val="accent2"/>
              </a:solidFill>
              <a:latin typeface="Tahoma" panose="020B0604030504040204" pitchFamily="34" charset="0"/>
              <a:ea typeface="Tahoma" panose="020B0604030504040204" pitchFamily="34" charset="0"/>
              <a:cs typeface="Tahoma" panose="020B0604030504040204" pitchFamily="34" charset="0"/>
            </a:endParaRPr>
          </a:p>
          <a:p>
            <a:pPr eaLnBrk="0" hangingPunct="0">
              <a:spcAft>
                <a:spcPts val="0"/>
              </a:spcAft>
              <a:defRPr/>
            </a:pPr>
            <a:endParaRPr lang="de-DE" altLang="de-DE" sz="1200" dirty="0">
              <a:solidFill>
                <a:schemeClr val="accent2"/>
              </a:solidFill>
              <a:effectLst>
                <a:outerShdw blurRad="38100" dist="38100" dir="2700000" algn="tl">
                  <a:srgbClr val="C0C0C0"/>
                </a:outerShdw>
              </a:effectLst>
            </a:endParaRPr>
          </a:p>
          <a:p>
            <a:pPr eaLnBrk="0" hangingPunct="0">
              <a:spcAft>
                <a:spcPct val="40000"/>
              </a:spcAft>
              <a:buFontTx/>
              <a:buChar char="•"/>
              <a:defRPr/>
            </a:pPr>
            <a:r>
              <a:rPr lang="de-DE" altLang="de-DE" sz="2400" dirty="0">
                <a:solidFill>
                  <a:srgbClr val="0000FF"/>
                </a:solidFill>
              </a:rPr>
              <a:t> SOSTITUZIONE DI QUOTE DEI FONDI NELLO STOCK GIA‘ PRESENTE NEL CONTRATTO (</a:t>
            </a:r>
            <a:r>
              <a:rPr lang="de-DE" altLang="de-DE" sz="2400" dirty="0" err="1">
                <a:solidFill>
                  <a:srgbClr val="0000FF"/>
                </a:solidFill>
              </a:rPr>
              <a:t>operazione</a:t>
            </a:r>
            <a:r>
              <a:rPr lang="de-DE" altLang="de-DE" sz="2400" dirty="0">
                <a:solidFill>
                  <a:srgbClr val="0000FF"/>
                </a:solidFill>
              </a:rPr>
              <a:t> di SWITCH)</a:t>
            </a:r>
          </a:p>
          <a:p>
            <a:pPr algn="ctr" eaLnBrk="0" hangingPunct="0">
              <a:spcAft>
                <a:spcPct val="40000"/>
              </a:spcAft>
              <a:defRPr/>
            </a:pPr>
            <a:r>
              <a:rPr lang="it-IT" altLang="de-DE" sz="2400" dirty="0">
                <a:solidFill>
                  <a:srgbClr val="008000"/>
                </a:solidFill>
                <a:latin typeface="Tahoma" panose="020B0604030504040204" pitchFamily="34" charset="0"/>
                <a:cs typeface="Tahoma" panose="020B0604030504040204" pitchFamily="34" charset="0"/>
              </a:rPr>
              <a:t>E’ possibile variare liberamente le quote già presenti nel contratto, avendo complessivamente fino a 3 diversi fondi nello stock del contratto.</a:t>
            </a:r>
          </a:p>
          <a:p>
            <a:pPr eaLnBrk="0" hangingPunct="0">
              <a:spcAft>
                <a:spcPct val="40000"/>
              </a:spcAft>
              <a:defRPr/>
            </a:pPr>
            <a:endParaRPr lang="de-DE" altLang="de-DE" sz="2400" b="0" dirty="0">
              <a:solidFill>
                <a:schemeClr val="accent2"/>
              </a:solidFill>
            </a:endParaRPr>
          </a:p>
          <a:p>
            <a:pPr eaLnBrk="0" hangingPunct="0">
              <a:lnSpc>
                <a:spcPct val="60000"/>
              </a:lnSpc>
              <a:spcAft>
                <a:spcPct val="40000"/>
              </a:spcAft>
              <a:buFontTx/>
              <a:buChar char="•"/>
              <a:defRPr/>
            </a:pPr>
            <a:endParaRPr lang="de-DE" altLang="de-DE" b="0" dirty="0">
              <a:solidFill>
                <a:srgbClr val="008000"/>
              </a:solidFill>
            </a:endParaRPr>
          </a:p>
        </p:txBody>
      </p:sp>
      <p:sp>
        <p:nvSpPr>
          <p:cNvPr id="27650" name="Titre 2"/>
          <p:cNvSpPr>
            <a:spLocks/>
          </p:cNvSpPr>
          <p:nvPr/>
        </p:nvSpPr>
        <p:spPr bwMode="auto">
          <a:xfrm>
            <a:off x="250825" y="188913"/>
            <a:ext cx="5976938" cy="1019175"/>
          </a:xfrm>
          <a:prstGeom prst="rect">
            <a:avLst/>
          </a:prstGeom>
          <a:noFill/>
          <a:ln w="9525">
            <a:noFill/>
            <a:miter lim="800000"/>
            <a:headEnd/>
            <a:tailEnd/>
          </a:ln>
        </p:spPr>
        <p:txBody>
          <a:bodyPr anchor="ctr"/>
          <a:lstStyle/>
          <a:p>
            <a:r>
              <a:rPr lang="it-IT" altLang="de-DE" sz="3200">
                <a:solidFill>
                  <a:srgbClr val="008000"/>
                </a:solidFill>
                <a:latin typeface="Tahoma" pitchFamily="34" charset="0"/>
                <a:cs typeface="Tahoma" pitchFamily="34" charset="0"/>
              </a:rPr>
              <a:t>Composizione dell’investimento:</a:t>
            </a:r>
            <a:endParaRPr lang="fr-LU" altLang="de-DE" sz="3200">
              <a:solidFill>
                <a:srgbClr val="008000"/>
              </a:solidFill>
              <a:latin typeface="Tahoma" pitchFamily="34" charset="0"/>
              <a:cs typeface="Tahoma"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4"/>
          <p:cNvSpPr>
            <a:spLocks noChangeArrowheads="1"/>
          </p:cNvSpPr>
          <p:nvPr/>
        </p:nvSpPr>
        <p:spPr bwMode="auto">
          <a:xfrm>
            <a:off x="539750" y="1052513"/>
            <a:ext cx="8353425" cy="1554162"/>
          </a:xfrm>
          <a:prstGeom prst="rect">
            <a:avLst/>
          </a:prstGeom>
          <a:noFill/>
          <a:ln w="9525">
            <a:noFill/>
            <a:miter lim="800000"/>
            <a:headEnd/>
            <a:tailEnd/>
          </a:ln>
        </p:spPr>
        <p:txBody>
          <a:bodyPr>
            <a:spAutoFit/>
          </a:bodyPr>
          <a:lstStyle/>
          <a:p>
            <a:pPr algn="ctr" eaLnBrk="0" hangingPunct="0"/>
            <a:r>
              <a:rPr lang="de-DE" altLang="de-DE" sz="3200">
                <a:solidFill>
                  <a:srgbClr val="009900"/>
                </a:solidFill>
                <a:latin typeface="Tahoma" pitchFamily="34" charset="0"/>
              </a:rPr>
              <a:t>Il fondo persegue l‘obiettivo di rendimenti regolari con una crescita costante e di lungo periodo</a:t>
            </a:r>
          </a:p>
        </p:txBody>
      </p:sp>
      <p:sp>
        <p:nvSpPr>
          <p:cNvPr id="28674" name="Rectangle 5"/>
          <p:cNvSpPr>
            <a:spLocks noChangeArrowheads="1"/>
          </p:cNvSpPr>
          <p:nvPr/>
        </p:nvSpPr>
        <p:spPr bwMode="auto">
          <a:xfrm>
            <a:off x="539750" y="-26988"/>
            <a:ext cx="4886325" cy="1138238"/>
          </a:xfrm>
          <a:prstGeom prst="rect">
            <a:avLst/>
          </a:prstGeom>
          <a:noFill/>
          <a:ln w="9525">
            <a:noFill/>
            <a:miter lim="800000"/>
            <a:headEnd/>
            <a:tailEnd/>
          </a:ln>
        </p:spPr>
        <p:txBody>
          <a:bodyPr wrap="none">
            <a:spAutoFit/>
          </a:bodyPr>
          <a:lstStyle/>
          <a:p>
            <a:pPr eaLnBrk="0" hangingPunct="0"/>
            <a:r>
              <a:rPr lang="de-DE" altLang="de-DE" sz="3400" dirty="0">
                <a:solidFill>
                  <a:srgbClr val="0000FF"/>
                </a:solidFill>
                <a:latin typeface="Tahoma" pitchFamily="34" charset="0"/>
              </a:rPr>
              <a:t> </a:t>
            </a:r>
            <a:r>
              <a:rPr lang="it-IT" altLang="de-DE" sz="3400" dirty="0">
                <a:solidFill>
                  <a:srgbClr val="0000FF"/>
                </a:solidFill>
                <a:latin typeface="Tahoma" pitchFamily="34" charset="0"/>
              </a:rPr>
              <a:t>Obiettivo del VALUE</a:t>
            </a:r>
          </a:p>
          <a:p>
            <a:pPr eaLnBrk="0" hangingPunct="0"/>
            <a:r>
              <a:rPr lang="it-IT" altLang="de-DE" sz="3400" dirty="0">
                <a:solidFill>
                  <a:srgbClr val="0000FF"/>
                </a:solidFill>
                <a:latin typeface="Tahoma" pitchFamily="34" charset="0"/>
              </a:rPr>
              <a:t> INVESTMENT FONDS</a:t>
            </a:r>
          </a:p>
        </p:txBody>
      </p:sp>
      <p:sp>
        <p:nvSpPr>
          <p:cNvPr id="28675" name="Rectangle 6"/>
          <p:cNvSpPr>
            <a:spLocks noChangeArrowheads="1"/>
          </p:cNvSpPr>
          <p:nvPr/>
        </p:nvSpPr>
        <p:spPr bwMode="auto">
          <a:xfrm>
            <a:off x="539750" y="2709664"/>
            <a:ext cx="8229600" cy="1295400"/>
          </a:xfrm>
          <a:prstGeom prst="rect">
            <a:avLst/>
          </a:prstGeom>
          <a:noFill/>
          <a:ln w="9525">
            <a:noFill/>
            <a:miter lim="800000"/>
            <a:headEnd/>
            <a:tailEnd/>
          </a:ln>
        </p:spPr>
        <p:txBody>
          <a:bodyPr/>
          <a:lstStyle/>
          <a:p>
            <a:pPr algn="ctr">
              <a:lnSpc>
                <a:spcPct val="80000"/>
              </a:lnSpc>
              <a:spcBef>
                <a:spcPct val="20000"/>
              </a:spcBef>
              <a:spcAft>
                <a:spcPct val="20000"/>
              </a:spcAft>
            </a:pPr>
            <a:r>
              <a:rPr lang="de-DE" altLang="de-DE" sz="2800" b="0" dirty="0">
                <a:solidFill>
                  <a:srgbClr val="0000FF"/>
                </a:solidFill>
                <a:latin typeface="Tahoma" pitchFamily="34" charset="0"/>
              </a:rPr>
              <a:t>Il </a:t>
            </a:r>
            <a:r>
              <a:rPr lang="de-DE" altLang="de-DE" sz="2800" b="0" dirty="0" err="1">
                <a:solidFill>
                  <a:srgbClr val="0000FF"/>
                </a:solidFill>
                <a:latin typeface="Tahoma" pitchFamily="34" charset="0"/>
              </a:rPr>
              <a:t>target</a:t>
            </a:r>
            <a:r>
              <a:rPr lang="de-DE" altLang="de-DE" sz="2800" b="0" dirty="0">
                <a:solidFill>
                  <a:srgbClr val="0000FF"/>
                </a:solidFill>
                <a:latin typeface="Tahoma" pitchFamily="34" charset="0"/>
              </a:rPr>
              <a:t> di </a:t>
            </a:r>
            <a:r>
              <a:rPr lang="de-DE" altLang="de-DE" sz="2800" b="0" dirty="0" err="1">
                <a:solidFill>
                  <a:srgbClr val="0000FF"/>
                </a:solidFill>
                <a:latin typeface="Tahoma" pitchFamily="34" charset="0"/>
              </a:rPr>
              <a:t>volatilità</a:t>
            </a:r>
            <a:r>
              <a:rPr lang="de-DE" altLang="de-DE" sz="2800" b="0" dirty="0">
                <a:solidFill>
                  <a:srgbClr val="0000FF"/>
                </a:solidFill>
                <a:latin typeface="Tahoma" pitchFamily="34" charset="0"/>
              </a:rPr>
              <a:t> del </a:t>
            </a:r>
            <a:r>
              <a:rPr lang="de-DE" altLang="de-DE" sz="2800" b="0" dirty="0" err="1">
                <a:solidFill>
                  <a:srgbClr val="0000FF"/>
                </a:solidFill>
                <a:latin typeface="Tahoma" pitchFamily="34" charset="0"/>
              </a:rPr>
              <a:t>fondo</a:t>
            </a:r>
            <a:r>
              <a:rPr lang="de-DE" altLang="de-DE" sz="2800" b="0" dirty="0">
                <a:solidFill>
                  <a:srgbClr val="0000FF"/>
                </a:solidFill>
                <a:latin typeface="Tahoma" pitchFamily="34" charset="0"/>
              </a:rPr>
              <a:t> è </a:t>
            </a:r>
            <a:r>
              <a:rPr lang="de-DE" altLang="de-DE" sz="2800" b="0" dirty="0" err="1">
                <a:solidFill>
                  <a:srgbClr val="0000FF"/>
                </a:solidFill>
                <a:latin typeface="Tahoma" pitchFamily="34" charset="0"/>
              </a:rPr>
              <a:t>il</a:t>
            </a:r>
            <a:r>
              <a:rPr lang="de-DE" altLang="de-DE" sz="2800" b="0" dirty="0">
                <a:solidFill>
                  <a:srgbClr val="0000FF"/>
                </a:solidFill>
                <a:latin typeface="Tahoma" pitchFamily="34" charset="0"/>
              </a:rPr>
              <a:t> 5% p.a.</a:t>
            </a:r>
            <a:endParaRPr lang="it-IT" altLang="de-DE" sz="2800" b="0" dirty="0">
              <a:solidFill>
                <a:srgbClr val="0000FF"/>
              </a:solidFill>
              <a:latin typeface="Tahoma" pitchFamily="34" charset="0"/>
            </a:endParaRPr>
          </a:p>
          <a:p>
            <a:pPr algn="ctr">
              <a:lnSpc>
                <a:spcPct val="80000"/>
              </a:lnSpc>
              <a:spcBef>
                <a:spcPct val="20000"/>
              </a:spcBef>
              <a:spcAft>
                <a:spcPct val="20000"/>
              </a:spcAft>
            </a:pPr>
            <a:r>
              <a:rPr lang="it-IT" altLang="de-DE" sz="2800" b="0" dirty="0">
                <a:solidFill>
                  <a:srgbClr val="0000FF"/>
                </a:solidFill>
                <a:latin typeface="Tahoma" pitchFamily="34" charset="0"/>
              </a:rPr>
              <a:t>L’attuale attesa di rendimento dal modello di asset-</a:t>
            </a:r>
            <a:r>
              <a:rPr lang="it-IT" altLang="de-DE" sz="2800" b="0" dirty="0" err="1">
                <a:solidFill>
                  <a:srgbClr val="0000FF"/>
                </a:solidFill>
                <a:latin typeface="Tahoma" pitchFamily="34" charset="0"/>
              </a:rPr>
              <a:t>allocation</a:t>
            </a:r>
            <a:r>
              <a:rPr lang="it-IT" altLang="de-DE" sz="2800" b="0" dirty="0">
                <a:solidFill>
                  <a:srgbClr val="0000FF"/>
                </a:solidFill>
                <a:latin typeface="Tahoma" pitchFamily="34" charset="0"/>
              </a:rPr>
              <a:t> adottato è nell’ambito 3-5% p.a.</a:t>
            </a:r>
          </a:p>
        </p:txBody>
      </p:sp>
      <p:sp>
        <p:nvSpPr>
          <p:cNvPr id="28676" name="Rectangle 8"/>
          <p:cNvSpPr>
            <a:spLocks noChangeArrowheads="1"/>
          </p:cNvSpPr>
          <p:nvPr/>
        </p:nvSpPr>
        <p:spPr bwMode="auto">
          <a:xfrm>
            <a:off x="590550" y="3960515"/>
            <a:ext cx="8229600" cy="2636837"/>
          </a:xfrm>
          <a:prstGeom prst="rect">
            <a:avLst/>
          </a:prstGeom>
          <a:noFill/>
          <a:ln w="9525">
            <a:noFill/>
            <a:miter lim="800000"/>
            <a:headEnd/>
            <a:tailEnd/>
          </a:ln>
        </p:spPr>
        <p:txBody>
          <a:bodyPr/>
          <a:lstStyle/>
          <a:p>
            <a:pPr algn="ctr">
              <a:spcBef>
                <a:spcPct val="20000"/>
              </a:spcBef>
              <a:spcAft>
                <a:spcPct val="20000"/>
              </a:spcAft>
            </a:pPr>
            <a:r>
              <a:rPr lang="de-DE" altLang="de-DE" sz="3000" b="0" dirty="0">
                <a:solidFill>
                  <a:srgbClr val="008000"/>
                </a:solidFill>
                <a:latin typeface="Tahoma" pitchFamily="34" charset="0"/>
              </a:rPr>
              <a:t>A </a:t>
            </a:r>
            <a:r>
              <a:rPr lang="de-DE" altLang="de-DE" sz="3000" b="0" dirty="0" err="1">
                <a:solidFill>
                  <a:srgbClr val="008000"/>
                </a:solidFill>
                <a:latin typeface="Tahoma" pitchFamily="34" charset="0"/>
              </a:rPr>
              <a:t>tale</a:t>
            </a:r>
            <a:r>
              <a:rPr lang="de-DE" altLang="de-DE" sz="3000" b="0" dirty="0">
                <a:solidFill>
                  <a:srgbClr val="008000"/>
                </a:solidFill>
                <a:latin typeface="Tahoma" pitchFamily="34" charset="0"/>
              </a:rPr>
              <a:t> </a:t>
            </a:r>
            <a:r>
              <a:rPr lang="de-DE" altLang="de-DE" sz="3000" b="0" dirty="0" err="1">
                <a:solidFill>
                  <a:srgbClr val="008000"/>
                </a:solidFill>
                <a:latin typeface="Tahoma" pitchFamily="34" charset="0"/>
              </a:rPr>
              <a:t>proposito</a:t>
            </a:r>
            <a:r>
              <a:rPr lang="de-DE" altLang="de-DE" sz="3000" b="0" dirty="0">
                <a:solidFill>
                  <a:srgbClr val="008000"/>
                </a:solidFill>
                <a:latin typeface="Tahoma" pitchFamily="34" charset="0"/>
              </a:rPr>
              <a:t> </a:t>
            </a:r>
            <a:r>
              <a:rPr lang="de-DE" altLang="de-DE" sz="3000" b="0" dirty="0" err="1">
                <a:solidFill>
                  <a:srgbClr val="008000"/>
                </a:solidFill>
                <a:latin typeface="Tahoma" pitchFamily="34" charset="0"/>
              </a:rPr>
              <a:t>il</a:t>
            </a:r>
            <a:r>
              <a:rPr lang="de-DE" altLang="de-DE" sz="3000" b="0" dirty="0">
                <a:solidFill>
                  <a:srgbClr val="008000"/>
                </a:solidFill>
                <a:latin typeface="Tahoma" pitchFamily="34" charset="0"/>
              </a:rPr>
              <a:t> </a:t>
            </a:r>
            <a:r>
              <a:rPr lang="de-DE" altLang="de-DE" sz="3000" b="0" dirty="0" err="1">
                <a:solidFill>
                  <a:srgbClr val="008000"/>
                </a:solidFill>
                <a:latin typeface="Tahoma" pitchFamily="34" charset="0"/>
              </a:rPr>
              <a:t>fondo</a:t>
            </a:r>
            <a:r>
              <a:rPr lang="de-DE" altLang="de-DE" sz="3000" b="0" dirty="0">
                <a:solidFill>
                  <a:srgbClr val="008000"/>
                </a:solidFill>
                <a:latin typeface="Tahoma" pitchFamily="34" charset="0"/>
              </a:rPr>
              <a:t> </a:t>
            </a:r>
            <a:r>
              <a:rPr lang="de-DE" altLang="de-DE" sz="3000" b="0" dirty="0" err="1">
                <a:solidFill>
                  <a:srgbClr val="008000"/>
                </a:solidFill>
                <a:latin typeface="Tahoma" pitchFamily="34" charset="0"/>
              </a:rPr>
              <a:t>utilizza</a:t>
            </a:r>
            <a:r>
              <a:rPr lang="de-DE" altLang="de-DE" sz="3000" b="0" dirty="0">
                <a:solidFill>
                  <a:srgbClr val="008000"/>
                </a:solidFill>
                <a:latin typeface="Tahoma" pitchFamily="34" charset="0"/>
              </a:rPr>
              <a:t> </a:t>
            </a:r>
            <a:r>
              <a:rPr lang="de-DE" altLang="de-DE" sz="3000" b="0" dirty="0" err="1">
                <a:solidFill>
                  <a:srgbClr val="008000"/>
                </a:solidFill>
                <a:latin typeface="Tahoma" pitchFamily="34" charset="0"/>
              </a:rPr>
              <a:t>una</a:t>
            </a:r>
            <a:r>
              <a:rPr lang="de-DE" altLang="de-DE" sz="3000" b="0" dirty="0">
                <a:solidFill>
                  <a:srgbClr val="008000"/>
                </a:solidFill>
                <a:latin typeface="Tahoma" pitchFamily="34" charset="0"/>
              </a:rPr>
              <a:t> </a:t>
            </a:r>
            <a:r>
              <a:rPr lang="de-DE" altLang="de-DE" sz="3000" b="0" dirty="0" err="1">
                <a:solidFill>
                  <a:srgbClr val="008000"/>
                </a:solidFill>
                <a:latin typeface="Tahoma" pitchFamily="34" charset="0"/>
              </a:rPr>
              <a:t>strategia</a:t>
            </a:r>
            <a:r>
              <a:rPr lang="de-DE" altLang="de-DE" sz="3000" b="0" dirty="0">
                <a:solidFill>
                  <a:srgbClr val="008000"/>
                </a:solidFill>
                <a:latin typeface="Tahoma" pitchFamily="34" charset="0"/>
              </a:rPr>
              <a:t> di Asset </a:t>
            </a:r>
            <a:r>
              <a:rPr lang="de-DE" altLang="de-DE" sz="3000" b="0" dirty="0" err="1">
                <a:solidFill>
                  <a:srgbClr val="008000"/>
                </a:solidFill>
                <a:latin typeface="Tahoma" pitchFamily="34" charset="0"/>
              </a:rPr>
              <a:t>Allocation</a:t>
            </a:r>
            <a:r>
              <a:rPr lang="de-DE" altLang="de-DE" sz="3000" b="0" dirty="0">
                <a:solidFill>
                  <a:srgbClr val="008000"/>
                </a:solidFill>
                <a:latin typeface="Tahoma" pitchFamily="34" charset="0"/>
              </a:rPr>
              <a:t> </a:t>
            </a:r>
            <a:r>
              <a:rPr lang="de-DE" altLang="de-DE" sz="3000" b="0" dirty="0" err="1">
                <a:solidFill>
                  <a:srgbClr val="008000"/>
                </a:solidFill>
                <a:latin typeface="Tahoma" pitchFamily="34" charset="0"/>
              </a:rPr>
              <a:t>che</a:t>
            </a:r>
            <a:r>
              <a:rPr lang="de-DE" altLang="de-DE" sz="3000" b="0" dirty="0">
                <a:solidFill>
                  <a:srgbClr val="008000"/>
                </a:solidFill>
                <a:latin typeface="Tahoma" pitchFamily="34" charset="0"/>
              </a:rPr>
              <a:t> </a:t>
            </a:r>
            <a:r>
              <a:rPr lang="de-DE" altLang="de-DE" sz="3000" b="0" dirty="0" err="1">
                <a:solidFill>
                  <a:srgbClr val="008000"/>
                </a:solidFill>
                <a:latin typeface="Tahoma" pitchFamily="34" charset="0"/>
              </a:rPr>
              <a:t>comprende</a:t>
            </a:r>
            <a:r>
              <a:rPr lang="de-DE" altLang="de-DE" sz="3000" b="0" dirty="0">
                <a:solidFill>
                  <a:srgbClr val="008000"/>
                </a:solidFill>
                <a:latin typeface="Tahoma" pitchFamily="34" charset="0"/>
              </a:rPr>
              <a:t> </a:t>
            </a:r>
            <a:r>
              <a:rPr lang="de-DE" altLang="de-DE" sz="3000" b="0" dirty="0" err="1">
                <a:solidFill>
                  <a:srgbClr val="008000"/>
                </a:solidFill>
                <a:latin typeface="Tahoma" pitchFamily="34" charset="0"/>
              </a:rPr>
              <a:t>numerosi</a:t>
            </a:r>
            <a:r>
              <a:rPr lang="de-DE" altLang="de-DE" sz="3000" b="0" dirty="0">
                <a:solidFill>
                  <a:srgbClr val="008000"/>
                </a:solidFill>
                <a:latin typeface="Tahoma" pitchFamily="34" charset="0"/>
              </a:rPr>
              <a:t> e </a:t>
            </a:r>
            <a:r>
              <a:rPr lang="de-DE" altLang="de-DE" sz="3000" b="0" dirty="0" err="1">
                <a:solidFill>
                  <a:srgbClr val="008000"/>
                </a:solidFill>
                <a:latin typeface="Tahoma" pitchFamily="34" charset="0"/>
              </a:rPr>
              <a:t>differenti</a:t>
            </a:r>
            <a:r>
              <a:rPr lang="de-DE" altLang="de-DE" sz="3000" b="0" dirty="0">
                <a:solidFill>
                  <a:srgbClr val="008000"/>
                </a:solidFill>
                <a:latin typeface="Tahoma" pitchFamily="34" charset="0"/>
              </a:rPr>
              <a:t> </a:t>
            </a:r>
            <a:r>
              <a:rPr lang="de-DE" altLang="de-DE" sz="3000" b="0" dirty="0" err="1">
                <a:solidFill>
                  <a:srgbClr val="008000"/>
                </a:solidFill>
                <a:latin typeface="Tahoma" pitchFamily="34" charset="0"/>
              </a:rPr>
              <a:t>strumenti</a:t>
            </a:r>
            <a:r>
              <a:rPr lang="de-DE" altLang="de-DE" sz="3000" b="0" dirty="0">
                <a:solidFill>
                  <a:srgbClr val="008000"/>
                </a:solidFill>
                <a:latin typeface="Tahoma" pitchFamily="34" charset="0"/>
              </a:rPr>
              <a:t> per </a:t>
            </a:r>
            <a:r>
              <a:rPr lang="de-DE" altLang="de-DE" sz="3000" b="0" dirty="0" err="1">
                <a:solidFill>
                  <a:srgbClr val="008000"/>
                </a:solidFill>
                <a:latin typeface="Tahoma" pitchFamily="34" charset="0"/>
              </a:rPr>
              <a:t>perseguire</a:t>
            </a:r>
            <a:r>
              <a:rPr lang="de-DE" altLang="de-DE" sz="3000" b="0" dirty="0">
                <a:solidFill>
                  <a:srgbClr val="008000"/>
                </a:solidFill>
                <a:latin typeface="Tahoma" pitchFamily="34" charset="0"/>
              </a:rPr>
              <a:t> </a:t>
            </a:r>
            <a:r>
              <a:rPr lang="de-DE" altLang="de-DE" sz="3000" b="0" dirty="0" err="1">
                <a:solidFill>
                  <a:srgbClr val="008000"/>
                </a:solidFill>
                <a:latin typeface="Tahoma" pitchFamily="34" charset="0"/>
              </a:rPr>
              <a:t>secondo</a:t>
            </a:r>
            <a:r>
              <a:rPr lang="de-DE" altLang="de-DE" sz="3000" b="0" dirty="0">
                <a:solidFill>
                  <a:srgbClr val="008000"/>
                </a:solidFill>
                <a:latin typeface="Tahoma" pitchFamily="34" charset="0"/>
              </a:rPr>
              <a:t> </a:t>
            </a:r>
            <a:r>
              <a:rPr lang="de-DE" altLang="de-DE" sz="3000" b="0" dirty="0" err="1">
                <a:solidFill>
                  <a:srgbClr val="008000"/>
                </a:solidFill>
                <a:latin typeface="Tahoma" pitchFamily="34" charset="0"/>
              </a:rPr>
              <a:t>il</a:t>
            </a:r>
            <a:r>
              <a:rPr lang="de-DE" altLang="de-DE" sz="3000" b="0" dirty="0">
                <a:solidFill>
                  <a:srgbClr val="008000"/>
                </a:solidFill>
                <a:latin typeface="Tahoma" pitchFamily="34" charset="0"/>
              </a:rPr>
              <a:t> </a:t>
            </a:r>
            <a:r>
              <a:rPr lang="de-DE" altLang="de-DE" sz="3000" b="0" dirty="0" err="1">
                <a:solidFill>
                  <a:srgbClr val="008000"/>
                </a:solidFill>
                <a:latin typeface="Tahoma" pitchFamily="34" charset="0"/>
              </a:rPr>
              <a:t>modello</a:t>
            </a:r>
            <a:r>
              <a:rPr lang="de-DE" altLang="de-DE" sz="3000" b="0" dirty="0">
                <a:solidFill>
                  <a:srgbClr val="008000"/>
                </a:solidFill>
                <a:latin typeface="Tahoma" pitchFamily="34" charset="0"/>
              </a:rPr>
              <a:t> di </a:t>
            </a:r>
            <a:r>
              <a:rPr lang="de-DE" altLang="de-DE" sz="3000" b="0" dirty="0" err="1">
                <a:solidFill>
                  <a:srgbClr val="008000"/>
                </a:solidFill>
                <a:latin typeface="Tahoma" pitchFamily="34" charset="0"/>
              </a:rPr>
              <a:t>ottimizzazione</a:t>
            </a:r>
            <a:r>
              <a:rPr lang="de-DE" altLang="de-DE" sz="3000" b="0" dirty="0">
                <a:solidFill>
                  <a:srgbClr val="008000"/>
                </a:solidFill>
                <a:latin typeface="Tahoma" pitchFamily="34" charset="0"/>
              </a:rPr>
              <a:t> di </a:t>
            </a:r>
            <a:r>
              <a:rPr lang="de-DE" altLang="de-DE" sz="3000" b="0" dirty="0" err="1">
                <a:solidFill>
                  <a:srgbClr val="008000"/>
                </a:solidFill>
                <a:latin typeface="Tahoma" pitchFamily="34" charset="0"/>
              </a:rPr>
              <a:t>portafoglio</a:t>
            </a:r>
            <a:r>
              <a:rPr lang="de-DE" altLang="de-DE" sz="3000" b="0" dirty="0">
                <a:solidFill>
                  <a:srgbClr val="008000"/>
                </a:solidFill>
                <a:latin typeface="Tahoma" pitchFamily="34" charset="0"/>
              </a:rPr>
              <a:t> del </a:t>
            </a:r>
            <a:r>
              <a:rPr lang="de-DE" altLang="de-DE" sz="3000" b="0" dirty="0" err="1">
                <a:solidFill>
                  <a:srgbClr val="008000"/>
                </a:solidFill>
                <a:latin typeface="Tahoma" pitchFamily="34" charset="0"/>
              </a:rPr>
              <a:t>premio</a:t>
            </a:r>
            <a:r>
              <a:rPr lang="de-DE" altLang="de-DE" sz="3000" b="0" dirty="0">
                <a:solidFill>
                  <a:srgbClr val="008000"/>
                </a:solidFill>
                <a:latin typeface="Tahoma" pitchFamily="34" charset="0"/>
              </a:rPr>
              <a:t> Nobel Markowitz la </a:t>
            </a:r>
            <a:r>
              <a:rPr lang="de-DE" altLang="de-DE" sz="3000" b="0" dirty="0" err="1">
                <a:solidFill>
                  <a:srgbClr val="008000"/>
                </a:solidFill>
                <a:latin typeface="Tahoma" pitchFamily="34" charset="0"/>
              </a:rPr>
              <a:t>minimizzazione</a:t>
            </a:r>
            <a:r>
              <a:rPr lang="de-DE" altLang="de-DE" sz="3000" b="0" dirty="0">
                <a:solidFill>
                  <a:srgbClr val="008000"/>
                </a:solidFill>
                <a:latin typeface="Tahoma" pitchFamily="34" charset="0"/>
              </a:rPr>
              <a:t> del </a:t>
            </a:r>
            <a:r>
              <a:rPr lang="de-DE" altLang="de-DE" sz="3000" b="0" dirty="0" err="1">
                <a:solidFill>
                  <a:srgbClr val="008000"/>
                </a:solidFill>
                <a:latin typeface="Tahoma" pitchFamily="34" charset="0"/>
              </a:rPr>
              <a:t>rischio</a:t>
            </a:r>
            <a:r>
              <a:rPr lang="de-DE" altLang="de-DE" sz="3000" b="0" dirty="0">
                <a:solidFill>
                  <a:srgbClr val="008000"/>
                </a:solidFill>
                <a:latin typeface="Tahoma" pitchFamily="34" charset="0"/>
              </a:rPr>
              <a:t> a </a:t>
            </a:r>
            <a:r>
              <a:rPr lang="de-DE" altLang="de-DE" sz="3000" b="0" dirty="0" err="1">
                <a:solidFill>
                  <a:srgbClr val="008000"/>
                </a:solidFill>
                <a:latin typeface="Tahoma" pitchFamily="34" charset="0"/>
              </a:rPr>
              <a:t>parità</a:t>
            </a:r>
            <a:r>
              <a:rPr lang="de-DE" altLang="de-DE" sz="3000" b="0" dirty="0">
                <a:solidFill>
                  <a:srgbClr val="008000"/>
                </a:solidFill>
                <a:latin typeface="Tahoma" pitchFamily="34" charset="0"/>
              </a:rPr>
              <a:t> di </a:t>
            </a:r>
            <a:r>
              <a:rPr lang="de-DE" altLang="de-DE" sz="3000" b="0" dirty="0" err="1">
                <a:solidFill>
                  <a:srgbClr val="008000"/>
                </a:solidFill>
                <a:latin typeface="Tahoma" pitchFamily="34" charset="0"/>
              </a:rPr>
              <a:t>rendimento</a:t>
            </a:r>
            <a:r>
              <a:rPr lang="de-DE" altLang="de-DE" sz="3000" b="0" dirty="0">
                <a:solidFill>
                  <a:srgbClr val="008000"/>
                </a:solidFill>
                <a:latin typeface="Tahoma" pitchFamily="34" charset="0"/>
              </a:rPr>
              <a:t> </a:t>
            </a:r>
            <a:r>
              <a:rPr lang="de-DE" altLang="de-DE" sz="3000" b="0" dirty="0" err="1">
                <a:solidFill>
                  <a:srgbClr val="008000"/>
                </a:solidFill>
                <a:latin typeface="Tahoma" pitchFamily="34" charset="0"/>
              </a:rPr>
              <a:t>atteso</a:t>
            </a:r>
            <a:endParaRPr lang="it-IT" altLang="de-DE" sz="3000" b="0" dirty="0">
              <a:solidFill>
                <a:srgbClr val="008000"/>
              </a:solidFill>
              <a:latin typeface="Tahoma" pitchFamily="34" charset="0"/>
            </a:endParaRPr>
          </a:p>
          <a:p>
            <a:pPr algn="ctr">
              <a:spcBef>
                <a:spcPct val="40000"/>
              </a:spcBef>
              <a:spcAft>
                <a:spcPct val="20000"/>
              </a:spcAft>
            </a:pPr>
            <a:endParaRPr lang="it-IT" altLang="de-DE" sz="3000" b="0" dirty="0">
              <a:solidFill>
                <a:srgbClr val="008000"/>
              </a:solidFill>
              <a:latin typeface="Tahoma"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Freeform 35"/>
          <p:cNvSpPr>
            <a:spLocks/>
          </p:cNvSpPr>
          <p:nvPr/>
        </p:nvSpPr>
        <p:spPr bwMode="auto">
          <a:xfrm>
            <a:off x="4862513" y="4411663"/>
            <a:ext cx="1000125" cy="1543050"/>
          </a:xfrm>
          <a:custGeom>
            <a:avLst/>
            <a:gdLst>
              <a:gd name="T0" fmla="*/ 2147483647 w 105"/>
              <a:gd name="T1" fmla="*/ 2147483647 h 162"/>
              <a:gd name="T2" fmla="*/ 2147483647 w 105"/>
              <a:gd name="T3" fmla="*/ 2147483647 h 162"/>
              <a:gd name="T4" fmla="*/ 2147483647 w 105"/>
              <a:gd name="T5" fmla="*/ 0 h 162"/>
              <a:gd name="T6" fmla="*/ 0 w 105"/>
              <a:gd name="T7" fmla="*/ 2147483647 h 162"/>
              <a:gd name="T8" fmla="*/ 2147483647 w 105"/>
              <a:gd name="T9" fmla="*/ 2147483647 h 162"/>
              <a:gd name="T10" fmla="*/ 0 60000 65536"/>
              <a:gd name="T11" fmla="*/ 0 60000 65536"/>
              <a:gd name="T12" fmla="*/ 0 60000 65536"/>
              <a:gd name="T13" fmla="*/ 0 60000 65536"/>
              <a:gd name="T14" fmla="*/ 0 60000 65536"/>
              <a:gd name="T15" fmla="*/ 0 w 105"/>
              <a:gd name="T16" fmla="*/ 0 h 162"/>
              <a:gd name="T17" fmla="*/ 105 w 105"/>
              <a:gd name="T18" fmla="*/ 162 h 162"/>
            </a:gdLst>
            <a:ahLst/>
            <a:cxnLst>
              <a:cxn ang="T10">
                <a:pos x="T0" y="T1"/>
              </a:cxn>
              <a:cxn ang="T11">
                <a:pos x="T2" y="T3"/>
              </a:cxn>
              <a:cxn ang="T12">
                <a:pos x="T4" y="T5"/>
              </a:cxn>
              <a:cxn ang="T13">
                <a:pos x="T6" y="T7"/>
              </a:cxn>
              <a:cxn ang="T14">
                <a:pos x="T8" y="T9"/>
              </a:cxn>
            </a:cxnLst>
            <a:rect l="T15" t="T16" r="T17" b="T18"/>
            <a:pathLst>
              <a:path w="105" h="162">
                <a:moveTo>
                  <a:pt x="82" y="162"/>
                </a:moveTo>
                <a:cubicBezTo>
                  <a:pt x="97" y="144"/>
                  <a:pt x="105" y="121"/>
                  <a:pt x="105" y="98"/>
                </a:cubicBezTo>
                <a:cubicBezTo>
                  <a:pt x="105" y="54"/>
                  <a:pt x="77" y="15"/>
                  <a:pt x="35" y="0"/>
                </a:cubicBezTo>
                <a:lnTo>
                  <a:pt x="0" y="98"/>
                </a:lnTo>
                <a:lnTo>
                  <a:pt x="82" y="162"/>
                </a:lnTo>
                <a:close/>
              </a:path>
            </a:pathLst>
          </a:custGeom>
          <a:solidFill>
            <a:srgbClr val="9999FF"/>
          </a:solidFill>
          <a:ln w="3175" cmpd="sng">
            <a:solidFill>
              <a:srgbClr val="000000"/>
            </a:solidFill>
            <a:prstDash val="solid"/>
            <a:round/>
            <a:headEnd/>
            <a:tailEnd/>
          </a:ln>
        </p:spPr>
        <p:txBody>
          <a:bodyPr/>
          <a:lstStyle/>
          <a:p>
            <a:endParaRPr lang="en-US"/>
          </a:p>
        </p:txBody>
      </p:sp>
      <p:sp>
        <p:nvSpPr>
          <p:cNvPr id="44034" name="Freeform 36"/>
          <p:cNvSpPr>
            <a:spLocks/>
          </p:cNvSpPr>
          <p:nvPr/>
        </p:nvSpPr>
        <p:spPr bwMode="auto">
          <a:xfrm>
            <a:off x="4767263" y="5621338"/>
            <a:ext cx="781050" cy="952500"/>
          </a:xfrm>
          <a:custGeom>
            <a:avLst/>
            <a:gdLst>
              <a:gd name="T0" fmla="*/ 2147483647 w 82"/>
              <a:gd name="T1" fmla="*/ 2147483647 h 100"/>
              <a:gd name="T2" fmla="*/ 2147483647 w 82"/>
              <a:gd name="T3" fmla="*/ 2147483647 h 100"/>
              <a:gd name="T4" fmla="*/ 0 w 82"/>
              <a:gd name="T5" fmla="*/ 0 h 100"/>
              <a:gd name="T6" fmla="*/ 2147483647 w 82"/>
              <a:gd name="T7" fmla="*/ 2147483647 h 100"/>
              <a:gd name="T8" fmla="*/ 0 60000 65536"/>
              <a:gd name="T9" fmla="*/ 0 60000 65536"/>
              <a:gd name="T10" fmla="*/ 0 60000 65536"/>
              <a:gd name="T11" fmla="*/ 0 60000 65536"/>
              <a:gd name="T12" fmla="*/ 0 w 82"/>
              <a:gd name="T13" fmla="*/ 0 h 100"/>
              <a:gd name="T14" fmla="*/ 82 w 82"/>
              <a:gd name="T15" fmla="*/ 100 h 100"/>
            </a:gdLst>
            <a:ahLst/>
            <a:cxnLst>
              <a:cxn ang="T8">
                <a:pos x="T0" y="T1"/>
              </a:cxn>
              <a:cxn ang="T9">
                <a:pos x="T2" y="T3"/>
              </a:cxn>
              <a:cxn ang="T10">
                <a:pos x="T4" y="T5"/>
              </a:cxn>
              <a:cxn ang="T11">
                <a:pos x="T6" y="T7"/>
              </a:cxn>
            </a:cxnLst>
            <a:rect l="T12" t="T13" r="T14" b="T15"/>
            <a:pathLst>
              <a:path w="82" h="100">
                <a:moveTo>
                  <a:pt x="29" y="100"/>
                </a:moveTo>
                <a:cubicBezTo>
                  <a:pt x="50" y="94"/>
                  <a:pt x="69" y="82"/>
                  <a:pt x="82" y="64"/>
                </a:cubicBezTo>
                <a:lnTo>
                  <a:pt x="0" y="0"/>
                </a:lnTo>
                <a:lnTo>
                  <a:pt x="29" y="100"/>
                </a:lnTo>
                <a:close/>
              </a:path>
            </a:pathLst>
          </a:custGeom>
          <a:solidFill>
            <a:srgbClr val="993366"/>
          </a:solidFill>
          <a:ln w="3175" cmpd="sng">
            <a:solidFill>
              <a:srgbClr val="000000"/>
            </a:solidFill>
            <a:prstDash val="solid"/>
            <a:round/>
            <a:headEnd/>
            <a:tailEnd/>
          </a:ln>
        </p:spPr>
        <p:txBody>
          <a:bodyPr/>
          <a:lstStyle/>
          <a:p>
            <a:endParaRPr lang="en-US"/>
          </a:p>
        </p:txBody>
      </p:sp>
      <p:sp>
        <p:nvSpPr>
          <p:cNvPr id="44035" name="Freeform 37"/>
          <p:cNvSpPr>
            <a:spLocks/>
          </p:cNvSpPr>
          <p:nvPr/>
        </p:nvSpPr>
        <p:spPr bwMode="auto">
          <a:xfrm>
            <a:off x="3424238" y="4945063"/>
            <a:ext cx="1266825" cy="1609725"/>
          </a:xfrm>
          <a:custGeom>
            <a:avLst/>
            <a:gdLst>
              <a:gd name="T0" fmla="*/ 2147483647 w 133"/>
              <a:gd name="T1" fmla="*/ 0 h 169"/>
              <a:gd name="T2" fmla="*/ 0 w 133"/>
              <a:gd name="T3" fmla="*/ 2147483647 h 169"/>
              <a:gd name="T4" fmla="*/ 2147483647 w 133"/>
              <a:gd name="T5" fmla="*/ 2147483647 h 169"/>
              <a:gd name="T6" fmla="*/ 2147483647 w 133"/>
              <a:gd name="T7" fmla="*/ 2147483647 h 169"/>
              <a:gd name="T8" fmla="*/ 2147483647 w 133"/>
              <a:gd name="T9" fmla="*/ 2147483647 h 169"/>
              <a:gd name="T10" fmla="*/ 2147483647 w 133"/>
              <a:gd name="T11" fmla="*/ 0 h 169"/>
              <a:gd name="T12" fmla="*/ 0 60000 65536"/>
              <a:gd name="T13" fmla="*/ 0 60000 65536"/>
              <a:gd name="T14" fmla="*/ 0 60000 65536"/>
              <a:gd name="T15" fmla="*/ 0 60000 65536"/>
              <a:gd name="T16" fmla="*/ 0 60000 65536"/>
              <a:gd name="T17" fmla="*/ 0 60000 65536"/>
              <a:gd name="T18" fmla="*/ 0 w 133"/>
              <a:gd name="T19" fmla="*/ 0 h 169"/>
              <a:gd name="T20" fmla="*/ 133 w 133"/>
              <a:gd name="T21" fmla="*/ 169 h 169"/>
            </a:gdLst>
            <a:ahLst/>
            <a:cxnLst>
              <a:cxn ang="T12">
                <a:pos x="T0" y="T1"/>
              </a:cxn>
              <a:cxn ang="T13">
                <a:pos x="T2" y="T3"/>
              </a:cxn>
              <a:cxn ang="T14">
                <a:pos x="T4" y="T5"/>
              </a:cxn>
              <a:cxn ang="T15">
                <a:pos x="T6" y="T7"/>
              </a:cxn>
              <a:cxn ang="T16">
                <a:pos x="T8" y="T9"/>
              </a:cxn>
              <a:cxn ang="T17">
                <a:pos x="T10" y="T11"/>
              </a:cxn>
            </a:cxnLst>
            <a:rect l="T18" t="T19" r="T20" b="T21"/>
            <a:pathLst>
              <a:path w="133" h="169">
                <a:moveTo>
                  <a:pt x="22" y="0"/>
                </a:moveTo>
                <a:cubicBezTo>
                  <a:pt x="7" y="18"/>
                  <a:pt x="0" y="41"/>
                  <a:pt x="0" y="64"/>
                </a:cubicBezTo>
                <a:cubicBezTo>
                  <a:pt x="0" y="122"/>
                  <a:pt x="46" y="169"/>
                  <a:pt x="104" y="169"/>
                </a:cubicBezTo>
                <a:cubicBezTo>
                  <a:pt x="114" y="168"/>
                  <a:pt x="123" y="167"/>
                  <a:pt x="133" y="164"/>
                </a:cubicBezTo>
                <a:lnTo>
                  <a:pt x="104" y="64"/>
                </a:lnTo>
                <a:lnTo>
                  <a:pt x="22" y="0"/>
                </a:lnTo>
                <a:close/>
              </a:path>
            </a:pathLst>
          </a:custGeom>
          <a:solidFill>
            <a:srgbClr val="FFFFCC"/>
          </a:solidFill>
          <a:ln w="3175" cmpd="sng">
            <a:solidFill>
              <a:srgbClr val="000000"/>
            </a:solidFill>
            <a:prstDash val="solid"/>
            <a:round/>
            <a:headEnd/>
            <a:tailEnd/>
          </a:ln>
        </p:spPr>
        <p:txBody>
          <a:bodyPr/>
          <a:lstStyle/>
          <a:p>
            <a:endParaRPr lang="en-US"/>
          </a:p>
        </p:txBody>
      </p:sp>
      <p:sp>
        <p:nvSpPr>
          <p:cNvPr id="44036" name="Freeform 38"/>
          <p:cNvSpPr>
            <a:spLocks/>
          </p:cNvSpPr>
          <p:nvPr/>
        </p:nvSpPr>
        <p:spPr bwMode="auto">
          <a:xfrm>
            <a:off x="3700463" y="4249738"/>
            <a:ext cx="781050" cy="952500"/>
          </a:xfrm>
          <a:custGeom>
            <a:avLst/>
            <a:gdLst>
              <a:gd name="T0" fmla="*/ 2147483647 w 82"/>
              <a:gd name="T1" fmla="*/ 0 h 100"/>
              <a:gd name="T2" fmla="*/ 0 w 82"/>
              <a:gd name="T3" fmla="*/ 2147483647 h 100"/>
              <a:gd name="T4" fmla="*/ 2147483647 w 82"/>
              <a:gd name="T5" fmla="*/ 2147483647 h 100"/>
              <a:gd name="T6" fmla="*/ 2147483647 w 82"/>
              <a:gd name="T7" fmla="*/ 0 h 100"/>
              <a:gd name="T8" fmla="*/ 0 60000 65536"/>
              <a:gd name="T9" fmla="*/ 0 60000 65536"/>
              <a:gd name="T10" fmla="*/ 0 60000 65536"/>
              <a:gd name="T11" fmla="*/ 0 60000 65536"/>
              <a:gd name="T12" fmla="*/ 0 w 82"/>
              <a:gd name="T13" fmla="*/ 0 h 100"/>
              <a:gd name="T14" fmla="*/ 82 w 82"/>
              <a:gd name="T15" fmla="*/ 100 h 100"/>
            </a:gdLst>
            <a:ahLst/>
            <a:cxnLst>
              <a:cxn ang="T8">
                <a:pos x="T0" y="T1"/>
              </a:cxn>
              <a:cxn ang="T9">
                <a:pos x="T2" y="T3"/>
              </a:cxn>
              <a:cxn ang="T10">
                <a:pos x="T4" y="T5"/>
              </a:cxn>
              <a:cxn ang="T11">
                <a:pos x="T6" y="T7"/>
              </a:cxn>
            </a:cxnLst>
            <a:rect l="T12" t="T13" r="T14" b="T15"/>
            <a:pathLst>
              <a:path w="82" h="100">
                <a:moveTo>
                  <a:pt x="53" y="0"/>
                </a:moveTo>
                <a:cubicBezTo>
                  <a:pt x="32" y="6"/>
                  <a:pt x="13" y="18"/>
                  <a:pt x="0" y="36"/>
                </a:cubicBezTo>
                <a:lnTo>
                  <a:pt x="82" y="100"/>
                </a:lnTo>
                <a:lnTo>
                  <a:pt x="53" y="0"/>
                </a:lnTo>
                <a:close/>
              </a:path>
            </a:pathLst>
          </a:custGeom>
          <a:solidFill>
            <a:srgbClr val="CCFFFF"/>
          </a:solidFill>
          <a:ln w="3175" cmpd="sng">
            <a:solidFill>
              <a:srgbClr val="000000"/>
            </a:solidFill>
            <a:prstDash val="solid"/>
            <a:round/>
            <a:headEnd/>
            <a:tailEnd/>
          </a:ln>
        </p:spPr>
        <p:txBody>
          <a:bodyPr/>
          <a:lstStyle/>
          <a:p>
            <a:endParaRPr lang="en-US"/>
          </a:p>
        </p:txBody>
      </p:sp>
      <p:sp>
        <p:nvSpPr>
          <p:cNvPr id="44037" name="Freeform 39"/>
          <p:cNvSpPr>
            <a:spLocks/>
          </p:cNvSpPr>
          <p:nvPr/>
        </p:nvSpPr>
        <p:spPr bwMode="auto">
          <a:xfrm>
            <a:off x="4357688" y="4164013"/>
            <a:ext cx="609600" cy="1000125"/>
          </a:xfrm>
          <a:custGeom>
            <a:avLst/>
            <a:gdLst>
              <a:gd name="T0" fmla="*/ 2147483647 w 64"/>
              <a:gd name="T1" fmla="*/ 2147483647 h 105"/>
              <a:gd name="T2" fmla="*/ 2147483647 w 64"/>
              <a:gd name="T3" fmla="*/ 2147483647 h 105"/>
              <a:gd name="T4" fmla="*/ 0 w 64"/>
              <a:gd name="T5" fmla="*/ 2147483647 h 105"/>
              <a:gd name="T6" fmla="*/ 2147483647 w 64"/>
              <a:gd name="T7" fmla="*/ 2147483647 h 105"/>
              <a:gd name="T8" fmla="*/ 2147483647 w 64"/>
              <a:gd name="T9" fmla="*/ 2147483647 h 105"/>
              <a:gd name="T10" fmla="*/ 0 60000 65536"/>
              <a:gd name="T11" fmla="*/ 0 60000 65536"/>
              <a:gd name="T12" fmla="*/ 0 60000 65536"/>
              <a:gd name="T13" fmla="*/ 0 60000 65536"/>
              <a:gd name="T14" fmla="*/ 0 60000 65536"/>
              <a:gd name="T15" fmla="*/ 0 w 64"/>
              <a:gd name="T16" fmla="*/ 0 h 105"/>
              <a:gd name="T17" fmla="*/ 64 w 64"/>
              <a:gd name="T18" fmla="*/ 105 h 105"/>
            </a:gdLst>
            <a:ahLst/>
            <a:cxnLst>
              <a:cxn ang="T10">
                <a:pos x="T0" y="T1"/>
              </a:cxn>
              <a:cxn ang="T11">
                <a:pos x="T2" y="T3"/>
              </a:cxn>
              <a:cxn ang="T12">
                <a:pos x="T4" y="T5"/>
              </a:cxn>
              <a:cxn ang="T13">
                <a:pos x="T6" y="T7"/>
              </a:cxn>
              <a:cxn ang="T14">
                <a:pos x="T8" y="T9"/>
              </a:cxn>
            </a:cxnLst>
            <a:rect l="T15" t="T16" r="T17" b="T18"/>
            <a:pathLst>
              <a:path w="64" h="105">
                <a:moveTo>
                  <a:pt x="64" y="7"/>
                </a:moveTo>
                <a:cubicBezTo>
                  <a:pt x="53" y="3"/>
                  <a:pt x="41" y="1"/>
                  <a:pt x="29" y="1"/>
                </a:cubicBezTo>
                <a:cubicBezTo>
                  <a:pt x="19" y="0"/>
                  <a:pt x="9" y="2"/>
                  <a:pt x="0" y="5"/>
                </a:cubicBezTo>
                <a:lnTo>
                  <a:pt x="29" y="105"/>
                </a:lnTo>
                <a:lnTo>
                  <a:pt x="64" y="7"/>
                </a:lnTo>
                <a:close/>
              </a:path>
            </a:pathLst>
          </a:custGeom>
          <a:solidFill>
            <a:srgbClr val="660066"/>
          </a:solidFill>
          <a:ln w="3175" cmpd="sng">
            <a:solidFill>
              <a:srgbClr val="000000"/>
            </a:solidFill>
            <a:prstDash val="solid"/>
            <a:round/>
            <a:headEnd/>
            <a:tailEnd/>
          </a:ln>
        </p:spPr>
        <p:txBody>
          <a:bodyPr/>
          <a:lstStyle/>
          <a:p>
            <a:endParaRPr lang="en-US"/>
          </a:p>
        </p:txBody>
      </p:sp>
      <p:sp>
        <p:nvSpPr>
          <p:cNvPr id="44038" name="Freeform 40"/>
          <p:cNvSpPr>
            <a:spLocks/>
          </p:cNvSpPr>
          <p:nvPr/>
        </p:nvSpPr>
        <p:spPr bwMode="auto">
          <a:xfrm>
            <a:off x="3452813" y="4125913"/>
            <a:ext cx="476250" cy="257175"/>
          </a:xfrm>
          <a:custGeom>
            <a:avLst/>
            <a:gdLst>
              <a:gd name="T0" fmla="*/ 0 w 50"/>
              <a:gd name="T1" fmla="*/ 0 h 27"/>
              <a:gd name="T2" fmla="*/ 2147483647 w 50"/>
              <a:gd name="T3" fmla="*/ 0 h 27"/>
              <a:gd name="T4" fmla="*/ 2147483647 w 50"/>
              <a:gd name="T5" fmla="*/ 2147483647 h 27"/>
              <a:gd name="T6" fmla="*/ 0 60000 65536"/>
              <a:gd name="T7" fmla="*/ 0 60000 65536"/>
              <a:gd name="T8" fmla="*/ 0 60000 65536"/>
              <a:gd name="T9" fmla="*/ 0 w 50"/>
              <a:gd name="T10" fmla="*/ 0 h 27"/>
              <a:gd name="T11" fmla="*/ 50 w 50"/>
              <a:gd name="T12" fmla="*/ 27 h 27"/>
            </a:gdLst>
            <a:ahLst/>
            <a:cxnLst>
              <a:cxn ang="T6">
                <a:pos x="T0" y="T1"/>
              </a:cxn>
              <a:cxn ang="T7">
                <a:pos x="T2" y="T3"/>
              </a:cxn>
              <a:cxn ang="T8">
                <a:pos x="T4" y="T5"/>
              </a:cxn>
            </a:cxnLst>
            <a:rect l="T9" t="T10" r="T11" b="T12"/>
            <a:pathLst>
              <a:path w="50" h="27">
                <a:moveTo>
                  <a:pt x="0" y="0"/>
                </a:moveTo>
                <a:lnTo>
                  <a:pt x="6" y="0"/>
                </a:lnTo>
                <a:lnTo>
                  <a:pt x="50" y="27"/>
                </a:lnTo>
              </a:path>
            </a:pathLst>
          </a:custGeom>
          <a:noFill/>
          <a:ln w="9525">
            <a:noFill/>
            <a:round/>
            <a:headEnd/>
            <a:tailEnd/>
          </a:ln>
        </p:spPr>
        <p:txBody>
          <a:bodyPr/>
          <a:lstStyle/>
          <a:p>
            <a:endParaRPr lang="en-US"/>
          </a:p>
        </p:txBody>
      </p:sp>
      <p:sp>
        <p:nvSpPr>
          <p:cNvPr id="44039" name="Freeform 41"/>
          <p:cNvSpPr>
            <a:spLocks/>
          </p:cNvSpPr>
          <p:nvPr/>
        </p:nvSpPr>
        <p:spPr bwMode="auto">
          <a:xfrm>
            <a:off x="4681538" y="3878263"/>
            <a:ext cx="257175" cy="295275"/>
          </a:xfrm>
          <a:custGeom>
            <a:avLst/>
            <a:gdLst>
              <a:gd name="T0" fmla="*/ 2147483647 w 27"/>
              <a:gd name="T1" fmla="*/ 0 h 31"/>
              <a:gd name="T2" fmla="*/ 2147483647 w 27"/>
              <a:gd name="T3" fmla="*/ 2147483647 h 31"/>
              <a:gd name="T4" fmla="*/ 0 w 27"/>
              <a:gd name="T5" fmla="*/ 2147483647 h 31"/>
              <a:gd name="T6" fmla="*/ 0 60000 65536"/>
              <a:gd name="T7" fmla="*/ 0 60000 65536"/>
              <a:gd name="T8" fmla="*/ 0 60000 65536"/>
              <a:gd name="T9" fmla="*/ 0 w 27"/>
              <a:gd name="T10" fmla="*/ 0 h 31"/>
              <a:gd name="T11" fmla="*/ 27 w 27"/>
              <a:gd name="T12" fmla="*/ 31 h 31"/>
            </a:gdLst>
            <a:ahLst/>
            <a:cxnLst>
              <a:cxn ang="T6">
                <a:pos x="T0" y="T1"/>
              </a:cxn>
              <a:cxn ang="T7">
                <a:pos x="T2" y="T3"/>
              </a:cxn>
              <a:cxn ang="T8">
                <a:pos x="T4" y="T5"/>
              </a:cxn>
            </a:cxnLst>
            <a:rect l="T9" t="T10" r="T11" b="T12"/>
            <a:pathLst>
              <a:path w="27" h="31">
                <a:moveTo>
                  <a:pt x="27" y="0"/>
                </a:moveTo>
                <a:lnTo>
                  <a:pt x="27" y="6"/>
                </a:lnTo>
                <a:lnTo>
                  <a:pt x="0" y="31"/>
                </a:lnTo>
              </a:path>
            </a:pathLst>
          </a:custGeom>
          <a:noFill/>
          <a:ln w="9525">
            <a:noFill/>
            <a:round/>
            <a:headEnd/>
            <a:tailEnd/>
          </a:ln>
        </p:spPr>
        <p:txBody>
          <a:bodyPr/>
          <a:lstStyle/>
          <a:p>
            <a:endParaRPr lang="en-US"/>
          </a:p>
        </p:txBody>
      </p:sp>
      <p:sp>
        <p:nvSpPr>
          <p:cNvPr id="44040" name="Rectangle 42"/>
          <p:cNvSpPr>
            <a:spLocks noChangeArrowheads="1"/>
          </p:cNvSpPr>
          <p:nvPr/>
        </p:nvSpPr>
        <p:spPr bwMode="auto">
          <a:xfrm>
            <a:off x="5718175" y="6202363"/>
            <a:ext cx="901700" cy="228600"/>
          </a:xfrm>
          <a:prstGeom prst="rect">
            <a:avLst/>
          </a:prstGeom>
          <a:noFill/>
          <a:ln w="9525">
            <a:noFill/>
            <a:miter lim="800000"/>
            <a:headEnd/>
            <a:tailEnd/>
          </a:ln>
        </p:spPr>
        <p:txBody>
          <a:bodyPr wrap="none" lIns="0" tIns="0" rIns="0" bIns="0">
            <a:spAutoFit/>
          </a:bodyPr>
          <a:lstStyle/>
          <a:p>
            <a:pPr algn="ctr"/>
            <a:r>
              <a:rPr lang="de-DE" altLang="de-DE" sz="1500" b="0">
                <a:solidFill>
                  <a:srgbClr val="000000"/>
                </a:solidFill>
              </a:rPr>
              <a:t>Corporate </a:t>
            </a:r>
            <a:endParaRPr lang="de-DE" altLang="de-DE"/>
          </a:p>
        </p:txBody>
      </p:sp>
      <p:sp>
        <p:nvSpPr>
          <p:cNvPr id="44041" name="Rectangle 43"/>
          <p:cNvSpPr>
            <a:spLocks noChangeArrowheads="1"/>
          </p:cNvSpPr>
          <p:nvPr/>
        </p:nvSpPr>
        <p:spPr bwMode="auto">
          <a:xfrm>
            <a:off x="5630863" y="6440488"/>
            <a:ext cx="1028700" cy="228600"/>
          </a:xfrm>
          <a:prstGeom prst="rect">
            <a:avLst/>
          </a:prstGeom>
          <a:noFill/>
          <a:ln w="9525">
            <a:noFill/>
            <a:miter lim="800000"/>
            <a:headEnd/>
            <a:tailEnd/>
          </a:ln>
        </p:spPr>
        <p:txBody>
          <a:bodyPr wrap="none" lIns="0" tIns="0" rIns="0" bIns="0">
            <a:spAutoFit/>
          </a:bodyPr>
          <a:lstStyle/>
          <a:p>
            <a:pPr algn="ctr"/>
            <a:r>
              <a:rPr lang="de-DE" altLang="de-DE" sz="1500" b="0">
                <a:solidFill>
                  <a:srgbClr val="000000"/>
                </a:solidFill>
              </a:rPr>
              <a:t>Bonds; 10%</a:t>
            </a:r>
            <a:endParaRPr lang="de-DE" altLang="de-DE"/>
          </a:p>
        </p:txBody>
      </p:sp>
      <p:sp>
        <p:nvSpPr>
          <p:cNvPr id="44042" name="Rectangle 44"/>
          <p:cNvSpPr>
            <a:spLocks noChangeArrowheads="1"/>
          </p:cNvSpPr>
          <p:nvPr/>
        </p:nvSpPr>
        <p:spPr bwMode="auto">
          <a:xfrm>
            <a:off x="1835150" y="5553075"/>
            <a:ext cx="1387475" cy="228600"/>
          </a:xfrm>
          <a:prstGeom prst="rect">
            <a:avLst/>
          </a:prstGeom>
          <a:noFill/>
          <a:ln w="9525">
            <a:noFill/>
            <a:miter lim="800000"/>
            <a:headEnd/>
            <a:tailEnd/>
          </a:ln>
        </p:spPr>
        <p:txBody>
          <a:bodyPr wrap="none" lIns="0" tIns="0" rIns="0" bIns="0">
            <a:spAutoFit/>
          </a:bodyPr>
          <a:lstStyle/>
          <a:p>
            <a:pPr algn="ctr"/>
            <a:r>
              <a:rPr lang="de-DE" altLang="de-DE" sz="1500" b="0">
                <a:solidFill>
                  <a:srgbClr val="000000"/>
                </a:solidFill>
              </a:rPr>
              <a:t>Titoli di stato ed </a:t>
            </a:r>
            <a:endParaRPr lang="de-DE" altLang="de-DE"/>
          </a:p>
        </p:txBody>
      </p:sp>
      <p:sp>
        <p:nvSpPr>
          <p:cNvPr id="44043" name="Rectangle 45"/>
          <p:cNvSpPr>
            <a:spLocks noChangeArrowheads="1"/>
          </p:cNvSpPr>
          <p:nvPr/>
        </p:nvSpPr>
        <p:spPr bwMode="auto">
          <a:xfrm>
            <a:off x="2025650" y="5791200"/>
            <a:ext cx="1063625" cy="228600"/>
          </a:xfrm>
          <a:prstGeom prst="rect">
            <a:avLst/>
          </a:prstGeom>
          <a:noFill/>
          <a:ln w="9525">
            <a:noFill/>
            <a:miter lim="800000"/>
            <a:headEnd/>
            <a:tailEnd/>
          </a:ln>
        </p:spPr>
        <p:txBody>
          <a:bodyPr wrap="none" lIns="0" tIns="0" rIns="0" bIns="0">
            <a:spAutoFit/>
          </a:bodyPr>
          <a:lstStyle/>
          <a:p>
            <a:pPr algn="ctr"/>
            <a:r>
              <a:rPr lang="de-DE" altLang="de-DE" sz="1500" b="0">
                <a:solidFill>
                  <a:srgbClr val="000000"/>
                </a:solidFill>
              </a:rPr>
              <a:t>obbligazioni </a:t>
            </a:r>
            <a:endParaRPr lang="de-DE" altLang="de-DE"/>
          </a:p>
        </p:txBody>
      </p:sp>
      <p:sp>
        <p:nvSpPr>
          <p:cNvPr id="44044" name="Rectangle 46"/>
          <p:cNvSpPr>
            <a:spLocks noChangeArrowheads="1"/>
          </p:cNvSpPr>
          <p:nvPr/>
        </p:nvSpPr>
        <p:spPr bwMode="auto">
          <a:xfrm>
            <a:off x="2144713" y="6029325"/>
            <a:ext cx="785812" cy="228600"/>
          </a:xfrm>
          <a:prstGeom prst="rect">
            <a:avLst/>
          </a:prstGeom>
          <a:noFill/>
          <a:ln w="9525">
            <a:noFill/>
            <a:miter lim="800000"/>
            <a:headEnd/>
            <a:tailEnd/>
          </a:ln>
        </p:spPr>
        <p:txBody>
          <a:bodyPr wrap="none" lIns="0" tIns="0" rIns="0" bIns="0">
            <a:spAutoFit/>
          </a:bodyPr>
          <a:lstStyle/>
          <a:p>
            <a:pPr algn="ctr"/>
            <a:r>
              <a:rPr lang="de-DE" altLang="de-DE" sz="1500" b="0">
                <a:solidFill>
                  <a:srgbClr val="000000"/>
                </a:solidFill>
              </a:rPr>
              <a:t>bancarie </a:t>
            </a:r>
            <a:endParaRPr lang="de-DE" altLang="de-DE"/>
          </a:p>
        </p:txBody>
      </p:sp>
      <p:sp>
        <p:nvSpPr>
          <p:cNvPr id="44045" name="Rectangle 47"/>
          <p:cNvSpPr>
            <a:spLocks noChangeArrowheads="1"/>
          </p:cNvSpPr>
          <p:nvPr/>
        </p:nvSpPr>
        <p:spPr bwMode="auto">
          <a:xfrm>
            <a:off x="1946275" y="6267450"/>
            <a:ext cx="1125538" cy="228600"/>
          </a:xfrm>
          <a:prstGeom prst="rect">
            <a:avLst/>
          </a:prstGeom>
          <a:noFill/>
          <a:ln w="9525">
            <a:noFill/>
            <a:miter lim="800000"/>
            <a:headEnd/>
            <a:tailEnd/>
          </a:ln>
        </p:spPr>
        <p:txBody>
          <a:bodyPr wrap="none" lIns="0" tIns="0" rIns="0" bIns="0">
            <a:spAutoFit/>
          </a:bodyPr>
          <a:lstStyle/>
          <a:p>
            <a:pPr algn="ctr"/>
            <a:r>
              <a:rPr lang="de-DE" altLang="de-DE" sz="1500" b="0">
                <a:solidFill>
                  <a:srgbClr val="000000"/>
                </a:solidFill>
              </a:rPr>
              <a:t>europei; 40%</a:t>
            </a:r>
            <a:endParaRPr lang="de-DE" altLang="de-DE"/>
          </a:p>
        </p:txBody>
      </p:sp>
      <p:sp>
        <p:nvSpPr>
          <p:cNvPr id="44046" name="Rectangle 48"/>
          <p:cNvSpPr>
            <a:spLocks noChangeArrowheads="1"/>
          </p:cNvSpPr>
          <p:nvPr/>
        </p:nvSpPr>
        <p:spPr bwMode="auto">
          <a:xfrm>
            <a:off x="4787900" y="3921125"/>
            <a:ext cx="1122363" cy="228600"/>
          </a:xfrm>
          <a:prstGeom prst="rect">
            <a:avLst/>
          </a:prstGeom>
          <a:noFill/>
          <a:ln w="9525">
            <a:noFill/>
            <a:miter lim="800000"/>
            <a:headEnd/>
            <a:tailEnd/>
          </a:ln>
        </p:spPr>
        <p:txBody>
          <a:bodyPr wrap="none" lIns="0" tIns="0" rIns="0" bIns="0">
            <a:spAutoFit/>
          </a:bodyPr>
          <a:lstStyle/>
          <a:p>
            <a:pPr algn="ctr"/>
            <a:r>
              <a:rPr lang="de-DE" altLang="de-DE" sz="1500" b="0">
                <a:solidFill>
                  <a:srgbClr val="000000"/>
                </a:solidFill>
              </a:rPr>
              <a:t>Titoli di stato </a:t>
            </a:r>
            <a:endParaRPr lang="de-DE" altLang="de-DE"/>
          </a:p>
        </p:txBody>
      </p:sp>
      <p:sp>
        <p:nvSpPr>
          <p:cNvPr id="44047" name="Rectangle 49"/>
          <p:cNvSpPr>
            <a:spLocks noChangeArrowheads="1"/>
          </p:cNvSpPr>
          <p:nvPr/>
        </p:nvSpPr>
        <p:spPr bwMode="auto">
          <a:xfrm>
            <a:off x="5940425" y="3921125"/>
            <a:ext cx="1463675" cy="228600"/>
          </a:xfrm>
          <a:prstGeom prst="rect">
            <a:avLst/>
          </a:prstGeom>
          <a:noFill/>
          <a:ln w="9525">
            <a:noFill/>
            <a:miter lim="800000"/>
            <a:headEnd/>
            <a:tailEnd/>
          </a:ln>
        </p:spPr>
        <p:txBody>
          <a:bodyPr wrap="none" lIns="0" tIns="0" rIns="0" bIns="0">
            <a:spAutoFit/>
          </a:bodyPr>
          <a:lstStyle/>
          <a:p>
            <a:pPr algn="ctr"/>
            <a:r>
              <a:rPr lang="de-DE" altLang="de-DE" sz="1500" b="0">
                <a:solidFill>
                  <a:srgbClr val="000000"/>
                </a:solidFill>
              </a:rPr>
              <a:t>paesi emergenti; </a:t>
            </a:r>
            <a:endParaRPr lang="de-DE" altLang="de-DE"/>
          </a:p>
        </p:txBody>
      </p:sp>
      <p:sp>
        <p:nvSpPr>
          <p:cNvPr id="44048" name="Rectangle 50"/>
          <p:cNvSpPr>
            <a:spLocks noChangeArrowheads="1"/>
          </p:cNvSpPr>
          <p:nvPr/>
        </p:nvSpPr>
        <p:spPr bwMode="auto">
          <a:xfrm>
            <a:off x="7451725" y="3933825"/>
            <a:ext cx="382588" cy="228600"/>
          </a:xfrm>
          <a:prstGeom prst="rect">
            <a:avLst/>
          </a:prstGeom>
          <a:noFill/>
          <a:ln w="9525">
            <a:noFill/>
            <a:miter lim="800000"/>
            <a:headEnd/>
            <a:tailEnd/>
          </a:ln>
        </p:spPr>
        <p:txBody>
          <a:bodyPr wrap="none" lIns="0" tIns="0" rIns="0" bIns="0">
            <a:spAutoFit/>
          </a:bodyPr>
          <a:lstStyle/>
          <a:p>
            <a:pPr algn="ctr"/>
            <a:r>
              <a:rPr lang="de-DE" altLang="de-DE" sz="1500" b="0">
                <a:solidFill>
                  <a:srgbClr val="000000"/>
                </a:solidFill>
              </a:rPr>
              <a:t>10%</a:t>
            </a:r>
            <a:endParaRPr lang="de-DE" altLang="de-DE"/>
          </a:p>
        </p:txBody>
      </p:sp>
      <p:sp>
        <p:nvSpPr>
          <p:cNvPr id="44049" name="Rectangle 51"/>
          <p:cNvSpPr>
            <a:spLocks noChangeArrowheads="1"/>
          </p:cNvSpPr>
          <p:nvPr/>
        </p:nvSpPr>
        <p:spPr bwMode="auto">
          <a:xfrm>
            <a:off x="2505075" y="3897313"/>
            <a:ext cx="1019175" cy="228600"/>
          </a:xfrm>
          <a:prstGeom prst="rect">
            <a:avLst/>
          </a:prstGeom>
          <a:noFill/>
          <a:ln w="9525">
            <a:noFill/>
            <a:miter lim="800000"/>
            <a:headEnd/>
            <a:tailEnd/>
          </a:ln>
        </p:spPr>
        <p:txBody>
          <a:bodyPr wrap="none" lIns="0" tIns="0" rIns="0" bIns="0">
            <a:spAutoFit/>
          </a:bodyPr>
          <a:lstStyle/>
          <a:p>
            <a:pPr algn="ctr"/>
            <a:r>
              <a:rPr lang="de-DE" altLang="de-DE" sz="1500" b="0">
                <a:solidFill>
                  <a:srgbClr val="000000"/>
                </a:solidFill>
              </a:rPr>
              <a:t>Convertible </a:t>
            </a:r>
            <a:endParaRPr lang="de-DE" altLang="de-DE"/>
          </a:p>
        </p:txBody>
      </p:sp>
      <p:sp>
        <p:nvSpPr>
          <p:cNvPr id="44050" name="Rectangle 52"/>
          <p:cNvSpPr>
            <a:spLocks noChangeArrowheads="1"/>
          </p:cNvSpPr>
          <p:nvPr/>
        </p:nvSpPr>
        <p:spPr bwMode="auto">
          <a:xfrm>
            <a:off x="2457450" y="4135438"/>
            <a:ext cx="1028700" cy="228600"/>
          </a:xfrm>
          <a:prstGeom prst="rect">
            <a:avLst/>
          </a:prstGeom>
          <a:noFill/>
          <a:ln w="9525">
            <a:noFill/>
            <a:miter lim="800000"/>
            <a:headEnd/>
            <a:tailEnd/>
          </a:ln>
        </p:spPr>
        <p:txBody>
          <a:bodyPr wrap="none" lIns="0" tIns="0" rIns="0" bIns="0">
            <a:spAutoFit/>
          </a:bodyPr>
          <a:lstStyle/>
          <a:p>
            <a:pPr algn="ctr"/>
            <a:r>
              <a:rPr lang="de-DE" altLang="de-DE" sz="1500" b="0">
                <a:solidFill>
                  <a:srgbClr val="000000"/>
                </a:solidFill>
              </a:rPr>
              <a:t>Bonds; 10%</a:t>
            </a:r>
            <a:endParaRPr lang="de-DE" altLang="de-DE"/>
          </a:p>
        </p:txBody>
      </p:sp>
      <p:sp>
        <p:nvSpPr>
          <p:cNvPr id="44051" name="Rectangle 53"/>
          <p:cNvSpPr>
            <a:spLocks noChangeArrowheads="1"/>
          </p:cNvSpPr>
          <p:nvPr/>
        </p:nvSpPr>
        <p:spPr bwMode="auto">
          <a:xfrm>
            <a:off x="6303963" y="4459288"/>
            <a:ext cx="573087" cy="228600"/>
          </a:xfrm>
          <a:prstGeom prst="rect">
            <a:avLst/>
          </a:prstGeom>
          <a:noFill/>
          <a:ln w="9525">
            <a:noFill/>
            <a:miter lim="800000"/>
            <a:headEnd/>
            <a:tailEnd/>
          </a:ln>
        </p:spPr>
        <p:txBody>
          <a:bodyPr wrap="none" lIns="0" tIns="0" rIns="0" bIns="0">
            <a:spAutoFit/>
          </a:bodyPr>
          <a:lstStyle/>
          <a:p>
            <a:pPr algn="ctr"/>
            <a:r>
              <a:rPr lang="de-DE" altLang="de-DE" sz="1500" b="0">
                <a:solidFill>
                  <a:srgbClr val="000000"/>
                </a:solidFill>
              </a:rPr>
              <a:t>Azioni </a:t>
            </a:r>
            <a:endParaRPr lang="de-DE" altLang="de-DE"/>
          </a:p>
        </p:txBody>
      </p:sp>
      <p:sp>
        <p:nvSpPr>
          <p:cNvPr id="44052" name="Rectangle 54"/>
          <p:cNvSpPr>
            <a:spLocks noChangeArrowheads="1"/>
          </p:cNvSpPr>
          <p:nvPr/>
        </p:nvSpPr>
        <p:spPr bwMode="auto">
          <a:xfrm>
            <a:off x="6019800" y="4697413"/>
            <a:ext cx="1179513" cy="228600"/>
          </a:xfrm>
          <a:prstGeom prst="rect">
            <a:avLst/>
          </a:prstGeom>
          <a:noFill/>
          <a:ln w="9525">
            <a:noFill/>
            <a:miter lim="800000"/>
            <a:headEnd/>
            <a:tailEnd/>
          </a:ln>
        </p:spPr>
        <p:txBody>
          <a:bodyPr wrap="none" lIns="0" tIns="0" rIns="0" bIns="0">
            <a:spAutoFit/>
          </a:bodyPr>
          <a:lstStyle/>
          <a:p>
            <a:pPr algn="ctr"/>
            <a:r>
              <a:rPr lang="de-DE" altLang="de-DE" sz="1500" b="0">
                <a:solidFill>
                  <a:srgbClr val="000000"/>
                </a:solidFill>
              </a:rPr>
              <a:t>internazionali </a:t>
            </a:r>
            <a:endParaRPr lang="de-DE" altLang="de-DE"/>
          </a:p>
        </p:txBody>
      </p:sp>
      <p:sp>
        <p:nvSpPr>
          <p:cNvPr id="44053" name="Rectangle 55"/>
          <p:cNvSpPr>
            <a:spLocks noChangeArrowheads="1"/>
          </p:cNvSpPr>
          <p:nvPr/>
        </p:nvSpPr>
        <p:spPr bwMode="auto">
          <a:xfrm>
            <a:off x="6018213" y="4935538"/>
            <a:ext cx="1146175" cy="228600"/>
          </a:xfrm>
          <a:prstGeom prst="rect">
            <a:avLst/>
          </a:prstGeom>
          <a:noFill/>
          <a:ln w="9525">
            <a:noFill/>
            <a:miter lim="800000"/>
            <a:headEnd/>
            <a:tailEnd/>
          </a:ln>
        </p:spPr>
        <p:txBody>
          <a:bodyPr wrap="none" lIns="0" tIns="0" rIns="0" bIns="0">
            <a:spAutoFit/>
          </a:bodyPr>
          <a:lstStyle/>
          <a:p>
            <a:pPr algn="ctr"/>
            <a:r>
              <a:rPr lang="de-DE" altLang="de-DE" sz="1500" b="0">
                <a:solidFill>
                  <a:srgbClr val="000000"/>
                </a:solidFill>
              </a:rPr>
              <a:t>(con parziale </a:t>
            </a:r>
            <a:endParaRPr lang="de-DE" altLang="de-DE"/>
          </a:p>
        </p:txBody>
      </p:sp>
      <p:sp>
        <p:nvSpPr>
          <p:cNvPr id="44054" name="Rectangle 56"/>
          <p:cNvSpPr>
            <a:spLocks noChangeArrowheads="1"/>
          </p:cNvSpPr>
          <p:nvPr/>
        </p:nvSpPr>
        <p:spPr bwMode="auto">
          <a:xfrm>
            <a:off x="5942013" y="5173663"/>
            <a:ext cx="1231900" cy="228600"/>
          </a:xfrm>
          <a:prstGeom prst="rect">
            <a:avLst/>
          </a:prstGeom>
          <a:noFill/>
          <a:ln w="9525">
            <a:noFill/>
            <a:miter lim="800000"/>
            <a:headEnd/>
            <a:tailEnd/>
          </a:ln>
        </p:spPr>
        <p:txBody>
          <a:bodyPr wrap="none" lIns="0" tIns="0" rIns="0" bIns="0">
            <a:spAutoFit/>
          </a:bodyPr>
          <a:lstStyle/>
          <a:p>
            <a:pPr algn="ctr"/>
            <a:r>
              <a:rPr lang="de-DE" altLang="de-DE" sz="1500" b="0">
                <a:solidFill>
                  <a:srgbClr val="000000"/>
                </a:solidFill>
              </a:rPr>
              <a:t>hedging); 30%</a:t>
            </a:r>
            <a:endParaRPr lang="de-DE" altLang="de-DE"/>
          </a:p>
        </p:txBody>
      </p:sp>
      <p:sp>
        <p:nvSpPr>
          <p:cNvPr id="44055" name="Rectangle 57"/>
          <p:cNvSpPr>
            <a:spLocks noChangeArrowheads="1"/>
          </p:cNvSpPr>
          <p:nvPr/>
        </p:nvSpPr>
        <p:spPr bwMode="auto">
          <a:xfrm>
            <a:off x="947738" y="1190625"/>
            <a:ext cx="7372350" cy="5619750"/>
          </a:xfrm>
          <a:prstGeom prst="rect">
            <a:avLst/>
          </a:prstGeom>
          <a:noFill/>
          <a:ln w="9525">
            <a:noFill/>
            <a:miter lim="800000"/>
            <a:headEnd/>
            <a:tailEnd/>
          </a:ln>
        </p:spPr>
        <p:txBody>
          <a:bodyPr/>
          <a:lstStyle/>
          <a:p>
            <a:pPr algn="ctr"/>
            <a:endParaRPr lang="de-AT" altLang="de-DE"/>
          </a:p>
        </p:txBody>
      </p:sp>
      <p:sp>
        <p:nvSpPr>
          <p:cNvPr id="44056" name="Rectangle 58"/>
          <p:cNvSpPr>
            <a:spLocks noChangeArrowheads="1"/>
          </p:cNvSpPr>
          <p:nvPr/>
        </p:nvSpPr>
        <p:spPr bwMode="auto">
          <a:xfrm>
            <a:off x="171450" y="328613"/>
            <a:ext cx="5768975" cy="579437"/>
          </a:xfrm>
          <a:prstGeom prst="rect">
            <a:avLst/>
          </a:prstGeom>
          <a:noFill/>
          <a:ln w="9525">
            <a:noFill/>
            <a:miter lim="800000"/>
            <a:headEnd/>
            <a:tailEnd/>
          </a:ln>
        </p:spPr>
        <p:txBody>
          <a:bodyPr wrap="none">
            <a:spAutoFit/>
          </a:bodyPr>
          <a:lstStyle/>
          <a:p>
            <a:pPr eaLnBrk="0" hangingPunct="0"/>
            <a:r>
              <a:rPr lang="de-DE" altLang="de-DE" sz="3200">
                <a:solidFill>
                  <a:srgbClr val="0000FF"/>
                </a:solidFill>
                <a:latin typeface="Tahoma" pitchFamily="34" charset="0"/>
              </a:rPr>
              <a:t> </a:t>
            </a:r>
            <a:r>
              <a:rPr lang="it-IT" altLang="de-DE" sz="3200">
                <a:solidFill>
                  <a:srgbClr val="0000FF"/>
                </a:solidFill>
                <a:latin typeface="Tahoma" pitchFamily="34" charset="0"/>
              </a:rPr>
              <a:t>Asset Allocation Strategica</a:t>
            </a:r>
          </a:p>
        </p:txBody>
      </p:sp>
      <p:sp>
        <p:nvSpPr>
          <p:cNvPr id="44057" name="Rectangle 59"/>
          <p:cNvSpPr>
            <a:spLocks noChangeArrowheads="1"/>
          </p:cNvSpPr>
          <p:nvPr/>
        </p:nvSpPr>
        <p:spPr bwMode="auto">
          <a:xfrm>
            <a:off x="144463" y="1125538"/>
            <a:ext cx="8964612" cy="1943100"/>
          </a:xfrm>
          <a:prstGeom prst="rect">
            <a:avLst/>
          </a:prstGeom>
          <a:noFill/>
          <a:ln w="9525">
            <a:noFill/>
            <a:miter lim="800000"/>
            <a:headEnd/>
            <a:tailEnd/>
          </a:ln>
        </p:spPr>
        <p:txBody>
          <a:bodyPr/>
          <a:lstStyle/>
          <a:p>
            <a:pPr algn="ctr">
              <a:spcBef>
                <a:spcPct val="20000"/>
              </a:spcBef>
              <a:spcAft>
                <a:spcPct val="20000"/>
              </a:spcAft>
            </a:pPr>
            <a:r>
              <a:rPr lang="de-DE" altLang="de-DE" sz="2800" b="0" dirty="0">
                <a:solidFill>
                  <a:srgbClr val="008000"/>
                </a:solidFill>
                <a:latin typeface="Tahoma" pitchFamily="34" charset="0"/>
              </a:rPr>
              <a:t>Il </a:t>
            </a:r>
            <a:r>
              <a:rPr lang="de-DE" altLang="de-DE" sz="2800" b="0" dirty="0" err="1">
                <a:solidFill>
                  <a:srgbClr val="008000"/>
                </a:solidFill>
                <a:latin typeface="Tahoma" pitchFamily="34" charset="0"/>
              </a:rPr>
              <a:t>fondo</a:t>
            </a:r>
            <a:r>
              <a:rPr lang="de-DE" altLang="de-DE" sz="2800" b="0" dirty="0">
                <a:solidFill>
                  <a:srgbClr val="008000"/>
                </a:solidFill>
                <a:latin typeface="Tahoma" pitchFamily="34" charset="0"/>
              </a:rPr>
              <a:t> </a:t>
            </a:r>
            <a:r>
              <a:rPr lang="de-DE" altLang="de-DE" sz="2800" b="0" dirty="0" err="1">
                <a:solidFill>
                  <a:srgbClr val="008000"/>
                </a:solidFill>
                <a:latin typeface="Tahoma" pitchFamily="34" charset="0"/>
              </a:rPr>
              <a:t>impiega</a:t>
            </a:r>
            <a:r>
              <a:rPr lang="de-DE" altLang="de-DE" sz="2800" b="0" dirty="0">
                <a:solidFill>
                  <a:srgbClr val="008000"/>
                </a:solidFill>
                <a:latin typeface="Tahoma" pitchFamily="34" charset="0"/>
              </a:rPr>
              <a:t> </a:t>
            </a:r>
            <a:r>
              <a:rPr lang="de-DE" altLang="de-DE" sz="2800" b="0" dirty="0" err="1">
                <a:solidFill>
                  <a:srgbClr val="008000"/>
                </a:solidFill>
                <a:latin typeface="Tahoma" pitchFamily="34" charset="0"/>
              </a:rPr>
              <a:t>una</a:t>
            </a:r>
            <a:r>
              <a:rPr lang="de-DE" altLang="de-DE" sz="2800" b="0" dirty="0">
                <a:solidFill>
                  <a:srgbClr val="008000"/>
                </a:solidFill>
                <a:latin typeface="Tahoma" pitchFamily="34" charset="0"/>
              </a:rPr>
              <a:t> </a:t>
            </a:r>
            <a:r>
              <a:rPr lang="de-DE" altLang="de-DE" sz="2800" b="0" dirty="0" err="1">
                <a:solidFill>
                  <a:srgbClr val="008000"/>
                </a:solidFill>
                <a:latin typeface="Tahoma" pitchFamily="34" charset="0"/>
              </a:rPr>
              <a:t>strategia</a:t>
            </a:r>
            <a:r>
              <a:rPr lang="de-DE" altLang="de-DE" sz="2800" b="0" dirty="0">
                <a:solidFill>
                  <a:srgbClr val="008000"/>
                </a:solidFill>
                <a:latin typeface="Tahoma" pitchFamily="34" charset="0"/>
              </a:rPr>
              <a:t> di Asset </a:t>
            </a:r>
            <a:r>
              <a:rPr lang="de-DE" altLang="de-DE" sz="2800" b="0" dirty="0" err="1">
                <a:solidFill>
                  <a:srgbClr val="008000"/>
                </a:solidFill>
                <a:latin typeface="Tahoma" pitchFamily="34" charset="0"/>
              </a:rPr>
              <a:t>Allocation</a:t>
            </a:r>
            <a:r>
              <a:rPr lang="de-DE" altLang="de-DE" sz="2800" b="0" dirty="0">
                <a:solidFill>
                  <a:srgbClr val="008000"/>
                </a:solidFill>
                <a:latin typeface="Tahoma" pitchFamily="34" charset="0"/>
              </a:rPr>
              <a:t> </a:t>
            </a:r>
            <a:r>
              <a:rPr lang="de-DE" altLang="de-DE" sz="2800" b="0" dirty="0" err="1">
                <a:solidFill>
                  <a:srgbClr val="008000"/>
                </a:solidFill>
                <a:latin typeface="Tahoma" pitchFamily="34" charset="0"/>
              </a:rPr>
              <a:t>strategica</a:t>
            </a:r>
            <a:r>
              <a:rPr lang="de-DE" altLang="de-DE" sz="2800" b="0" dirty="0">
                <a:solidFill>
                  <a:srgbClr val="008000"/>
                </a:solidFill>
                <a:latin typeface="Tahoma" pitchFamily="34" charset="0"/>
              </a:rPr>
              <a:t> di lungo </a:t>
            </a:r>
            <a:r>
              <a:rPr lang="de-DE" altLang="de-DE" sz="2800" b="0" dirty="0" err="1">
                <a:solidFill>
                  <a:srgbClr val="008000"/>
                </a:solidFill>
                <a:latin typeface="Tahoma" pitchFamily="34" charset="0"/>
              </a:rPr>
              <a:t>periodo</a:t>
            </a:r>
            <a:r>
              <a:rPr lang="de-DE" altLang="de-DE" sz="2800" b="0" dirty="0">
                <a:solidFill>
                  <a:srgbClr val="008000"/>
                </a:solidFill>
                <a:latin typeface="Tahoma" pitchFamily="34" charset="0"/>
              </a:rPr>
              <a:t> </a:t>
            </a:r>
            <a:r>
              <a:rPr lang="de-DE" altLang="de-DE" sz="2800" b="0" dirty="0" err="1">
                <a:solidFill>
                  <a:srgbClr val="008000"/>
                </a:solidFill>
                <a:latin typeface="Tahoma" pitchFamily="34" charset="0"/>
              </a:rPr>
              <a:t>basata</a:t>
            </a:r>
            <a:r>
              <a:rPr lang="de-DE" altLang="de-DE" sz="2800" b="0" dirty="0">
                <a:solidFill>
                  <a:srgbClr val="008000"/>
                </a:solidFill>
                <a:latin typeface="Tahoma" pitchFamily="34" charset="0"/>
              </a:rPr>
              <a:t> </a:t>
            </a:r>
            <a:r>
              <a:rPr lang="de-DE" altLang="de-DE" sz="2800" b="0" dirty="0" err="1">
                <a:solidFill>
                  <a:srgbClr val="008000"/>
                </a:solidFill>
                <a:latin typeface="Tahoma" pitchFamily="34" charset="0"/>
              </a:rPr>
              <a:t>su</a:t>
            </a:r>
            <a:r>
              <a:rPr lang="de-DE" altLang="de-DE" sz="2800" b="0" dirty="0">
                <a:solidFill>
                  <a:srgbClr val="008000"/>
                </a:solidFill>
                <a:latin typeface="Tahoma" pitchFamily="34" charset="0"/>
              </a:rPr>
              <a:t> </a:t>
            </a:r>
            <a:r>
              <a:rPr lang="de-DE" altLang="de-DE" sz="2800" b="0" dirty="0" err="1">
                <a:solidFill>
                  <a:srgbClr val="008000"/>
                </a:solidFill>
                <a:latin typeface="Tahoma" pitchFamily="34" charset="0"/>
              </a:rPr>
              <a:t>un</a:t>
            </a:r>
            <a:r>
              <a:rPr lang="de-DE" altLang="de-DE" sz="2800" b="0" dirty="0">
                <a:solidFill>
                  <a:srgbClr val="008000"/>
                </a:solidFill>
                <a:latin typeface="Tahoma" pitchFamily="34" charset="0"/>
              </a:rPr>
              <a:t> </a:t>
            </a:r>
            <a:r>
              <a:rPr lang="de-DE" altLang="de-DE" sz="2800" b="0" dirty="0" err="1">
                <a:solidFill>
                  <a:srgbClr val="008000"/>
                </a:solidFill>
                <a:latin typeface="Tahoma" pitchFamily="34" charset="0"/>
              </a:rPr>
              <a:t>modello</a:t>
            </a:r>
            <a:r>
              <a:rPr lang="de-DE" altLang="de-DE" sz="2800" b="0" dirty="0">
                <a:solidFill>
                  <a:srgbClr val="008000"/>
                </a:solidFill>
                <a:latin typeface="Tahoma" pitchFamily="34" charset="0"/>
              </a:rPr>
              <a:t> di </a:t>
            </a:r>
            <a:r>
              <a:rPr lang="de-DE" altLang="de-DE" sz="2800" b="0" dirty="0" err="1">
                <a:solidFill>
                  <a:srgbClr val="008000"/>
                </a:solidFill>
                <a:latin typeface="Tahoma" pitchFamily="34" charset="0"/>
              </a:rPr>
              <a:t>gestione</a:t>
            </a:r>
            <a:r>
              <a:rPr lang="de-DE" altLang="de-DE" sz="2800" b="0" dirty="0">
                <a:solidFill>
                  <a:srgbClr val="008000"/>
                </a:solidFill>
                <a:latin typeface="Tahoma" pitchFamily="34" charset="0"/>
              </a:rPr>
              <a:t> del </a:t>
            </a:r>
            <a:r>
              <a:rPr lang="de-DE" altLang="de-DE" sz="2800" b="0" dirty="0" err="1">
                <a:solidFill>
                  <a:srgbClr val="008000"/>
                </a:solidFill>
                <a:latin typeface="Tahoma" pitchFamily="34" charset="0"/>
              </a:rPr>
              <a:t>rischio</a:t>
            </a:r>
            <a:r>
              <a:rPr lang="de-DE" altLang="de-DE" sz="2800" b="0" dirty="0">
                <a:solidFill>
                  <a:srgbClr val="008000"/>
                </a:solidFill>
                <a:latin typeface="Tahoma" pitchFamily="34" charset="0"/>
              </a:rPr>
              <a:t> </a:t>
            </a:r>
            <a:r>
              <a:rPr lang="de-DE" altLang="de-DE" sz="2800" b="0" dirty="0" err="1">
                <a:solidFill>
                  <a:srgbClr val="008000"/>
                </a:solidFill>
                <a:latin typeface="Tahoma" pitchFamily="34" charset="0"/>
              </a:rPr>
              <a:t>basato</a:t>
            </a:r>
            <a:r>
              <a:rPr lang="de-DE" altLang="de-DE" sz="2800" b="0" dirty="0">
                <a:solidFill>
                  <a:srgbClr val="008000"/>
                </a:solidFill>
                <a:latin typeface="Tahoma" pitchFamily="34" charset="0"/>
              </a:rPr>
              <a:t> </a:t>
            </a:r>
            <a:r>
              <a:rPr lang="de-DE" altLang="de-DE" sz="2800" b="0" dirty="0" err="1">
                <a:solidFill>
                  <a:srgbClr val="008000"/>
                </a:solidFill>
                <a:latin typeface="Tahoma" pitchFamily="34" charset="0"/>
              </a:rPr>
              <a:t>su</a:t>
            </a:r>
            <a:r>
              <a:rPr lang="de-DE" altLang="de-DE" sz="2800" b="0" dirty="0">
                <a:solidFill>
                  <a:srgbClr val="008000"/>
                </a:solidFill>
                <a:latin typeface="Tahoma" pitchFamily="34" charset="0"/>
              </a:rPr>
              <a:t> </a:t>
            </a:r>
            <a:r>
              <a:rPr lang="de-DE" altLang="de-DE" sz="2800" b="0" dirty="0" err="1">
                <a:solidFill>
                  <a:srgbClr val="008000"/>
                </a:solidFill>
                <a:latin typeface="Tahoma" pitchFamily="34" charset="0"/>
              </a:rPr>
              <a:t>una</a:t>
            </a:r>
            <a:r>
              <a:rPr lang="de-DE" altLang="de-DE" sz="2800" b="0" dirty="0">
                <a:solidFill>
                  <a:srgbClr val="008000"/>
                </a:solidFill>
                <a:latin typeface="Tahoma" pitchFamily="34" charset="0"/>
              </a:rPr>
              <a:t> </a:t>
            </a:r>
            <a:r>
              <a:rPr lang="de-DE" altLang="de-DE" sz="2800" b="0" dirty="0" err="1">
                <a:solidFill>
                  <a:srgbClr val="008000"/>
                </a:solidFill>
                <a:latin typeface="Tahoma" pitchFamily="34" charset="0"/>
              </a:rPr>
              <a:t>accurata</a:t>
            </a:r>
            <a:r>
              <a:rPr lang="de-DE" altLang="de-DE" sz="2800" b="0" dirty="0">
                <a:solidFill>
                  <a:srgbClr val="008000"/>
                </a:solidFill>
                <a:latin typeface="Tahoma" pitchFamily="34" charset="0"/>
              </a:rPr>
              <a:t> </a:t>
            </a:r>
            <a:r>
              <a:rPr lang="de-DE" altLang="de-DE" sz="2800" b="0" dirty="0" err="1">
                <a:solidFill>
                  <a:srgbClr val="008000"/>
                </a:solidFill>
                <a:latin typeface="Tahoma" pitchFamily="34" charset="0"/>
              </a:rPr>
              <a:t>analisi</a:t>
            </a:r>
            <a:r>
              <a:rPr lang="de-DE" altLang="de-DE" sz="2800" b="0" dirty="0">
                <a:solidFill>
                  <a:srgbClr val="008000"/>
                </a:solidFill>
                <a:latin typeface="Tahoma" pitchFamily="34" charset="0"/>
              </a:rPr>
              <a:t> delle </a:t>
            </a:r>
            <a:r>
              <a:rPr lang="de-DE" altLang="de-DE" sz="2800" b="0" dirty="0" err="1">
                <a:solidFill>
                  <a:srgbClr val="008000"/>
                </a:solidFill>
                <a:latin typeface="Tahoma" pitchFamily="34" charset="0"/>
              </a:rPr>
              <a:t>correlazioni</a:t>
            </a:r>
            <a:r>
              <a:rPr lang="de-DE" altLang="de-DE" sz="2800" b="0" dirty="0">
                <a:solidFill>
                  <a:srgbClr val="008000"/>
                </a:solidFill>
                <a:latin typeface="Tahoma" pitchFamily="34" charset="0"/>
              </a:rPr>
              <a:t> </a:t>
            </a:r>
            <a:r>
              <a:rPr lang="de-DE" altLang="de-DE" sz="2800" b="0" dirty="0" err="1">
                <a:solidFill>
                  <a:srgbClr val="008000"/>
                </a:solidFill>
                <a:latin typeface="Tahoma" pitchFamily="34" charset="0"/>
              </a:rPr>
              <a:t>storiche</a:t>
            </a:r>
            <a:r>
              <a:rPr lang="de-DE" altLang="de-DE" sz="2800" b="0" dirty="0">
                <a:solidFill>
                  <a:srgbClr val="008000"/>
                </a:solidFill>
                <a:latin typeface="Tahoma" pitchFamily="34" charset="0"/>
              </a:rPr>
              <a:t> di lungo </a:t>
            </a:r>
            <a:r>
              <a:rPr lang="de-DE" altLang="de-DE" sz="2800" b="0" dirty="0" err="1">
                <a:solidFill>
                  <a:srgbClr val="008000"/>
                </a:solidFill>
                <a:latin typeface="Tahoma" pitchFamily="34" charset="0"/>
              </a:rPr>
              <a:t>periodo</a:t>
            </a:r>
            <a:r>
              <a:rPr lang="de-DE" altLang="de-DE" sz="2800" b="0" dirty="0">
                <a:solidFill>
                  <a:srgbClr val="008000"/>
                </a:solidFill>
                <a:latin typeface="Tahoma" pitchFamily="34" charset="0"/>
              </a:rPr>
              <a:t> </a:t>
            </a:r>
            <a:r>
              <a:rPr lang="de-DE" altLang="de-DE" sz="2800" b="0" dirty="0" err="1">
                <a:solidFill>
                  <a:srgbClr val="008000"/>
                </a:solidFill>
                <a:latin typeface="Tahoma" pitchFamily="34" charset="0"/>
              </a:rPr>
              <a:t>tra</a:t>
            </a:r>
            <a:r>
              <a:rPr lang="de-DE" altLang="de-DE" sz="2800" b="0" dirty="0">
                <a:solidFill>
                  <a:srgbClr val="008000"/>
                </a:solidFill>
                <a:latin typeface="Tahoma" pitchFamily="34" charset="0"/>
              </a:rPr>
              <a:t> i </a:t>
            </a:r>
            <a:r>
              <a:rPr lang="de-DE" altLang="de-DE" sz="2800" b="0" dirty="0" err="1">
                <a:solidFill>
                  <a:srgbClr val="008000"/>
                </a:solidFill>
                <a:latin typeface="Tahoma" pitchFamily="34" charset="0"/>
              </a:rPr>
              <a:t>diversi</a:t>
            </a:r>
            <a:r>
              <a:rPr lang="de-DE" altLang="de-DE" sz="2800" b="0" dirty="0">
                <a:solidFill>
                  <a:srgbClr val="008000"/>
                </a:solidFill>
                <a:latin typeface="Tahoma" pitchFamily="34" charset="0"/>
              </a:rPr>
              <a:t> </a:t>
            </a:r>
            <a:r>
              <a:rPr lang="de-DE" altLang="de-DE" sz="2800" b="0" dirty="0" err="1">
                <a:solidFill>
                  <a:srgbClr val="008000"/>
                </a:solidFill>
                <a:latin typeface="Tahoma" pitchFamily="34" charset="0"/>
              </a:rPr>
              <a:t>strumenti</a:t>
            </a:r>
            <a:r>
              <a:rPr lang="de-DE" altLang="de-DE" sz="2800" b="0" dirty="0">
                <a:solidFill>
                  <a:srgbClr val="008000"/>
                </a:solidFill>
                <a:latin typeface="Tahoma" pitchFamily="34" charset="0"/>
              </a:rPr>
              <a:t> e </a:t>
            </a:r>
            <a:r>
              <a:rPr lang="de-DE" altLang="de-DE" sz="2800" b="0" dirty="0" err="1">
                <a:solidFill>
                  <a:srgbClr val="008000"/>
                </a:solidFill>
                <a:latin typeface="Tahoma" pitchFamily="34" charset="0"/>
              </a:rPr>
              <a:t>prescindendo</a:t>
            </a:r>
            <a:r>
              <a:rPr lang="de-DE" altLang="de-DE" sz="2800" b="0" dirty="0">
                <a:solidFill>
                  <a:srgbClr val="008000"/>
                </a:solidFill>
                <a:latin typeface="Tahoma" pitchFamily="34" charset="0"/>
              </a:rPr>
              <a:t> da </a:t>
            </a:r>
            <a:r>
              <a:rPr lang="de-DE" altLang="de-DE" sz="2800" b="0" dirty="0" err="1">
                <a:solidFill>
                  <a:srgbClr val="008000"/>
                </a:solidFill>
                <a:latin typeface="Tahoma" pitchFamily="34" charset="0"/>
              </a:rPr>
              <a:t>qualsiasi</a:t>
            </a:r>
            <a:r>
              <a:rPr lang="de-DE" altLang="de-DE" sz="2800" b="0" dirty="0">
                <a:solidFill>
                  <a:srgbClr val="008000"/>
                </a:solidFill>
                <a:latin typeface="Tahoma" pitchFamily="34" charset="0"/>
              </a:rPr>
              <a:t> </a:t>
            </a:r>
            <a:r>
              <a:rPr lang="de-DE" altLang="de-DE" sz="2800" b="0" dirty="0" err="1">
                <a:solidFill>
                  <a:srgbClr val="008000"/>
                </a:solidFill>
                <a:latin typeface="Tahoma" pitchFamily="34" charset="0"/>
              </a:rPr>
              <a:t>comportamento</a:t>
            </a:r>
            <a:r>
              <a:rPr lang="de-DE" altLang="de-DE" sz="2800" b="0" dirty="0">
                <a:solidFill>
                  <a:srgbClr val="008000"/>
                </a:solidFill>
                <a:latin typeface="Tahoma" pitchFamily="34" charset="0"/>
              </a:rPr>
              <a:t> </a:t>
            </a:r>
            <a:r>
              <a:rPr lang="de-DE" altLang="de-DE" sz="2800" b="0" dirty="0" err="1">
                <a:solidFill>
                  <a:srgbClr val="008000"/>
                </a:solidFill>
                <a:latin typeface="Tahoma" pitchFamily="34" charset="0"/>
              </a:rPr>
              <a:t>emozionale</a:t>
            </a:r>
            <a:r>
              <a:rPr lang="de-DE" altLang="de-DE" sz="2800" b="0" dirty="0">
                <a:solidFill>
                  <a:srgbClr val="008000"/>
                </a:solidFill>
                <a:latin typeface="Tahoma" pitchFamily="34" charset="0"/>
              </a:rPr>
              <a:t> </a:t>
            </a:r>
            <a:r>
              <a:rPr lang="de-DE" altLang="de-DE" sz="2800" b="0" dirty="0" err="1">
                <a:solidFill>
                  <a:srgbClr val="008000"/>
                </a:solidFill>
                <a:latin typeface="Tahoma" pitchFamily="34" charset="0"/>
              </a:rPr>
              <a:t>nelle</a:t>
            </a:r>
            <a:r>
              <a:rPr lang="de-DE" altLang="de-DE" sz="2800" b="0" dirty="0">
                <a:solidFill>
                  <a:srgbClr val="008000"/>
                </a:solidFill>
                <a:latin typeface="Tahoma" pitchFamily="34" charset="0"/>
              </a:rPr>
              <a:t> </a:t>
            </a:r>
            <a:r>
              <a:rPr lang="de-DE" altLang="de-DE" sz="2800" b="0" dirty="0" err="1">
                <a:solidFill>
                  <a:srgbClr val="008000"/>
                </a:solidFill>
                <a:latin typeface="Tahoma" pitchFamily="34" charset="0"/>
              </a:rPr>
              <a:t>scelte</a:t>
            </a:r>
            <a:r>
              <a:rPr lang="de-DE" altLang="de-DE" sz="2800" b="0" dirty="0">
                <a:solidFill>
                  <a:srgbClr val="008000"/>
                </a:solidFill>
                <a:latin typeface="Tahoma" pitchFamily="34" charset="0"/>
              </a:rPr>
              <a:t> di </a:t>
            </a:r>
            <a:r>
              <a:rPr lang="de-DE" altLang="de-DE" sz="2800" b="0" dirty="0" err="1">
                <a:solidFill>
                  <a:srgbClr val="008000"/>
                </a:solidFill>
                <a:latin typeface="Tahoma" pitchFamily="34" charset="0"/>
              </a:rPr>
              <a:t>investimento</a:t>
            </a:r>
            <a:r>
              <a:rPr lang="de-DE" altLang="de-DE" sz="2800" b="0" dirty="0">
                <a:solidFill>
                  <a:srgbClr val="008000"/>
                </a:solidFill>
                <a:latin typeface="Tahoma" pitchFamily="34" charset="0"/>
              </a:rPr>
              <a:t>. </a:t>
            </a:r>
            <a:endParaRPr lang="it-IT" altLang="de-DE" sz="2800" b="0" dirty="0">
              <a:solidFill>
                <a:srgbClr val="008000"/>
              </a:solidFill>
              <a:latin typeface="Tahoma"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4"/>
          <p:cNvSpPr>
            <a:spLocks noChangeArrowheads="1"/>
          </p:cNvSpPr>
          <p:nvPr/>
        </p:nvSpPr>
        <p:spPr bwMode="auto">
          <a:xfrm>
            <a:off x="323850" y="1196975"/>
            <a:ext cx="8640763" cy="5300663"/>
          </a:xfrm>
          <a:prstGeom prst="rect">
            <a:avLst/>
          </a:prstGeom>
          <a:noFill/>
          <a:ln w="9525">
            <a:noFill/>
            <a:miter lim="800000"/>
            <a:headEnd/>
            <a:tailEnd/>
          </a:ln>
        </p:spPr>
        <p:txBody>
          <a:bodyPr/>
          <a:lstStyle/>
          <a:p>
            <a:pPr>
              <a:spcBef>
                <a:spcPct val="40000"/>
              </a:spcBef>
              <a:spcAft>
                <a:spcPct val="20000"/>
              </a:spcAft>
            </a:pPr>
            <a:r>
              <a:rPr lang="it-IT" altLang="de-DE" sz="2800" b="0">
                <a:solidFill>
                  <a:srgbClr val="008000"/>
                </a:solidFill>
                <a:latin typeface="Tahoma" pitchFamily="34" charset="0"/>
              </a:rPr>
              <a:t>La quota del 30% del fondo investito in azioni è ripartita sui seguenti indici:</a:t>
            </a:r>
          </a:p>
          <a:p>
            <a:pPr>
              <a:spcBef>
                <a:spcPct val="40000"/>
              </a:spcBef>
              <a:spcAft>
                <a:spcPct val="20000"/>
              </a:spcAft>
            </a:pPr>
            <a:r>
              <a:rPr lang="it-IT" altLang="de-DE" sz="2800" b="0">
                <a:solidFill>
                  <a:srgbClr val="008000"/>
                </a:solidFill>
                <a:latin typeface="Tahoma" pitchFamily="34" charset="0"/>
              </a:rPr>
              <a:t>12% Indice MSCI USA</a:t>
            </a:r>
          </a:p>
          <a:p>
            <a:pPr>
              <a:spcBef>
                <a:spcPct val="40000"/>
              </a:spcBef>
              <a:spcAft>
                <a:spcPct val="20000"/>
              </a:spcAft>
            </a:pPr>
            <a:r>
              <a:rPr lang="it-IT" altLang="de-DE" sz="2800" b="0">
                <a:solidFill>
                  <a:srgbClr val="008000"/>
                </a:solidFill>
                <a:latin typeface="Tahoma" pitchFamily="34" charset="0"/>
              </a:rPr>
              <a:t>12% Indice DJ Euro Stoxx 50</a:t>
            </a:r>
          </a:p>
          <a:p>
            <a:pPr>
              <a:spcBef>
                <a:spcPct val="40000"/>
              </a:spcBef>
              <a:spcAft>
                <a:spcPct val="20000"/>
              </a:spcAft>
            </a:pPr>
            <a:r>
              <a:rPr lang="it-IT" altLang="de-DE" sz="2800" b="0">
                <a:solidFill>
                  <a:srgbClr val="008000"/>
                </a:solidFill>
                <a:latin typeface="Tahoma" pitchFamily="34" charset="0"/>
              </a:rPr>
              <a:t>3% Indice ATX (Borsa di Vienna)</a:t>
            </a:r>
          </a:p>
          <a:p>
            <a:pPr>
              <a:spcBef>
                <a:spcPct val="40000"/>
              </a:spcBef>
              <a:spcAft>
                <a:spcPct val="20000"/>
              </a:spcAft>
            </a:pPr>
            <a:r>
              <a:rPr lang="it-IT" altLang="de-DE" sz="2800" b="0">
                <a:solidFill>
                  <a:srgbClr val="008000"/>
                </a:solidFill>
                <a:latin typeface="Tahoma" pitchFamily="34" charset="0"/>
              </a:rPr>
              <a:t>3% Indice Topix 30 (Giappone)</a:t>
            </a:r>
          </a:p>
          <a:p>
            <a:pPr>
              <a:spcBef>
                <a:spcPct val="40000"/>
              </a:spcBef>
              <a:spcAft>
                <a:spcPct val="20000"/>
              </a:spcAft>
            </a:pPr>
            <a:r>
              <a:rPr lang="it-IT" altLang="de-DE" sz="2800" b="0">
                <a:solidFill>
                  <a:srgbClr val="008000"/>
                </a:solidFill>
                <a:latin typeface="Tahoma" pitchFamily="34" charset="0"/>
              </a:rPr>
              <a:t>Il fondo non assume rischi valutari, le posizioni non denominate in EUR vengono pertanto neutralizzate al 100% con l’impiego di opportuni strumenti di hedge.</a:t>
            </a:r>
          </a:p>
        </p:txBody>
      </p:sp>
      <p:sp>
        <p:nvSpPr>
          <p:cNvPr id="30722" name="Rectangle 5"/>
          <p:cNvSpPr>
            <a:spLocks noChangeArrowheads="1"/>
          </p:cNvSpPr>
          <p:nvPr/>
        </p:nvSpPr>
        <p:spPr bwMode="auto">
          <a:xfrm>
            <a:off x="171450" y="328613"/>
            <a:ext cx="3340100" cy="579437"/>
          </a:xfrm>
          <a:prstGeom prst="rect">
            <a:avLst/>
          </a:prstGeom>
          <a:noFill/>
          <a:ln w="9525">
            <a:noFill/>
            <a:miter lim="800000"/>
            <a:headEnd/>
            <a:tailEnd/>
          </a:ln>
        </p:spPr>
        <p:txBody>
          <a:bodyPr wrap="none">
            <a:spAutoFit/>
          </a:bodyPr>
          <a:lstStyle/>
          <a:p>
            <a:pPr eaLnBrk="0" hangingPunct="0"/>
            <a:r>
              <a:rPr lang="de-DE" altLang="de-DE" sz="3200">
                <a:solidFill>
                  <a:srgbClr val="0000FF"/>
                </a:solidFill>
                <a:latin typeface="Tahoma" pitchFamily="34" charset="0"/>
              </a:rPr>
              <a:t> </a:t>
            </a:r>
            <a:r>
              <a:rPr lang="it-IT" altLang="de-DE" sz="3200">
                <a:solidFill>
                  <a:srgbClr val="0000FF"/>
                </a:solidFill>
                <a:latin typeface="Tahoma" pitchFamily="34" charset="0"/>
              </a:rPr>
              <a:t>Azioni e Valute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7"/>
          <p:cNvSpPr>
            <a:spLocks noGrp="1"/>
          </p:cNvSpPr>
          <p:nvPr>
            <p:ph type="body" idx="1"/>
          </p:nvPr>
        </p:nvSpPr>
        <p:spPr bwMode="auto">
          <a:xfrm>
            <a:off x="52388" y="1341438"/>
            <a:ext cx="9091612" cy="3387725"/>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AT" altLang="de-DE" dirty="0">
                <a:solidFill>
                  <a:srgbClr val="008000"/>
                </a:solidFill>
                <a:latin typeface="Tahoma" pitchFamily="34" charset="0"/>
              </a:rPr>
              <a:t>… per la </a:t>
            </a:r>
            <a:r>
              <a:rPr lang="de-AT" altLang="de-DE" dirty="0" err="1">
                <a:solidFill>
                  <a:srgbClr val="008000"/>
                </a:solidFill>
                <a:latin typeface="Tahoma" pitchFamily="34" charset="0"/>
              </a:rPr>
              <a:t>riduzione</a:t>
            </a:r>
            <a:r>
              <a:rPr lang="de-AT" altLang="de-DE" dirty="0">
                <a:solidFill>
                  <a:srgbClr val="008000"/>
                </a:solidFill>
                <a:latin typeface="Tahoma" pitchFamily="34" charset="0"/>
              </a:rPr>
              <a:t> del </a:t>
            </a:r>
            <a:r>
              <a:rPr lang="de-AT" altLang="de-DE" dirty="0" err="1">
                <a:solidFill>
                  <a:srgbClr val="008000"/>
                </a:solidFill>
                <a:latin typeface="Tahoma" pitchFamily="34" charset="0"/>
              </a:rPr>
              <a:t>rischio</a:t>
            </a:r>
            <a:r>
              <a:rPr lang="de-AT" altLang="de-DE" dirty="0">
                <a:solidFill>
                  <a:srgbClr val="008000"/>
                </a:solidFill>
                <a:latin typeface="Tahoma" pitchFamily="34" charset="0"/>
              </a:rPr>
              <a:t> del </a:t>
            </a:r>
            <a:r>
              <a:rPr lang="de-AT" altLang="de-DE" dirty="0" err="1">
                <a:solidFill>
                  <a:srgbClr val="008000"/>
                </a:solidFill>
                <a:latin typeface="Tahoma" pitchFamily="34" charset="0"/>
              </a:rPr>
              <a:t>comparto</a:t>
            </a:r>
            <a:r>
              <a:rPr lang="de-AT" altLang="de-DE" dirty="0">
                <a:solidFill>
                  <a:srgbClr val="008000"/>
                </a:solidFill>
                <a:latin typeface="Tahoma" pitchFamily="34" charset="0"/>
              </a:rPr>
              <a:t> </a:t>
            </a:r>
            <a:r>
              <a:rPr lang="de-AT" altLang="de-DE" dirty="0" err="1">
                <a:solidFill>
                  <a:srgbClr val="008000"/>
                </a:solidFill>
                <a:latin typeface="Tahoma" pitchFamily="34" charset="0"/>
              </a:rPr>
              <a:t>azionario</a:t>
            </a:r>
            <a:endParaRPr lang="de-AT" altLang="de-DE" dirty="0">
              <a:solidFill>
                <a:srgbClr val="008000"/>
              </a:solidFill>
              <a:latin typeface="Tahoma" pitchFamily="34" charset="0"/>
            </a:endParaRPr>
          </a:p>
          <a:p>
            <a:pPr eaLnBrk="1" hangingPunct="1"/>
            <a:r>
              <a:rPr lang="de-AT" altLang="de-DE" dirty="0">
                <a:solidFill>
                  <a:srgbClr val="008000"/>
                </a:solidFill>
                <a:latin typeface="Tahoma" pitchFamily="34" charset="0"/>
              </a:rPr>
              <a:t>Per le </a:t>
            </a:r>
            <a:r>
              <a:rPr lang="de-AT" altLang="de-DE" dirty="0" err="1">
                <a:solidFill>
                  <a:srgbClr val="008000"/>
                </a:solidFill>
                <a:latin typeface="Tahoma" pitchFamily="34" charset="0"/>
              </a:rPr>
              <a:t>posizioni</a:t>
            </a:r>
            <a:r>
              <a:rPr lang="de-AT" altLang="de-DE" dirty="0">
                <a:solidFill>
                  <a:srgbClr val="008000"/>
                </a:solidFill>
                <a:latin typeface="Tahoma" pitchFamily="34" charset="0"/>
              </a:rPr>
              <a:t> </a:t>
            </a:r>
            <a:r>
              <a:rPr lang="de-AT" altLang="de-DE" dirty="0" err="1">
                <a:solidFill>
                  <a:srgbClr val="008000"/>
                </a:solidFill>
                <a:latin typeface="Tahoma" pitchFamily="34" charset="0"/>
              </a:rPr>
              <a:t>azionarie</a:t>
            </a:r>
            <a:r>
              <a:rPr lang="de-AT" altLang="de-DE" dirty="0">
                <a:solidFill>
                  <a:srgbClr val="008000"/>
                </a:solidFill>
                <a:latin typeface="Tahoma" pitchFamily="34" charset="0"/>
              </a:rPr>
              <a:t> </a:t>
            </a:r>
            <a:r>
              <a:rPr lang="de-AT" altLang="de-DE" dirty="0" err="1">
                <a:solidFill>
                  <a:srgbClr val="008000"/>
                </a:solidFill>
                <a:latin typeface="Tahoma" pitchFamily="34" charset="0"/>
              </a:rPr>
              <a:t>l‘utilizzo</a:t>
            </a:r>
            <a:r>
              <a:rPr lang="de-AT" altLang="de-DE" dirty="0">
                <a:solidFill>
                  <a:srgbClr val="008000"/>
                </a:solidFill>
                <a:latin typeface="Tahoma" pitchFamily="34" charset="0"/>
              </a:rPr>
              <a:t> di </a:t>
            </a:r>
            <a:r>
              <a:rPr lang="de-AT" altLang="de-DE" dirty="0" err="1">
                <a:solidFill>
                  <a:srgbClr val="008000"/>
                </a:solidFill>
                <a:latin typeface="Tahoma" pitchFamily="34" charset="0"/>
              </a:rPr>
              <a:t>opzioni</a:t>
            </a:r>
            <a:r>
              <a:rPr lang="de-AT" altLang="de-DE" dirty="0">
                <a:solidFill>
                  <a:srgbClr val="008000"/>
                </a:solidFill>
                <a:latin typeface="Tahoma" pitchFamily="34" charset="0"/>
              </a:rPr>
              <a:t> (la </a:t>
            </a:r>
            <a:r>
              <a:rPr lang="de-AT" altLang="de-DE" dirty="0" err="1">
                <a:solidFill>
                  <a:srgbClr val="008000"/>
                </a:solidFill>
                <a:latin typeface="Tahoma" pitchFamily="34" charset="0"/>
              </a:rPr>
              <a:t>cui</a:t>
            </a:r>
            <a:r>
              <a:rPr lang="de-AT" altLang="de-DE" dirty="0">
                <a:solidFill>
                  <a:srgbClr val="008000"/>
                </a:solidFill>
                <a:latin typeface="Tahoma" pitchFamily="34" charset="0"/>
              </a:rPr>
              <a:t> </a:t>
            </a:r>
            <a:r>
              <a:rPr lang="de-AT" altLang="de-DE" dirty="0" err="1">
                <a:solidFill>
                  <a:srgbClr val="008000"/>
                </a:solidFill>
                <a:latin typeface="Tahoma" pitchFamily="34" charset="0"/>
              </a:rPr>
              <a:t>base</a:t>
            </a:r>
            <a:r>
              <a:rPr lang="de-AT" altLang="de-DE" dirty="0">
                <a:solidFill>
                  <a:srgbClr val="008000"/>
                </a:solidFill>
                <a:latin typeface="Tahoma" pitchFamily="34" charset="0"/>
              </a:rPr>
              <a:t> </a:t>
            </a:r>
            <a:r>
              <a:rPr lang="de-AT" altLang="de-DE" dirty="0" err="1">
                <a:solidFill>
                  <a:srgbClr val="008000"/>
                </a:solidFill>
                <a:latin typeface="Tahoma" pitchFamily="34" charset="0"/>
              </a:rPr>
              <a:t>sono</a:t>
            </a:r>
            <a:r>
              <a:rPr lang="de-AT" altLang="de-DE" dirty="0">
                <a:solidFill>
                  <a:srgbClr val="008000"/>
                </a:solidFill>
                <a:latin typeface="Tahoma" pitchFamily="34" charset="0"/>
              </a:rPr>
              <a:t> Calls </a:t>
            </a:r>
            <a:r>
              <a:rPr lang="de-AT" altLang="de-DE" dirty="0" err="1">
                <a:solidFill>
                  <a:srgbClr val="008000"/>
                </a:solidFill>
                <a:latin typeface="Tahoma" pitchFamily="34" charset="0"/>
              </a:rPr>
              <a:t>coperte</a:t>
            </a:r>
            <a:r>
              <a:rPr lang="de-AT" altLang="de-DE" dirty="0">
                <a:solidFill>
                  <a:srgbClr val="008000"/>
                </a:solidFill>
                <a:latin typeface="Tahoma" pitchFamily="34" charset="0"/>
              </a:rPr>
              <a:t> </a:t>
            </a:r>
            <a:r>
              <a:rPr lang="de-AT" altLang="de-DE" dirty="0" err="1">
                <a:solidFill>
                  <a:srgbClr val="008000"/>
                </a:solidFill>
                <a:latin typeface="Tahoma" pitchFamily="34" charset="0"/>
              </a:rPr>
              <a:t>sugli</a:t>
            </a:r>
            <a:r>
              <a:rPr lang="de-AT" altLang="de-DE" dirty="0">
                <a:solidFill>
                  <a:srgbClr val="008000"/>
                </a:solidFill>
                <a:latin typeface="Tahoma" pitchFamily="34" charset="0"/>
              </a:rPr>
              <a:t> </a:t>
            </a:r>
            <a:r>
              <a:rPr lang="de-AT" altLang="de-DE" dirty="0" err="1">
                <a:solidFill>
                  <a:srgbClr val="008000"/>
                </a:solidFill>
                <a:latin typeface="Tahoma" pitchFamily="34" charset="0"/>
              </a:rPr>
              <a:t>indici</a:t>
            </a:r>
            <a:r>
              <a:rPr lang="de-AT" altLang="de-DE" dirty="0">
                <a:solidFill>
                  <a:srgbClr val="008000"/>
                </a:solidFill>
                <a:latin typeface="Tahoma" pitchFamily="34" charset="0"/>
              </a:rPr>
              <a:t> </a:t>
            </a:r>
            <a:r>
              <a:rPr lang="de-AT" altLang="de-DE" dirty="0" err="1">
                <a:solidFill>
                  <a:srgbClr val="008000"/>
                </a:solidFill>
                <a:latin typeface="Tahoma" pitchFamily="34" charset="0"/>
              </a:rPr>
              <a:t>azionari</a:t>
            </a:r>
            <a:r>
              <a:rPr lang="de-AT" altLang="de-DE" dirty="0">
                <a:solidFill>
                  <a:srgbClr val="008000"/>
                </a:solidFill>
                <a:latin typeface="Tahoma" pitchFamily="34" charset="0"/>
              </a:rPr>
              <a:t> DJ Euro </a:t>
            </a:r>
            <a:r>
              <a:rPr lang="de-AT" altLang="de-DE" dirty="0" err="1">
                <a:solidFill>
                  <a:srgbClr val="008000"/>
                </a:solidFill>
                <a:latin typeface="Tahoma" pitchFamily="34" charset="0"/>
              </a:rPr>
              <a:t>Stoxx</a:t>
            </a:r>
            <a:r>
              <a:rPr lang="de-AT" altLang="de-DE" dirty="0">
                <a:solidFill>
                  <a:srgbClr val="008000"/>
                </a:solidFill>
                <a:latin typeface="Tahoma" pitchFamily="34" charset="0"/>
              </a:rPr>
              <a:t> 50 e S&amp;P 500) </a:t>
            </a:r>
            <a:r>
              <a:rPr lang="de-AT" altLang="de-DE" dirty="0" err="1">
                <a:solidFill>
                  <a:srgbClr val="008000"/>
                </a:solidFill>
                <a:latin typeface="Tahoma" pitchFamily="34" charset="0"/>
              </a:rPr>
              <a:t>consente</a:t>
            </a:r>
            <a:r>
              <a:rPr lang="de-AT" altLang="de-DE" dirty="0">
                <a:solidFill>
                  <a:srgbClr val="008000"/>
                </a:solidFill>
                <a:latin typeface="Tahoma" pitchFamily="34" charset="0"/>
              </a:rPr>
              <a:t> di </a:t>
            </a:r>
            <a:r>
              <a:rPr lang="de-AT" altLang="de-DE" dirty="0" err="1">
                <a:solidFill>
                  <a:srgbClr val="008000"/>
                </a:solidFill>
                <a:latin typeface="Tahoma" pitchFamily="34" charset="0"/>
              </a:rPr>
              <a:t>ridurre</a:t>
            </a:r>
            <a:r>
              <a:rPr lang="de-AT" altLang="de-DE" dirty="0">
                <a:solidFill>
                  <a:srgbClr val="008000"/>
                </a:solidFill>
                <a:latin typeface="Tahoma" pitchFamily="34" charset="0"/>
              </a:rPr>
              <a:t> </a:t>
            </a:r>
            <a:r>
              <a:rPr lang="de-AT" altLang="de-DE" dirty="0" err="1">
                <a:solidFill>
                  <a:srgbClr val="008000"/>
                </a:solidFill>
                <a:latin typeface="Tahoma" pitchFamily="34" charset="0"/>
              </a:rPr>
              <a:t>consistentemente</a:t>
            </a:r>
            <a:r>
              <a:rPr lang="de-AT" altLang="de-DE" dirty="0">
                <a:solidFill>
                  <a:srgbClr val="008000"/>
                </a:solidFill>
                <a:latin typeface="Tahoma" pitchFamily="34" charset="0"/>
              </a:rPr>
              <a:t> </a:t>
            </a:r>
            <a:r>
              <a:rPr lang="de-AT" altLang="de-DE" dirty="0" err="1">
                <a:solidFill>
                  <a:srgbClr val="008000"/>
                </a:solidFill>
                <a:latin typeface="Tahoma" pitchFamily="34" charset="0"/>
              </a:rPr>
              <a:t>il</a:t>
            </a:r>
            <a:r>
              <a:rPr lang="de-AT" altLang="de-DE" dirty="0">
                <a:solidFill>
                  <a:srgbClr val="008000"/>
                </a:solidFill>
                <a:latin typeface="Tahoma" pitchFamily="34" charset="0"/>
              </a:rPr>
              <a:t> </a:t>
            </a:r>
            <a:r>
              <a:rPr lang="de-AT" altLang="de-DE" dirty="0" err="1">
                <a:solidFill>
                  <a:srgbClr val="008000"/>
                </a:solidFill>
                <a:latin typeface="Tahoma" pitchFamily="34" charset="0"/>
              </a:rPr>
              <a:t>relativo</a:t>
            </a:r>
            <a:r>
              <a:rPr lang="de-AT" altLang="de-DE" dirty="0">
                <a:solidFill>
                  <a:srgbClr val="008000"/>
                </a:solidFill>
                <a:latin typeface="Tahoma" pitchFamily="34" charset="0"/>
              </a:rPr>
              <a:t> </a:t>
            </a:r>
            <a:r>
              <a:rPr lang="de-AT" altLang="de-DE" dirty="0" err="1">
                <a:solidFill>
                  <a:srgbClr val="008000"/>
                </a:solidFill>
                <a:latin typeface="Tahoma" pitchFamily="34" charset="0"/>
              </a:rPr>
              <a:t>rischio</a:t>
            </a:r>
            <a:r>
              <a:rPr lang="de-AT" altLang="de-DE" dirty="0">
                <a:solidFill>
                  <a:srgbClr val="008000"/>
                </a:solidFill>
                <a:latin typeface="Tahoma" pitchFamily="34" charset="0"/>
              </a:rPr>
              <a:t>. </a:t>
            </a:r>
            <a:r>
              <a:rPr lang="de-AT" altLang="de-DE" dirty="0" err="1">
                <a:solidFill>
                  <a:srgbClr val="008000"/>
                </a:solidFill>
                <a:latin typeface="Tahoma" pitchFamily="34" charset="0"/>
              </a:rPr>
              <a:t>Questo</a:t>
            </a:r>
            <a:r>
              <a:rPr lang="de-AT" altLang="de-DE" dirty="0">
                <a:solidFill>
                  <a:srgbClr val="008000"/>
                </a:solidFill>
                <a:latin typeface="Tahoma" pitchFamily="34" charset="0"/>
              </a:rPr>
              <a:t> </a:t>
            </a:r>
            <a:r>
              <a:rPr lang="de-AT" altLang="de-DE" dirty="0" err="1">
                <a:solidFill>
                  <a:srgbClr val="008000"/>
                </a:solidFill>
                <a:latin typeface="Tahoma" pitchFamily="34" charset="0"/>
              </a:rPr>
              <a:t>avviene</a:t>
            </a:r>
            <a:r>
              <a:rPr lang="de-AT" altLang="de-DE" dirty="0">
                <a:solidFill>
                  <a:srgbClr val="008000"/>
                </a:solidFill>
                <a:latin typeface="Tahoma" pitchFamily="34" charset="0"/>
              </a:rPr>
              <a:t> di </a:t>
            </a:r>
            <a:r>
              <a:rPr lang="de-AT" altLang="de-DE" dirty="0" err="1">
                <a:solidFill>
                  <a:srgbClr val="008000"/>
                </a:solidFill>
                <a:latin typeface="Tahoma" pitchFamily="34" charset="0"/>
              </a:rPr>
              <a:t>regola</a:t>
            </a:r>
            <a:r>
              <a:rPr lang="de-AT" altLang="de-DE" dirty="0">
                <a:solidFill>
                  <a:srgbClr val="008000"/>
                </a:solidFill>
                <a:latin typeface="Tahoma" pitchFamily="34" charset="0"/>
              </a:rPr>
              <a:t> </a:t>
            </a:r>
            <a:r>
              <a:rPr lang="de-AT" altLang="de-DE" dirty="0" err="1">
                <a:solidFill>
                  <a:srgbClr val="008000"/>
                </a:solidFill>
                <a:latin typeface="Tahoma" pitchFamily="34" charset="0"/>
              </a:rPr>
              <a:t>attraverso</a:t>
            </a:r>
            <a:r>
              <a:rPr lang="de-AT" altLang="de-DE" dirty="0">
                <a:solidFill>
                  <a:srgbClr val="008000"/>
                </a:solidFill>
                <a:latin typeface="Tahoma" pitchFamily="34" charset="0"/>
              </a:rPr>
              <a:t> la </a:t>
            </a:r>
            <a:r>
              <a:rPr lang="de-AT" altLang="de-DE" dirty="0" err="1">
                <a:solidFill>
                  <a:srgbClr val="008000"/>
                </a:solidFill>
                <a:latin typeface="Tahoma" pitchFamily="34" charset="0"/>
              </a:rPr>
              <a:t>vendita</a:t>
            </a:r>
            <a:r>
              <a:rPr lang="de-AT" altLang="de-DE" dirty="0">
                <a:solidFill>
                  <a:srgbClr val="008000"/>
                </a:solidFill>
                <a:latin typeface="Tahoma" pitchFamily="34" charset="0"/>
              </a:rPr>
              <a:t> di </a:t>
            </a:r>
            <a:r>
              <a:rPr lang="de-AT" altLang="de-DE" dirty="0" err="1">
                <a:solidFill>
                  <a:srgbClr val="008000"/>
                </a:solidFill>
                <a:latin typeface="Tahoma" pitchFamily="34" charset="0"/>
              </a:rPr>
              <a:t>opzioni</a:t>
            </a:r>
            <a:r>
              <a:rPr lang="de-AT" altLang="de-DE" dirty="0">
                <a:solidFill>
                  <a:srgbClr val="008000"/>
                </a:solidFill>
                <a:latin typeface="Tahoma" pitchFamily="34" charset="0"/>
              </a:rPr>
              <a:t> </a:t>
            </a:r>
            <a:r>
              <a:rPr lang="de-AT" altLang="de-DE" dirty="0" err="1">
                <a:solidFill>
                  <a:srgbClr val="008000"/>
                </a:solidFill>
                <a:latin typeface="Tahoma" pitchFamily="34" charset="0"/>
              </a:rPr>
              <a:t>call</a:t>
            </a:r>
            <a:r>
              <a:rPr lang="de-AT" altLang="de-DE" dirty="0">
                <a:solidFill>
                  <a:srgbClr val="008000"/>
                </a:solidFill>
                <a:latin typeface="Tahoma" pitchFamily="34" charset="0"/>
              </a:rPr>
              <a:t> </a:t>
            </a:r>
            <a:r>
              <a:rPr lang="de-AT" altLang="de-DE" dirty="0" err="1">
                <a:solidFill>
                  <a:srgbClr val="008000"/>
                </a:solidFill>
                <a:latin typeface="Tahoma" pitchFamily="34" charset="0"/>
              </a:rPr>
              <a:t>su</a:t>
            </a:r>
            <a:r>
              <a:rPr lang="de-AT" altLang="de-DE" dirty="0">
                <a:solidFill>
                  <a:srgbClr val="008000"/>
                </a:solidFill>
                <a:latin typeface="Tahoma" pitchFamily="34" charset="0"/>
              </a:rPr>
              <a:t> </a:t>
            </a:r>
            <a:r>
              <a:rPr lang="de-AT" altLang="de-DE" dirty="0" err="1">
                <a:solidFill>
                  <a:srgbClr val="008000"/>
                </a:solidFill>
                <a:latin typeface="Tahoma" pitchFamily="34" charset="0"/>
              </a:rPr>
              <a:t>parte</a:t>
            </a:r>
            <a:r>
              <a:rPr lang="de-AT" altLang="de-DE" dirty="0">
                <a:solidFill>
                  <a:srgbClr val="008000"/>
                </a:solidFill>
                <a:latin typeface="Tahoma" pitchFamily="34" charset="0"/>
              </a:rPr>
              <a:t> delle </a:t>
            </a:r>
            <a:r>
              <a:rPr lang="de-AT" altLang="de-DE" dirty="0" err="1">
                <a:solidFill>
                  <a:srgbClr val="008000"/>
                </a:solidFill>
                <a:latin typeface="Tahoma" pitchFamily="34" charset="0"/>
              </a:rPr>
              <a:t>posizioni</a:t>
            </a:r>
            <a:r>
              <a:rPr lang="de-AT" altLang="de-DE" dirty="0">
                <a:solidFill>
                  <a:srgbClr val="008000"/>
                </a:solidFill>
                <a:latin typeface="Tahoma" pitchFamily="34" charset="0"/>
              </a:rPr>
              <a:t> </a:t>
            </a:r>
            <a:r>
              <a:rPr lang="de-AT" altLang="de-DE" dirty="0" err="1">
                <a:solidFill>
                  <a:srgbClr val="008000"/>
                </a:solidFill>
                <a:latin typeface="Tahoma" pitchFamily="34" charset="0"/>
              </a:rPr>
              <a:t>azionarie</a:t>
            </a:r>
            <a:r>
              <a:rPr lang="de-AT" altLang="de-DE" dirty="0">
                <a:solidFill>
                  <a:srgbClr val="008000"/>
                </a:solidFill>
                <a:latin typeface="Tahoma" pitchFamily="34" charset="0"/>
              </a:rPr>
              <a:t> (</a:t>
            </a:r>
            <a:r>
              <a:rPr lang="de-AT" altLang="de-DE" dirty="0" err="1">
                <a:solidFill>
                  <a:srgbClr val="008000"/>
                </a:solidFill>
                <a:latin typeface="Tahoma" pitchFamily="34" charset="0"/>
              </a:rPr>
              <a:t>Covered</a:t>
            </a:r>
            <a:r>
              <a:rPr lang="de-AT" altLang="de-DE" dirty="0">
                <a:solidFill>
                  <a:srgbClr val="008000"/>
                </a:solidFill>
                <a:latin typeface="Tahoma" pitchFamily="34" charset="0"/>
              </a:rPr>
              <a:t> Call Writing), per </a:t>
            </a:r>
            <a:r>
              <a:rPr lang="de-AT" altLang="de-DE" dirty="0" err="1">
                <a:solidFill>
                  <a:srgbClr val="008000"/>
                </a:solidFill>
                <a:latin typeface="Tahoma" pitchFamily="34" charset="0"/>
              </a:rPr>
              <a:t>compensare</a:t>
            </a:r>
            <a:r>
              <a:rPr lang="de-AT" altLang="de-DE" dirty="0">
                <a:solidFill>
                  <a:srgbClr val="008000"/>
                </a:solidFill>
                <a:latin typeface="Tahoma" pitchFamily="34" charset="0"/>
              </a:rPr>
              <a:t> o </a:t>
            </a:r>
            <a:r>
              <a:rPr lang="de-AT" altLang="de-DE" dirty="0" err="1">
                <a:solidFill>
                  <a:srgbClr val="008000"/>
                </a:solidFill>
                <a:latin typeface="Tahoma" pitchFamily="34" charset="0"/>
              </a:rPr>
              <a:t>ridurre</a:t>
            </a:r>
            <a:r>
              <a:rPr lang="de-AT" altLang="de-DE" dirty="0">
                <a:solidFill>
                  <a:srgbClr val="008000"/>
                </a:solidFill>
                <a:latin typeface="Tahoma" pitchFamily="34" charset="0"/>
              </a:rPr>
              <a:t> </a:t>
            </a:r>
            <a:r>
              <a:rPr lang="de-AT" altLang="de-DE" dirty="0" err="1">
                <a:solidFill>
                  <a:srgbClr val="008000"/>
                </a:solidFill>
                <a:latin typeface="Tahoma" pitchFamily="34" charset="0"/>
              </a:rPr>
              <a:t>con</a:t>
            </a:r>
            <a:r>
              <a:rPr lang="de-AT" altLang="de-DE" dirty="0">
                <a:solidFill>
                  <a:srgbClr val="008000"/>
                </a:solidFill>
                <a:latin typeface="Tahoma" pitchFamily="34" charset="0"/>
              </a:rPr>
              <a:t> i </a:t>
            </a:r>
            <a:r>
              <a:rPr lang="de-AT" altLang="de-DE" dirty="0" err="1">
                <a:solidFill>
                  <a:srgbClr val="008000"/>
                </a:solidFill>
                <a:latin typeface="Tahoma" pitchFamily="34" charset="0"/>
              </a:rPr>
              <a:t>premi</a:t>
            </a:r>
            <a:r>
              <a:rPr lang="de-AT" altLang="de-DE" dirty="0">
                <a:solidFill>
                  <a:srgbClr val="008000"/>
                </a:solidFill>
                <a:latin typeface="Tahoma" pitchFamily="34" charset="0"/>
              </a:rPr>
              <a:t> </a:t>
            </a:r>
            <a:r>
              <a:rPr lang="de-AT" altLang="de-DE" dirty="0" err="1">
                <a:solidFill>
                  <a:srgbClr val="008000"/>
                </a:solidFill>
                <a:latin typeface="Tahoma" pitchFamily="34" charset="0"/>
              </a:rPr>
              <a:t>incassati</a:t>
            </a:r>
            <a:r>
              <a:rPr lang="de-AT" altLang="de-DE" dirty="0">
                <a:solidFill>
                  <a:srgbClr val="008000"/>
                </a:solidFill>
                <a:latin typeface="Tahoma" pitchFamily="34" charset="0"/>
              </a:rPr>
              <a:t> per le </a:t>
            </a:r>
            <a:r>
              <a:rPr lang="de-AT" altLang="de-DE" dirty="0" err="1">
                <a:solidFill>
                  <a:srgbClr val="008000"/>
                </a:solidFill>
                <a:latin typeface="Tahoma" pitchFamily="34" charset="0"/>
              </a:rPr>
              <a:t>opzioni</a:t>
            </a:r>
            <a:r>
              <a:rPr lang="de-AT" altLang="de-DE" dirty="0">
                <a:solidFill>
                  <a:srgbClr val="008000"/>
                </a:solidFill>
                <a:latin typeface="Tahoma" pitchFamily="34" charset="0"/>
              </a:rPr>
              <a:t> </a:t>
            </a:r>
            <a:r>
              <a:rPr lang="de-AT" altLang="de-DE" dirty="0" err="1">
                <a:solidFill>
                  <a:srgbClr val="008000"/>
                </a:solidFill>
                <a:latin typeface="Tahoma" pitchFamily="34" charset="0"/>
              </a:rPr>
              <a:t>gli</a:t>
            </a:r>
            <a:r>
              <a:rPr lang="de-AT" altLang="de-DE" dirty="0">
                <a:solidFill>
                  <a:srgbClr val="008000"/>
                </a:solidFill>
                <a:latin typeface="Tahoma" pitchFamily="34" charset="0"/>
              </a:rPr>
              <a:t> </a:t>
            </a:r>
            <a:r>
              <a:rPr lang="de-AT" altLang="de-DE" dirty="0" err="1">
                <a:solidFill>
                  <a:srgbClr val="008000"/>
                </a:solidFill>
                <a:latin typeface="Tahoma" pitchFamily="34" charset="0"/>
              </a:rPr>
              <a:t>eventuali</a:t>
            </a:r>
            <a:r>
              <a:rPr lang="de-AT" altLang="de-DE" dirty="0">
                <a:solidFill>
                  <a:srgbClr val="008000"/>
                </a:solidFill>
                <a:latin typeface="Tahoma" pitchFamily="34" charset="0"/>
              </a:rPr>
              <a:t> </a:t>
            </a:r>
            <a:r>
              <a:rPr lang="de-AT" altLang="de-DE" dirty="0" err="1">
                <a:solidFill>
                  <a:srgbClr val="008000"/>
                </a:solidFill>
                <a:latin typeface="Tahoma" pitchFamily="34" charset="0"/>
              </a:rPr>
              <a:t>cali</a:t>
            </a:r>
            <a:r>
              <a:rPr lang="de-AT" altLang="de-DE" dirty="0">
                <a:solidFill>
                  <a:srgbClr val="008000"/>
                </a:solidFill>
                <a:latin typeface="Tahoma" pitchFamily="34" charset="0"/>
              </a:rPr>
              <a:t> delle </a:t>
            </a:r>
            <a:r>
              <a:rPr lang="de-AT" altLang="de-DE" dirty="0" err="1">
                <a:solidFill>
                  <a:srgbClr val="008000"/>
                </a:solidFill>
                <a:latin typeface="Tahoma" pitchFamily="34" charset="0"/>
              </a:rPr>
              <a:t>quotazioni</a:t>
            </a:r>
            <a:r>
              <a:rPr lang="de-AT" altLang="de-DE" dirty="0">
                <a:solidFill>
                  <a:srgbClr val="008000"/>
                </a:solidFill>
                <a:latin typeface="Tahoma" pitchFamily="34" charset="0"/>
              </a:rPr>
              <a:t> </a:t>
            </a:r>
            <a:r>
              <a:rPr lang="de-AT" altLang="de-DE" dirty="0" err="1">
                <a:solidFill>
                  <a:srgbClr val="008000"/>
                </a:solidFill>
                <a:latin typeface="Tahoma" pitchFamily="34" charset="0"/>
              </a:rPr>
              <a:t>azionarie</a:t>
            </a:r>
            <a:r>
              <a:rPr lang="de-AT" altLang="de-DE" dirty="0">
                <a:solidFill>
                  <a:srgbClr val="008000"/>
                </a:solidFill>
                <a:latin typeface="Tahoma" pitchFamily="34" charset="0"/>
              </a:rPr>
              <a:t>. </a:t>
            </a:r>
            <a:r>
              <a:rPr lang="de-AT" altLang="de-DE" dirty="0" err="1">
                <a:solidFill>
                  <a:srgbClr val="008000"/>
                </a:solidFill>
                <a:latin typeface="Tahoma" pitchFamily="34" charset="0"/>
              </a:rPr>
              <a:t>Poiché</a:t>
            </a:r>
            <a:r>
              <a:rPr lang="de-AT" altLang="de-DE" dirty="0">
                <a:solidFill>
                  <a:srgbClr val="008000"/>
                </a:solidFill>
                <a:latin typeface="Tahoma" pitchFamily="34" charset="0"/>
              </a:rPr>
              <a:t> i </a:t>
            </a:r>
            <a:r>
              <a:rPr lang="de-AT" altLang="de-DE" dirty="0" err="1">
                <a:solidFill>
                  <a:srgbClr val="008000"/>
                </a:solidFill>
                <a:latin typeface="Tahoma" pitchFamily="34" charset="0"/>
              </a:rPr>
              <a:t>premi</a:t>
            </a:r>
            <a:r>
              <a:rPr lang="de-AT" altLang="de-DE" dirty="0">
                <a:solidFill>
                  <a:srgbClr val="008000"/>
                </a:solidFill>
                <a:latin typeface="Tahoma" pitchFamily="34" charset="0"/>
              </a:rPr>
              <a:t> delle </a:t>
            </a:r>
            <a:r>
              <a:rPr lang="de-AT" altLang="de-DE" dirty="0" err="1">
                <a:solidFill>
                  <a:srgbClr val="008000"/>
                </a:solidFill>
                <a:latin typeface="Tahoma" pitchFamily="34" charset="0"/>
              </a:rPr>
              <a:t>opzioni</a:t>
            </a:r>
            <a:r>
              <a:rPr lang="de-AT" altLang="de-DE" dirty="0">
                <a:solidFill>
                  <a:srgbClr val="008000"/>
                </a:solidFill>
                <a:latin typeface="Tahoma" pitchFamily="34" charset="0"/>
              </a:rPr>
              <a:t> (</a:t>
            </a:r>
            <a:r>
              <a:rPr lang="de-AT" altLang="de-DE" dirty="0" err="1">
                <a:solidFill>
                  <a:srgbClr val="008000"/>
                </a:solidFill>
                <a:latin typeface="Tahoma" pitchFamily="34" charset="0"/>
              </a:rPr>
              <a:t>nell‘osservazione</a:t>
            </a:r>
            <a:r>
              <a:rPr lang="de-AT" altLang="de-DE" dirty="0">
                <a:solidFill>
                  <a:srgbClr val="008000"/>
                </a:solidFill>
                <a:latin typeface="Tahoma" pitchFamily="34" charset="0"/>
              </a:rPr>
              <a:t> </a:t>
            </a:r>
            <a:r>
              <a:rPr lang="de-AT" altLang="de-DE" dirty="0" err="1">
                <a:solidFill>
                  <a:srgbClr val="008000"/>
                </a:solidFill>
                <a:latin typeface="Tahoma" pitchFamily="34" charset="0"/>
              </a:rPr>
              <a:t>empirica</a:t>
            </a:r>
            <a:r>
              <a:rPr lang="de-AT" altLang="de-DE" dirty="0">
                <a:solidFill>
                  <a:srgbClr val="008000"/>
                </a:solidFill>
                <a:latin typeface="Tahoma" pitchFamily="34" charset="0"/>
              </a:rPr>
              <a:t>) </a:t>
            </a:r>
            <a:r>
              <a:rPr lang="de-AT" altLang="de-DE" dirty="0" err="1">
                <a:solidFill>
                  <a:srgbClr val="008000"/>
                </a:solidFill>
                <a:latin typeface="Tahoma" pitchFamily="34" charset="0"/>
              </a:rPr>
              <a:t>sono</a:t>
            </a:r>
            <a:r>
              <a:rPr lang="de-AT" altLang="de-DE" dirty="0">
                <a:solidFill>
                  <a:srgbClr val="008000"/>
                </a:solidFill>
                <a:latin typeface="Tahoma" pitchFamily="34" charset="0"/>
              </a:rPr>
              <a:t> normalmente più </a:t>
            </a:r>
            <a:r>
              <a:rPr lang="de-AT" altLang="de-DE" dirty="0" err="1">
                <a:solidFill>
                  <a:srgbClr val="008000"/>
                </a:solidFill>
                <a:latin typeface="Tahoma" pitchFamily="34" charset="0"/>
              </a:rPr>
              <a:t>alti</a:t>
            </a:r>
            <a:r>
              <a:rPr lang="de-AT" altLang="de-DE" dirty="0">
                <a:solidFill>
                  <a:srgbClr val="008000"/>
                </a:solidFill>
                <a:latin typeface="Tahoma" pitchFamily="34" charset="0"/>
              </a:rPr>
              <a:t> del </a:t>
            </a:r>
            <a:r>
              <a:rPr lang="de-AT" altLang="de-DE" dirty="0" err="1">
                <a:solidFill>
                  <a:srgbClr val="008000"/>
                </a:solidFill>
                <a:latin typeface="Tahoma" pitchFamily="34" charset="0"/>
              </a:rPr>
              <a:t>loro</a:t>
            </a:r>
            <a:r>
              <a:rPr lang="de-AT" altLang="de-DE" dirty="0">
                <a:solidFill>
                  <a:srgbClr val="008000"/>
                </a:solidFill>
                <a:latin typeface="Tahoma" pitchFamily="34" charset="0"/>
              </a:rPr>
              <a:t> </a:t>
            </a:r>
            <a:r>
              <a:rPr lang="de-AT" altLang="de-DE" dirty="0" err="1">
                <a:solidFill>
                  <a:srgbClr val="008000"/>
                </a:solidFill>
                <a:latin typeface="Tahoma" pitchFamily="34" charset="0"/>
              </a:rPr>
              <a:t>valore</a:t>
            </a:r>
            <a:r>
              <a:rPr lang="de-AT" altLang="de-DE" dirty="0">
                <a:solidFill>
                  <a:srgbClr val="008000"/>
                </a:solidFill>
                <a:latin typeface="Tahoma" pitchFamily="34" charset="0"/>
              </a:rPr>
              <a:t> </a:t>
            </a:r>
            <a:r>
              <a:rPr lang="de-AT" altLang="de-DE" dirty="0" err="1">
                <a:solidFill>
                  <a:srgbClr val="008000"/>
                </a:solidFill>
                <a:latin typeface="Tahoma" pitchFamily="34" charset="0"/>
              </a:rPr>
              <a:t>puro</a:t>
            </a:r>
            <a:r>
              <a:rPr lang="de-AT" altLang="de-DE" dirty="0">
                <a:solidFill>
                  <a:srgbClr val="008000"/>
                </a:solidFill>
                <a:latin typeface="Tahoma" pitchFamily="34" charset="0"/>
              </a:rPr>
              <a:t>, </a:t>
            </a:r>
            <a:r>
              <a:rPr lang="de-AT" altLang="de-DE" dirty="0" err="1">
                <a:solidFill>
                  <a:srgbClr val="008000"/>
                </a:solidFill>
                <a:latin typeface="Tahoma" pitchFamily="34" charset="0"/>
              </a:rPr>
              <a:t>il</a:t>
            </a:r>
            <a:r>
              <a:rPr lang="de-AT" altLang="de-DE" dirty="0">
                <a:solidFill>
                  <a:srgbClr val="008000"/>
                </a:solidFill>
                <a:latin typeface="Tahoma" pitchFamily="34" charset="0"/>
              </a:rPr>
              <a:t> </a:t>
            </a:r>
            <a:r>
              <a:rPr lang="de-AT" altLang="de-DE" dirty="0" err="1">
                <a:solidFill>
                  <a:srgbClr val="008000"/>
                </a:solidFill>
                <a:latin typeface="Tahoma" pitchFamily="34" charset="0"/>
              </a:rPr>
              <a:t>fondo</a:t>
            </a:r>
            <a:r>
              <a:rPr lang="de-AT" altLang="de-DE" dirty="0">
                <a:solidFill>
                  <a:srgbClr val="008000"/>
                </a:solidFill>
                <a:latin typeface="Tahoma" pitchFamily="34" charset="0"/>
              </a:rPr>
              <a:t> ha la </a:t>
            </a:r>
            <a:r>
              <a:rPr lang="de-AT" altLang="de-DE" dirty="0" err="1">
                <a:solidFill>
                  <a:srgbClr val="008000"/>
                </a:solidFill>
                <a:latin typeface="Tahoma" pitchFamily="34" charset="0"/>
              </a:rPr>
              <a:t>possibilità</a:t>
            </a:r>
            <a:r>
              <a:rPr lang="de-AT" altLang="de-DE" dirty="0">
                <a:solidFill>
                  <a:srgbClr val="008000"/>
                </a:solidFill>
                <a:latin typeface="Tahoma" pitchFamily="34" charset="0"/>
              </a:rPr>
              <a:t> di </a:t>
            </a:r>
            <a:r>
              <a:rPr lang="de-AT" altLang="de-DE" dirty="0" err="1">
                <a:solidFill>
                  <a:srgbClr val="008000"/>
                </a:solidFill>
                <a:latin typeface="Tahoma" pitchFamily="34" charset="0"/>
              </a:rPr>
              <a:t>lucrare</a:t>
            </a:r>
            <a:r>
              <a:rPr lang="de-AT" altLang="de-DE" dirty="0">
                <a:solidFill>
                  <a:srgbClr val="008000"/>
                </a:solidFill>
                <a:latin typeface="Tahoma" pitchFamily="34" charset="0"/>
              </a:rPr>
              <a:t> </a:t>
            </a:r>
            <a:r>
              <a:rPr lang="de-AT" altLang="de-DE" dirty="0" err="1">
                <a:solidFill>
                  <a:srgbClr val="008000"/>
                </a:solidFill>
                <a:latin typeface="Tahoma" pitchFamily="34" charset="0"/>
              </a:rPr>
              <a:t>con</a:t>
            </a:r>
            <a:r>
              <a:rPr lang="de-AT" altLang="de-DE" dirty="0">
                <a:solidFill>
                  <a:srgbClr val="008000"/>
                </a:solidFill>
                <a:latin typeface="Tahoma" pitchFamily="34" charset="0"/>
              </a:rPr>
              <a:t> esse </a:t>
            </a:r>
            <a:r>
              <a:rPr lang="de-AT" altLang="de-DE" dirty="0" err="1">
                <a:solidFill>
                  <a:srgbClr val="008000"/>
                </a:solidFill>
                <a:latin typeface="Tahoma" pitchFamily="34" charset="0"/>
              </a:rPr>
              <a:t>ulteriori</a:t>
            </a:r>
            <a:r>
              <a:rPr lang="de-AT" altLang="de-DE" dirty="0">
                <a:solidFill>
                  <a:srgbClr val="008000"/>
                </a:solidFill>
                <a:latin typeface="Tahoma" pitchFamily="34" charset="0"/>
              </a:rPr>
              <a:t> </a:t>
            </a:r>
            <a:r>
              <a:rPr lang="de-AT" altLang="de-DE" dirty="0" err="1">
                <a:solidFill>
                  <a:srgbClr val="008000"/>
                </a:solidFill>
                <a:latin typeface="Tahoma" pitchFamily="34" charset="0"/>
              </a:rPr>
              <a:t>guadagni</a:t>
            </a:r>
            <a:r>
              <a:rPr lang="de-AT" altLang="de-DE" dirty="0">
                <a:solidFill>
                  <a:srgbClr val="008000"/>
                </a:solidFill>
                <a:latin typeface="Tahoma" pitchFamily="34" charset="0"/>
              </a:rPr>
              <a:t>. Come si </a:t>
            </a:r>
            <a:r>
              <a:rPr lang="de-AT" altLang="de-DE" dirty="0" err="1">
                <a:solidFill>
                  <a:srgbClr val="008000"/>
                </a:solidFill>
                <a:latin typeface="Tahoma" pitchFamily="34" charset="0"/>
              </a:rPr>
              <a:t>vede</a:t>
            </a:r>
            <a:r>
              <a:rPr lang="de-AT" altLang="de-DE" dirty="0">
                <a:solidFill>
                  <a:srgbClr val="008000"/>
                </a:solidFill>
                <a:latin typeface="Tahoma" pitchFamily="34" charset="0"/>
              </a:rPr>
              <a:t> </a:t>
            </a:r>
            <a:r>
              <a:rPr lang="de-AT" altLang="de-DE" dirty="0" err="1">
                <a:solidFill>
                  <a:srgbClr val="008000"/>
                </a:solidFill>
                <a:latin typeface="Tahoma" pitchFamily="34" charset="0"/>
              </a:rPr>
              <a:t>nei</a:t>
            </a:r>
            <a:r>
              <a:rPr lang="de-AT" altLang="de-DE" dirty="0">
                <a:solidFill>
                  <a:srgbClr val="008000"/>
                </a:solidFill>
                <a:latin typeface="Tahoma" pitchFamily="34" charset="0"/>
              </a:rPr>
              <a:t> </a:t>
            </a:r>
            <a:r>
              <a:rPr lang="de-AT" altLang="de-DE" dirty="0" err="1">
                <a:solidFill>
                  <a:srgbClr val="008000"/>
                </a:solidFill>
                <a:latin typeface="Tahoma" pitchFamily="34" charset="0"/>
              </a:rPr>
              <a:t>grafici</a:t>
            </a:r>
            <a:r>
              <a:rPr lang="de-AT" altLang="de-DE" dirty="0">
                <a:solidFill>
                  <a:srgbClr val="008000"/>
                </a:solidFill>
                <a:latin typeface="Tahoma" pitchFamily="34" charset="0"/>
              </a:rPr>
              <a:t> </a:t>
            </a:r>
            <a:r>
              <a:rPr lang="de-AT" altLang="de-DE" dirty="0" err="1">
                <a:solidFill>
                  <a:srgbClr val="008000"/>
                </a:solidFill>
                <a:latin typeface="Tahoma" pitchFamily="34" charset="0"/>
              </a:rPr>
              <a:t>sottostanti</a:t>
            </a:r>
            <a:r>
              <a:rPr lang="de-AT" altLang="de-DE" dirty="0">
                <a:solidFill>
                  <a:srgbClr val="008000"/>
                </a:solidFill>
                <a:latin typeface="Tahoma" pitchFamily="34" charset="0"/>
              </a:rPr>
              <a:t> </a:t>
            </a:r>
            <a:r>
              <a:rPr lang="de-AT" altLang="de-DE" dirty="0" err="1">
                <a:solidFill>
                  <a:srgbClr val="008000"/>
                </a:solidFill>
                <a:latin typeface="Tahoma" pitchFamily="34" charset="0"/>
              </a:rPr>
              <a:t>l‘andamento</a:t>
            </a:r>
            <a:r>
              <a:rPr lang="de-AT" altLang="de-DE" dirty="0">
                <a:solidFill>
                  <a:srgbClr val="008000"/>
                </a:solidFill>
                <a:latin typeface="Tahoma" pitchFamily="34" charset="0"/>
              </a:rPr>
              <a:t> di </a:t>
            </a:r>
            <a:r>
              <a:rPr lang="de-AT" altLang="de-DE" dirty="0" err="1">
                <a:solidFill>
                  <a:srgbClr val="008000"/>
                </a:solidFill>
                <a:latin typeface="Tahoma" pitchFamily="34" charset="0"/>
              </a:rPr>
              <a:t>un</a:t>
            </a:r>
            <a:r>
              <a:rPr lang="de-AT" altLang="de-DE" dirty="0">
                <a:solidFill>
                  <a:srgbClr val="008000"/>
                </a:solidFill>
                <a:latin typeface="Tahoma" pitchFamily="34" charset="0"/>
              </a:rPr>
              <a:t> paniere </a:t>
            </a:r>
            <a:r>
              <a:rPr lang="de-AT" altLang="de-DE" dirty="0" err="1">
                <a:solidFill>
                  <a:srgbClr val="008000"/>
                </a:solidFill>
                <a:latin typeface="Tahoma" pitchFamily="34" charset="0"/>
              </a:rPr>
              <a:t>investito</a:t>
            </a:r>
            <a:r>
              <a:rPr lang="de-AT" altLang="de-DE" dirty="0">
                <a:solidFill>
                  <a:srgbClr val="008000"/>
                </a:solidFill>
                <a:latin typeface="Tahoma" pitchFamily="34" charset="0"/>
              </a:rPr>
              <a:t> </a:t>
            </a:r>
            <a:r>
              <a:rPr lang="de-AT" altLang="de-DE" dirty="0" err="1">
                <a:solidFill>
                  <a:srgbClr val="008000"/>
                </a:solidFill>
                <a:latin typeface="Tahoma" pitchFamily="34" charset="0"/>
              </a:rPr>
              <a:t>nell‘indice</a:t>
            </a:r>
            <a:r>
              <a:rPr lang="de-AT" altLang="de-DE" dirty="0">
                <a:solidFill>
                  <a:srgbClr val="008000"/>
                </a:solidFill>
                <a:latin typeface="Tahoma" pitchFamily="34" charset="0"/>
              </a:rPr>
              <a:t> e </a:t>
            </a:r>
            <a:r>
              <a:rPr lang="de-AT" altLang="de-DE" dirty="0" err="1">
                <a:solidFill>
                  <a:srgbClr val="008000"/>
                </a:solidFill>
                <a:latin typeface="Tahoma" pitchFamily="34" charset="0"/>
              </a:rPr>
              <a:t>completato</a:t>
            </a:r>
            <a:r>
              <a:rPr lang="de-AT" altLang="de-DE" dirty="0">
                <a:solidFill>
                  <a:srgbClr val="008000"/>
                </a:solidFill>
                <a:latin typeface="Tahoma" pitchFamily="34" charset="0"/>
              </a:rPr>
              <a:t> </a:t>
            </a:r>
            <a:r>
              <a:rPr lang="de-AT" altLang="de-DE" dirty="0" err="1">
                <a:solidFill>
                  <a:srgbClr val="008000"/>
                </a:solidFill>
                <a:latin typeface="Tahoma" pitchFamily="34" charset="0"/>
              </a:rPr>
              <a:t>dalla</a:t>
            </a:r>
            <a:r>
              <a:rPr lang="de-AT" altLang="de-DE" dirty="0">
                <a:solidFill>
                  <a:srgbClr val="008000"/>
                </a:solidFill>
                <a:latin typeface="Tahoma" pitchFamily="34" charset="0"/>
              </a:rPr>
              <a:t> </a:t>
            </a:r>
            <a:r>
              <a:rPr lang="de-AT" altLang="de-DE" dirty="0" err="1">
                <a:solidFill>
                  <a:srgbClr val="008000"/>
                </a:solidFill>
                <a:latin typeface="Tahoma" pitchFamily="34" charset="0"/>
              </a:rPr>
              <a:t>vendita</a:t>
            </a:r>
            <a:r>
              <a:rPr lang="de-AT" altLang="de-DE" dirty="0">
                <a:solidFill>
                  <a:srgbClr val="008000"/>
                </a:solidFill>
                <a:latin typeface="Tahoma" pitchFamily="34" charset="0"/>
              </a:rPr>
              <a:t> di </a:t>
            </a:r>
            <a:r>
              <a:rPr lang="de-AT" altLang="de-DE" dirty="0" err="1">
                <a:solidFill>
                  <a:srgbClr val="008000"/>
                </a:solidFill>
                <a:latin typeface="Tahoma" pitchFamily="34" charset="0"/>
              </a:rPr>
              <a:t>opzioni</a:t>
            </a:r>
            <a:r>
              <a:rPr lang="de-AT" altLang="de-DE" dirty="0">
                <a:solidFill>
                  <a:srgbClr val="008000"/>
                </a:solidFill>
                <a:latin typeface="Tahoma" pitchFamily="34" charset="0"/>
              </a:rPr>
              <a:t> Calls è </a:t>
            </a:r>
            <a:r>
              <a:rPr lang="de-AT" altLang="de-DE" dirty="0" err="1">
                <a:solidFill>
                  <a:srgbClr val="008000"/>
                </a:solidFill>
                <a:latin typeface="Tahoma" pitchFamily="34" charset="0"/>
              </a:rPr>
              <a:t>nel</a:t>
            </a:r>
            <a:r>
              <a:rPr lang="de-AT" altLang="de-DE" dirty="0">
                <a:solidFill>
                  <a:srgbClr val="008000"/>
                </a:solidFill>
                <a:latin typeface="Tahoma" pitchFamily="34" charset="0"/>
              </a:rPr>
              <a:t> </a:t>
            </a:r>
            <a:r>
              <a:rPr lang="de-AT" altLang="de-DE" dirty="0" err="1">
                <a:solidFill>
                  <a:srgbClr val="008000"/>
                </a:solidFill>
                <a:latin typeface="Tahoma" pitchFamily="34" charset="0"/>
              </a:rPr>
              <a:t>lungo</a:t>
            </a:r>
            <a:r>
              <a:rPr lang="de-AT" altLang="de-DE" dirty="0">
                <a:solidFill>
                  <a:srgbClr val="008000"/>
                </a:solidFill>
                <a:latin typeface="Tahoma" pitchFamily="34" charset="0"/>
              </a:rPr>
              <a:t> </a:t>
            </a:r>
            <a:r>
              <a:rPr lang="de-AT" altLang="de-DE" dirty="0" err="1">
                <a:solidFill>
                  <a:srgbClr val="008000"/>
                </a:solidFill>
                <a:latin typeface="Tahoma" pitchFamily="34" charset="0"/>
              </a:rPr>
              <a:t>periodo</a:t>
            </a:r>
            <a:r>
              <a:rPr lang="de-AT" altLang="de-DE" dirty="0">
                <a:solidFill>
                  <a:srgbClr val="008000"/>
                </a:solidFill>
                <a:latin typeface="Tahoma" pitchFamily="34" charset="0"/>
              </a:rPr>
              <a:t> sempre </a:t>
            </a:r>
            <a:r>
              <a:rPr lang="de-AT" altLang="de-DE" dirty="0" err="1">
                <a:solidFill>
                  <a:srgbClr val="008000"/>
                </a:solidFill>
                <a:latin typeface="Tahoma" pitchFamily="34" charset="0"/>
              </a:rPr>
              <a:t>migliore</a:t>
            </a:r>
            <a:r>
              <a:rPr lang="de-AT" altLang="de-DE" dirty="0">
                <a:solidFill>
                  <a:srgbClr val="008000"/>
                </a:solidFill>
                <a:latin typeface="Tahoma" pitchFamily="34" charset="0"/>
              </a:rPr>
              <a:t> </a:t>
            </a:r>
            <a:r>
              <a:rPr lang="de-AT" altLang="de-DE" dirty="0" err="1">
                <a:solidFill>
                  <a:srgbClr val="008000"/>
                </a:solidFill>
                <a:latin typeface="Tahoma" pitchFamily="34" charset="0"/>
              </a:rPr>
              <a:t>dell‘indice</a:t>
            </a:r>
            <a:r>
              <a:rPr lang="de-AT" altLang="de-DE" dirty="0">
                <a:solidFill>
                  <a:srgbClr val="008000"/>
                </a:solidFill>
                <a:latin typeface="Tahoma" pitchFamily="34" charset="0"/>
              </a:rPr>
              <a:t> </a:t>
            </a:r>
            <a:r>
              <a:rPr lang="de-AT" altLang="de-DE" dirty="0" err="1">
                <a:solidFill>
                  <a:srgbClr val="008000"/>
                </a:solidFill>
                <a:latin typeface="Tahoma" pitchFamily="34" charset="0"/>
              </a:rPr>
              <a:t>puro</a:t>
            </a:r>
            <a:r>
              <a:rPr lang="de-AT" altLang="de-DE" dirty="0">
                <a:solidFill>
                  <a:srgbClr val="008000"/>
                </a:solidFill>
                <a:latin typeface="Tahoma" pitchFamily="34" charset="0"/>
              </a:rPr>
              <a:t>, pur </a:t>
            </a:r>
            <a:r>
              <a:rPr lang="de-AT" altLang="de-DE" dirty="0" err="1">
                <a:solidFill>
                  <a:srgbClr val="008000"/>
                </a:solidFill>
                <a:latin typeface="Tahoma" pitchFamily="34" charset="0"/>
              </a:rPr>
              <a:t>avendo</a:t>
            </a:r>
            <a:r>
              <a:rPr lang="de-AT" altLang="de-DE" dirty="0">
                <a:solidFill>
                  <a:srgbClr val="008000"/>
                </a:solidFill>
                <a:latin typeface="Tahoma" pitchFamily="34" charset="0"/>
              </a:rPr>
              <a:t> </a:t>
            </a:r>
            <a:r>
              <a:rPr lang="de-AT" altLang="de-DE" dirty="0" err="1">
                <a:solidFill>
                  <a:srgbClr val="008000"/>
                </a:solidFill>
                <a:latin typeface="Tahoma" pitchFamily="34" charset="0"/>
              </a:rPr>
              <a:t>un</a:t>
            </a:r>
            <a:r>
              <a:rPr lang="de-AT" altLang="de-DE" dirty="0">
                <a:solidFill>
                  <a:srgbClr val="008000"/>
                </a:solidFill>
                <a:latin typeface="Tahoma" pitchFamily="34" charset="0"/>
              </a:rPr>
              <a:t> minor </a:t>
            </a:r>
            <a:r>
              <a:rPr lang="de-AT" altLang="de-DE" dirty="0" err="1">
                <a:solidFill>
                  <a:srgbClr val="008000"/>
                </a:solidFill>
                <a:latin typeface="Tahoma" pitchFamily="34" charset="0"/>
              </a:rPr>
              <a:t>rischio</a:t>
            </a:r>
            <a:r>
              <a:rPr lang="de-AT" altLang="de-DE" dirty="0">
                <a:solidFill>
                  <a:srgbClr val="008000"/>
                </a:solidFill>
                <a:latin typeface="Tahoma" pitchFamily="34" charset="0"/>
              </a:rPr>
              <a:t>.</a:t>
            </a:r>
          </a:p>
          <a:p>
            <a:pPr eaLnBrk="1" hangingPunct="1"/>
            <a:endParaRPr lang="de-AT" altLang="de-DE" dirty="0">
              <a:solidFill>
                <a:srgbClr val="008000"/>
              </a:solidFill>
              <a:latin typeface="Tahoma" pitchFamily="34" charset="0"/>
            </a:endParaRPr>
          </a:p>
        </p:txBody>
      </p:sp>
      <p:sp>
        <p:nvSpPr>
          <p:cNvPr id="31746" name="Rectangle 8"/>
          <p:cNvSpPr>
            <a:spLocks noChangeArrowheads="1"/>
          </p:cNvSpPr>
          <p:nvPr/>
        </p:nvSpPr>
        <p:spPr bwMode="auto">
          <a:xfrm>
            <a:off x="171450" y="328613"/>
            <a:ext cx="5862638" cy="579437"/>
          </a:xfrm>
          <a:prstGeom prst="rect">
            <a:avLst/>
          </a:prstGeom>
          <a:noFill/>
          <a:ln w="9525">
            <a:noFill/>
            <a:miter lim="800000"/>
            <a:headEnd/>
            <a:tailEnd/>
          </a:ln>
        </p:spPr>
        <p:txBody>
          <a:bodyPr wrap="none">
            <a:spAutoFit/>
          </a:bodyPr>
          <a:lstStyle/>
          <a:p>
            <a:pPr eaLnBrk="0" hangingPunct="0"/>
            <a:r>
              <a:rPr lang="de-DE" altLang="de-DE" sz="3200">
                <a:solidFill>
                  <a:srgbClr val="0000FF"/>
                </a:solidFill>
                <a:latin typeface="Tahoma" pitchFamily="34" charset="0"/>
              </a:rPr>
              <a:t> </a:t>
            </a:r>
            <a:r>
              <a:rPr lang="it-IT" altLang="de-DE" sz="3200">
                <a:solidFill>
                  <a:srgbClr val="0000FF"/>
                </a:solidFill>
                <a:latin typeface="Tahoma" pitchFamily="34" charset="0"/>
              </a:rPr>
              <a:t>Strategia di Hedging Azioni</a:t>
            </a:r>
          </a:p>
        </p:txBody>
      </p:sp>
      <p:pic>
        <p:nvPicPr>
          <p:cNvPr id="31747" name="Picture 11" descr="Bild1"/>
          <p:cNvPicPr>
            <a:picLocks noChangeAspect="1" noChangeArrowheads="1"/>
          </p:cNvPicPr>
          <p:nvPr/>
        </p:nvPicPr>
        <p:blipFill>
          <a:blip r:embed="rId2"/>
          <a:srcRect/>
          <a:stretch>
            <a:fillRect/>
          </a:stretch>
        </p:blipFill>
        <p:spPr bwMode="auto">
          <a:xfrm>
            <a:off x="4787900" y="4437063"/>
            <a:ext cx="3752850" cy="2257425"/>
          </a:xfrm>
          <a:prstGeom prst="rect">
            <a:avLst/>
          </a:prstGeom>
          <a:noFill/>
          <a:ln w="9525">
            <a:noFill/>
            <a:miter lim="800000"/>
            <a:headEnd/>
            <a:tailEnd/>
          </a:ln>
        </p:spPr>
      </p:pic>
      <p:pic>
        <p:nvPicPr>
          <p:cNvPr id="31748" name="Picture 12" descr="Bild2"/>
          <p:cNvPicPr>
            <a:picLocks noChangeAspect="1" noChangeArrowheads="1"/>
          </p:cNvPicPr>
          <p:nvPr/>
        </p:nvPicPr>
        <p:blipFill>
          <a:blip r:embed="rId3"/>
          <a:srcRect/>
          <a:stretch>
            <a:fillRect/>
          </a:stretch>
        </p:blipFill>
        <p:spPr bwMode="auto">
          <a:xfrm>
            <a:off x="828675" y="4421188"/>
            <a:ext cx="3743325" cy="2247900"/>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3"/>
          <p:cNvSpPr>
            <a:spLocks noChangeArrowheads="1"/>
          </p:cNvSpPr>
          <p:nvPr/>
        </p:nvSpPr>
        <p:spPr bwMode="auto">
          <a:xfrm>
            <a:off x="395288" y="136525"/>
            <a:ext cx="5407025" cy="854075"/>
          </a:xfrm>
          <a:prstGeom prst="rect">
            <a:avLst/>
          </a:prstGeom>
          <a:noFill/>
          <a:ln w="9525">
            <a:noFill/>
            <a:miter lim="800000"/>
            <a:headEnd/>
            <a:tailEnd/>
          </a:ln>
        </p:spPr>
        <p:txBody>
          <a:bodyPr wrap="none">
            <a:spAutoFit/>
          </a:bodyPr>
          <a:lstStyle/>
          <a:p>
            <a:pPr algn="r" eaLnBrk="0" hangingPunct="0"/>
            <a:r>
              <a:rPr lang="de-DE" altLang="de-DE" sz="3600" dirty="0">
                <a:solidFill>
                  <a:srgbClr val="0000FF"/>
                </a:solidFill>
                <a:latin typeface="Tahoma" pitchFamily="34" charset="0"/>
              </a:rPr>
              <a:t>Performance del </a:t>
            </a:r>
            <a:r>
              <a:rPr lang="de-DE" altLang="de-DE" sz="3600" dirty="0" err="1">
                <a:solidFill>
                  <a:srgbClr val="0000FF"/>
                </a:solidFill>
                <a:latin typeface="Tahoma" pitchFamily="34" charset="0"/>
              </a:rPr>
              <a:t>fondo</a:t>
            </a:r>
            <a:endParaRPr lang="de-DE" altLang="de-DE" sz="3600" dirty="0">
              <a:solidFill>
                <a:srgbClr val="0000FF"/>
              </a:solidFill>
              <a:latin typeface="Tahoma" pitchFamily="34" charset="0"/>
            </a:endParaRPr>
          </a:p>
          <a:p>
            <a:pPr algn="r" eaLnBrk="0" hangingPunct="0"/>
            <a:r>
              <a:rPr lang="de-AT" altLang="de-DE" sz="1400" dirty="0" err="1">
                <a:solidFill>
                  <a:srgbClr val="0000FF"/>
                </a:solidFill>
                <a:latin typeface="Tahoma" pitchFamily="34" charset="0"/>
              </a:rPr>
              <a:t>dal</a:t>
            </a:r>
            <a:r>
              <a:rPr lang="de-AT" altLang="de-DE" sz="1400" dirty="0">
                <a:solidFill>
                  <a:srgbClr val="0000FF"/>
                </a:solidFill>
                <a:latin typeface="Tahoma" pitchFamily="34" charset="0"/>
              </a:rPr>
              <a:t> 1.8.2002 (</a:t>
            </a:r>
            <a:r>
              <a:rPr lang="de-AT" altLang="de-DE" sz="1400" dirty="0" err="1">
                <a:solidFill>
                  <a:srgbClr val="0000FF"/>
                </a:solidFill>
                <a:latin typeface="Tahoma" pitchFamily="34" charset="0"/>
              </a:rPr>
              <a:t>avvio</a:t>
            </a:r>
            <a:r>
              <a:rPr lang="de-AT" altLang="de-DE" sz="1400" dirty="0">
                <a:solidFill>
                  <a:srgbClr val="0000FF"/>
                </a:solidFill>
                <a:latin typeface="Tahoma" pitchFamily="34" charset="0"/>
              </a:rPr>
              <a:t> </a:t>
            </a:r>
            <a:r>
              <a:rPr lang="de-AT" altLang="de-DE" sz="1400" dirty="0" err="1">
                <a:solidFill>
                  <a:srgbClr val="0000FF"/>
                </a:solidFill>
                <a:latin typeface="Tahoma" pitchFamily="34" charset="0"/>
              </a:rPr>
              <a:t>gestione</a:t>
            </a:r>
            <a:r>
              <a:rPr lang="de-AT" altLang="de-DE" sz="1400" dirty="0">
                <a:solidFill>
                  <a:srgbClr val="0000FF"/>
                </a:solidFill>
                <a:latin typeface="Tahoma" pitchFamily="34" charset="0"/>
              </a:rPr>
              <a:t> SECURITY KAG)</a:t>
            </a:r>
          </a:p>
        </p:txBody>
      </p:sp>
      <p:cxnSp>
        <p:nvCxnSpPr>
          <p:cNvPr id="6" name="Connecteur droit 5"/>
          <p:cNvCxnSpPr/>
          <p:nvPr/>
        </p:nvCxnSpPr>
        <p:spPr>
          <a:xfrm>
            <a:off x="827088" y="5304184"/>
            <a:ext cx="936625" cy="0"/>
          </a:xfrm>
          <a:prstGeom prst="line">
            <a:avLst/>
          </a:prstGeom>
          <a:ln>
            <a:solidFill>
              <a:srgbClr val="00B050"/>
            </a:solidFill>
          </a:ln>
        </p:spPr>
        <p:style>
          <a:lnRef idx="1">
            <a:schemeClr val="accent3"/>
          </a:lnRef>
          <a:fillRef idx="0">
            <a:schemeClr val="accent3"/>
          </a:fillRef>
          <a:effectRef idx="0">
            <a:schemeClr val="accent3"/>
          </a:effectRef>
          <a:fontRef idx="minor">
            <a:schemeClr val="tx1"/>
          </a:fontRef>
        </p:style>
      </p:cxnSp>
      <p:cxnSp>
        <p:nvCxnSpPr>
          <p:cNvPr id="7" name="Connecteur droit 6"/>
          <p:cNvCxnSpPr/>
          <p:nvPr/>
        </p:nvCxnSpPr>
        <p:spPr>
          <a:xfrm>
            <a:off x="827088" y="5735984"/>
            <a:ext cx="936625" cy="0"/>
          </a:xfrm>
          <a:prstGeom prst="line">
            <a:avLst/>
          </a:prstGeom>
          <a:ln>
            <a:solidFill>
              <a:srgbClr val="0000FF"/>
            </a:solidFill>
            <a:headEnd w="med" len="sm"/>
            <a:tailEnd w="lg" len="lg"/>
          </a:ln>
        </p:spPr>
        <p:style>
          <a:lnRef idx="1">
            <a:schemeClr val="accent5"/>
          </a:lnRef>
          <a:fillRef idx="0">
            <a:schemeClr val="accent5"/>
          </a:fillRef>
          <a:effectRef idx="0">
            <a:schemeClr val="accent5"/>
          </a:effectRef>
          <a:fontRef idx="minor">
            <a:schemeClr val="tx1"/>
          </a:fontRef>
        </p:style>
      </p:cxnSp>
      <p:sp>
        <p:nvSpPr>
          <p:cNvPr id="48132" name="ZoneTexte 7"/>
          <p:cNvSpPr txBox="1">
            <a:spLocks noChangeArrowheads="1"/>
          </p:cNvSpPr>
          <p:nvPr/>
        </p:nvSpPr>
        <p:spPr bwMode="auto">
          <a:xfrm>
            <a:off x="1908175" y="5159722"/>
            <a:ext cx="2351088" cy="336550"/>
          </a:xfrm>
          <a:prstGeom prst="rect">
            <a:avLst/>
          </a:prstGeom>
          <a:noFill/>
          <a:ln w="9525">
            <a:noFill/>
            <a:miter lim="800000"/>
            <a:headEnd/>
            <a:tailEnd/>
          </a:ln>
        </p:spPr>
        <p:txBody>
          <a:bodyPr wrap="none">
            <a:spAutoFit/>
          </a:bodyPr>
          <a:lstStyle/>
          <a:p>
            <a:r>
              <a:rPr lang="fr-LU" altLang="de-DE" sz="1600" b="0">
                <a:latin typeface="Tahoma" pitchFamily="34" charset="0"/>
                <a:cs typeface="Tahoma" pitchFamily="34" charset="0"/>
              </a:rPr>
              <a:t>Value Investment Fonds</a:t>
            </a:r>
          </a:p>
        </p:txBody>
      </p:sp>
      <p:sp>
        <p:nvSpPr>
          <p:cNvPr id="48133" name="ZoneTexte 8"/>
          <p:cNvSpPr txBox="1">
            <a:spLocks noChangeArrowheads="1"/>
          </p:cNvSpPr>
          <p:nvPr/>
        </p:nvSpPr>
        <p:spPr bwMode="auto">
          <a:xfrm>
            <a:off x="1908175" y="5540722"/>
            <a:ext cx="3167063" cy="336550"/>
          </a:xfrm>
          <a:prstGeom prst="rect">
            <a:avLst/>
          </a:prstGeom>
          <a:noFill/>
          <a:ln w="9525">
            <a:noFill/>
            <a:miter lim="800000"/>
            <a:headEnd/>
            <a:tailEnd/>
          </a:ln>
        </p:spPr>
        <p:txBody>
          <a:bodyPr wrap="none">
            <a:spAutoFit/>
          </a:bodyPr>
          <a:lstStyle/>
          <a:p>
            <a:r>
              <a:rPr lang="de-DE" altLang="de-DE" sz="1600" b="0" dirty="0">
                <a:latin typeface="Tahoma" pitchFamily="34" charset="0"/>
                <a:cs typeface="Tahoma" pitchFamily="34" charset="0"/>
              </a:rPr>
              <a:t>Dow Jones EURO </a:t>
            </a:r>
            <a:r>
              <a:rPr lang="de-DE" altLang="de-DE" sz="1600" b="0" dirty="0" err="1">
                <a:latin typeface="Tahoma" pitchFamily="34" charset="0"/>
                <a:cs typeface="Tahoma" pitchFamily="34" charset="0"/>
              </a:rPr>
              <a:t>Stoxx</a:t>
            </a:r>
            <a:r>
              <a:rPr lang="de-DE" altLang="de-DE" sz="1600" b="0" dirty="0">
                <a:latin typeface="Tahoma" pitchFamily="34" charset="0"/>
                <a:cs typeface="Tahoma" pitchFamily="34" charset="0"/>
              </a:rPr>
              <a:t> 50 (EUR)</a:t>
            </a:r>
            <a:endParaRPr lang="fr-LU" altLang="de-DE" sz="1600" b="0" dirty="0">
              <a:latin typeface="Tahoma" pitchFamily="34" charset="0"/>
              <a:cs typeface="Tahoma" pitchFamily="34" charset="0"/>
            </a:endParaRPr>
          </a:p>
        </p:txBody>
      </p:sp>
      <p:pic>
        <p:nvPicPr>
          <p:cNvPr id="2" name="Grafik 1">
            <a:extLst>
              <a:ext uri="{FF2B5EF4-FFF2-40B4-BE49-F238E27FC236}">
                <a16:creationId xmlns="" xmlns:a16="http://schemas.microsoft.com/office/drawing/2014/main" id="{0430B985-5B73-49E9-8EF6-6201813198E9}"/>
              </a:ext>
            </a:extLst>
          </p:cNvPr>
          <p:cNvPicPr>
            <a:picLocks noChangeAspect="1"/>
          </p:cNvPicPr>
          <p:nvPr/>
        </p:nvPicPr>
        <p:blipFill>
          <a:blip r:embed="rId2"/>
          <a:stretch>
            <a:fillRect/>
          </a:stretch>
        </p:blipFill>
        <p:spPr>
          <a:xfrm>
            <a:off x="179512" y="1093792"/>
            <a:ext cx="8964488" cy="4063400"/>
          </a:xfrm>
          <a:prstGeom prst="rect">
            <a:avLst/>
          </a:prstGeom>
        </p:spPr>
      </p:pic>
      <p:sp>
        <p:nvSpPr>
          <p:cNvPr id="4" name="Rechteck 3">
            <a:extLst>
              <a:ext uri="{FF2B5EF4-FFF2-40B4-BE49-F238E27FC236}">
                <a16:creationId xmlns="" xmlns:a16="http://schemas.microsoft.com/office/drawing/2014/main" id="{2C10C5E1-143C-4450-B3A6-4E62D1CBCF02}"/>
              </a:ext>
            </a:extLst>
          </p:cNvPr>
          <p:cNvSpPr/>
          <p:nvPr/>
        </p:nvSpPr>
        <p:spPr>
          <a:xfrm>
            <a:off x="827088" y="5994272"/>
            <a:ext cx="7921624" cy="646331"/>
          </a:xfrm>
          <a:prstGeom prst="rect">
            <a:avLst/>
          </a:prstGeom>
        </p:spPr>
        <p:txBody>
          <a:bodyPr wrap="square">
            <a:spAutoFit/>
          </a:bodyPr>
          <a:lstStyle/>
          <a:p>
            <a:pPr eaLnBrk="0" hangingPunct="0">
              <a:spcAft>
                <a:spcPct val="40000"/>
              </a:spcAft>
              <a:defRPr/>
            </a:pPr>
            <a:r>
              <a:rPr lang="de-DE" altLang="de-DE" dirty="0">
                <a:solidFill>
                  <a:srgbClr val="0000FF"/>
                </a:solidFill>
              </a:rPr>
              <a:t>IL FONDO NEL LUNGO PERIODO HA PERFORMATO NETTAMENTE MEGLIO DELL‘INDICE AZIONARIO A LARGA BASE EURO </a:t>
            </a:r>
            <a:r>
              <a:rPr lang="de-DE" altLang="de-DE" dirty="0" err="1">
                <a:solidFill>
                  <a:srgbClr val="0000FF"/>
                </a:solidFill>
              </a:rPr>
              <a:t>Stoxx</a:t>
            </a:r>
            <a:r>
              <a:rPr lang="de-DE" altLang="de-DE" dirty="0">
                <a:solidFill>
                  <a:srgbClr val="0000FF"/>
                </a:solidFill>
              </a:rPr>
              <a:t> 50</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0"/>
          <p:cNvSpPr>
            <a:spLocks noChangeArrowheads="1"/>
          </p:cNvSpPr>
          <p:nvPr/>
        </p:nvSpPr>
        <p:spPr bwMode="auto">
          <a:xfrm>
            <a:off x="395288" y="136525"/>
            <a:ext cx="5407025" cy="1006475"/>
          </a:xfrm>
          <a:prstGeom prst="rect">
            <a:avLst/>
          </a:prstGeom>
          <a:noFill/>
          <a:ln w="9525">
            <a:noFill/>
            <a:miter lim="800000"/>
            <a:headEnd/>
            <a:tailEnd/>
          </a:ln>
        </p:spPr>
        <p:txBody>
          <a:bodyPr wrap="none">
            <a:spAutoFit/>
          </a:bodyPr>
          <a:lstStyle/>
          <a:p>
            <a:pPr algn="r" eaLnBrk="0" hangingPunct="0"/>
            <a:r>
              <a:rPr lang="de-DE" altLang="de-DE" sz="3600" dirty="0">
                <a:solidFill>
                  <a:srgbClr val="0000FF"/>
                </a:solidFill>
                <a:latin typeface="Tahoma" pitchFamily="34" charset="0"/>
              </a:rPr>
              <a:t>Performance del </a:t>
            </a:r>
            <a:r>
              <a:rPr lang="de-DE" altLang="de-DE" sz="3600" dirty="0" err="1">
                <a:solidFill>
                  <a:srgbClr val="0000FF"/>
                </a:solidFill>
                <a:latin typeface="Tahoma" pitchFamily="34" charset="0"/>
              </a:rPr>
              <a:t>fondo</a:t>
            </a:r>
            <a:endParaRPr lang="de-DE" altLang="de-DE" sz="3600" dirty="0">
              <a:solidFill>
                <a:srgbClr val="0000FF"/>
              </a:solidFill>
              <a:latin typeface="Tahoma" pitchFamily="34" charset="0"/>
            </a:endParaRPr>
          </a:p>
          <a:p>
            <a:pPr algn="r" eaLnBrk="0" hangingPunct="0"/>
            <a:r>
              <a:rPr lang="de-AT" altLang="de-DE" sz="2400" dirty="0" err="1">
                <a:solidFill>
                  <a:srgbClr val="0000FF"/>
                </a:solidFill>
                <a:latin typeface="Tahoma" pitchFamily="34" charset="0"/>
              </a:rPr>
              <a:t>negli</a:t>
            </a:r>
            <a:r>
              <a:rPr lang="de-AT" altLang="de-DE" sz="2400" dirty="0">
                <a:solidFill>
                  <a:srgbClr val="0000FF"/>
                </a:solidFill>
                <a:latin typeface="Tahoma" pitchFamily="34" charset="0"/>
              </a:rPr>
              <a:t> </a:t>
            </a:r>
            <a:r>
              <a:rPr lang="de-AT" altLang="de-DE" sz="2400" dirty="0" err="1">
                <a:solidFill>
                  <a:srgbClr val="0000FF"/>
                </a:solidFill>
                <a:latin typeface="Tahoma" pitchFamily="34" charset="0"/>
              </a:rPr>
              <a:t>ultimi</a:t>
            </a:r>
            <a:r>
              <a:rPr lang="de-AT" altLang="de-DE" sz="2400" dirty="0">
                <a:solidFill>
                  <a:srgbClr val="0000FF"/>
                </a:solidFill>
                <a:latin typeface="Tahoma" pitchFamily="34" charset="0"/>
              </a:rPr>
              <a:t> </a:t>
            </a:r>
            <a:r>
              <a:rPr lang="de-AT" altLang="de-DE" sz="2400" dirty="0" err="1">
                <a:solidFill>
                  <a:srgbClr val="0000FF"/>
                </a:solidFill>
                <a:latin typeface="Tahoma" pitchFamily="34" charset="0"/>
              </a:rPr>
              <a:t>cinque</a:t>
            </a:r>
            <a:r>
              <a:rPr lang="de-AT" altLang="de-DE" sz="2400" dirty="0">
                <a:solidFill>
                  <a:srgbClr val="0000FF"/>
                </a:solidFill>
                <a:latin typeface="Tahoma" pitchFamily="34" charset="0"/>
              </a:rPr>
              <a:t> </a:t>
            </a:r>
            <a:r>
              <a:rPr lang="de-AT" altLang="de-DE" sz="2400" dirty="0" err="1">
                <a:solidFill>
                  <a:srgbClr val="0000FF"/>
                </a:solidFill>
                <a:latin typeface="Tahoma" pitchFamily="34" charset="0"/>
              </a:rPr>
              <a:t>anni</a:t>
            </a:r>
            <a:endParaRPr lang="de-AT" altLang="de-DE" sz="2400" dirty="0">
              <a:solidFill>
                <a:srgbClr val="0000FF"/>
              </a:solidFill>
              <a:latin typeface="Tahoma" pitchFamily="34" charset="0"/>
            </a:endParaRPr>
          </a:p>
        </p:txBody>
      </p:sp>
      <p:pic>
        <p:nvPicPr>
          <p:cNvPr id="2" name="Grafik 1">
            <a:extLst>
              <a:ext uri="{FF2B5EF4-FFF2-40B4-BE49-F238E27FC236}">
                <a16:creationId xmlns="" xmlns:a16="http://schemas.microsoft.com/office/drawing/2014/main" id="{58AFF288-A41B-42B8-9137-AC39EF64A9AF}"/>
              </a:ext>
            </a:extLst>
          </p:cNvPr>
          <p:cNvPicPr>
            <a:picLocks noChangeAspect="1"/>
          </p:cNvPicPr>
          <p:nvPr/>
        </p:nvPicPr>
        <p:blipFill>
          <a:blip r:embed="rId2"/>
          <a:stretch>
            <a:fillRect/>
          </a:stretch>
        </p:blipFill>
        <p:spPr>
          <a:xfrm>
            <a:off x="762000" y="1293128"/>
            <a:ext cx="7620000" cy="3434789"/>
          </a:xfrm>
          <a:prstGeom prst="rect">
            <a:avLst/>
          </a:prstGeom>
        </p:spPr>
      </p:pic>
      <p:cxnSp>
        <p:nvCxnSpPr>
          <p:cNvPr id="5" name="Connecteur droit 5">
            <a:extLst>
              <a:ext uri="{FF2B5EF4-FFF2-40B4-BE49-F238E27FC236}">
                <a16:creationId xmlns="" xmlns:a16="http://schemas.microsoft.com/office/drawing/2014/main" id="{AFC02737-F044-48F0-B972-BB44FA389C72}"/>
              </a:ext>
            </a:extLst>
          </p:cNvPr>
          <p:cNvCxnSpPr/>
          <p:nvPr/>
        </p:nvCxnSpPr>
        <p:spPr>
          <a:xfrm>
            <a:off x="827088" y="5013622"/>
            <a:ext cx="936625" cy="0"/>
          </a:xfrm>
          <a:prstGeom prst="line">
            <a:avLst/>
          </a:prstGeom>
          <a:ln>
            <a:solidFill>
              <a:srgbClr val="00B050"/>
            </a:solidFill>
          </a:ln>
        </p:spPr>
        <p:style>
          <a:lnRef idx="1">
            <a:schemeClr val="accent3"/>
          </a:lnRef>
          <a:fillRef idx="0">
            <a:schemeClr val="accent3"/>
          </a:fillRef>
          <a:effectRef idx="0">
            <a:schemeClr val="accent3"/>
          </a:effectRef>
          <a:fontRef idx="minor">
            <a:schemeClr val="tx1"/>
          </a:fontRef>
        </p:style>
      </p:cxnSp>
      <p:cxnSp>
        <p:nvCxnSpPr>
          <p:cNvPr id="6" name="Connecteur droit 6">
            <a:extLst>
              <a:ext uri="{FF2B5EF4-FFF2-40B4-BE49-F238E27FC236}">
                <a16:creationId xmlns="" xmlns:a16="http://schemas.microsoft.com/office/drawing/2014/main" id="{C08EFAAD-F9A7-49E9-8372-83304A03A6A6}"/>
              </a:ext>
            </a:extLst>
          </p:cNvPr>
          <p:cNvCxnSpPr/>
          <p:nvPr/>
        </p:nvCxnSpPr>
        <p:spPr>
          <a:xfrm>
            <a:off x="827088" y="5445422"/>
            <a:ext cx="936625" cy="0"/>
          </a:xfrm>
          <a:prstGeom prst="line">
            <a:avLst/>
          </a:prstGeom>
          <a:ln>
            <a:solidFill>
              <a:srgbClr val="0000FF"/>
            </a:solidFill>
            <a:headEnd w="med" len="sm"/>
            <a:tailEnd w="lg" len="lg"/>
          </a:ln>
        </p:spPr>
        <p:style>
          <a:lnRef idx="1">
            <a:schemeClr val="accent5"/>
          </a:lnRef>
          <a:fillRef idx="0">
            <a:schemeClr val="accent5"/>
          </a:fillRef>
          <a:effectRef idx="0">
            <a:schemeClr val="accent5"/>
          </a:effectRef>
          <a:fontRef idx="minor">
            <a:schemeClr val="tx1"/>
          </a:fontRef>
        </p:style>
      </p:cxnSp>
      <p:sp>
        <p:nvSpPr>
          <p:cNvPr id="7" name="ZoneTexte 7">
            <a:extLst>
              <a:ext uri="{FF2B5EF4-FFF2-40B4-BE49-F238E27FC236}">
                <a16:creationId xmlns="" xmlns:a16="http://schemas.microsoft.com/office/drawing/2014/main" id="{77A21801-CABA-4C95-B90C-40C641745C4B}"/>
              </a:ext>
            </a:extLst>
          </p:cNvPr>
          <p:cNvSpPr txBox="1">
            <a:spLocks noChangeArrowheads="1"/>
          </p:cNvSpPr>
          <p:nvPr/>
        </p:nvSpPr>
        <p:spPr bwMode="auto">
          <a:xfrm>
            <a:off x="1908175" y="4869160"/>
            <a:ext cx="2351088" cy="336550"/>
          </a:xfrm>
          <a:prstGeom prst="rect">
            <a:avLst/>
          </a:prstGeom>
          <a:noFill/>
          <a:ln w="9525">
            <a:noFill/>
            <a:miter lim="800000"/>
            <a:headEnd/>
            <a:tailEnd/>
          </a:ln>
        </p:spPr>
        <p:txBody>
          <a:bodyPr wrap="none">
            <a:spAutoFit/>
          </a:bodyPr>
          <a:lstStyle/>
          <a:p>
            <a:r>
              <a:rPr lang="fr-LU" altLang="de-DE" sz="1600" b="0">
                <a:latin typeface="Tahoma" pitchFamily="34" charset="0"/>
                <a:cs typeface="Tahoma" pitchFamily="34" charset="0"/>
              </a:rPr>
              <a:t>Value Investment Fonds</a:t>
            </a:r>
          </a:p>
        </p:txBody>
      </p:sp>
      <p:sp>
        <p:nvSpPr>
          <p:cNvPr id="8" name="ZoneTexte 8">
            <a:extLst>
              <a:ext uri="{FF2B5EF4-FFF2-40B4-BE49-F238E27FC236}">
                <a16:creationId xmlns="" xmlns:a16="http://schemas.microsoft.com/office/drawing/2014/main" id="{9A27EEF2-434B-4654-BE19-D5CBAF1BFE7F}"/>
              </a:ext>
            </a:extLst>
          </p:cNvPr>
          <p:cNvSpPr txBox="1">
            <a:spLocks noChangeArrowheads="1"/>
          </p:cNvSpPr>
          <p:nvPr/>
        </p:nvSpPr>
        <p:spPr bwMode="auto">
          <a:xfrm>
            <a:off x="1908175" y="5250160"/>
            <a:ext cx="3167063" cy="336550"/>
          </a:xfrm>
          <a:prstGeom prst="rect">
            <a:avLst/>
          </a:prstGeom>
          <a:noFill/>
          <a:ln w="9525">
            <a:noFill/>
            <a:miter lim="800000"/>
            <a:headEnd/>
            <a:tailEnd/>
          </a:ln>
        </p:spPr>
        <p:txBody>
          <a:bodyPr wrap="none">
            <a:spAutoFit/>
          </a:bodyPr>
          <a:lstStyle/>
          <a:p>
            <a:r>
              <a:rPr lang="de-DE" altLang="de-DE" sz="1600" b="0" dirty="0">
                <a:latin typeface="Tahoma" pitchFamily="34" charset="0"/>
                <a:cs typeface="Tahoma" pitchFamily="34" charset="0"/>
              </a:rPr>
              <a:t>Dow Jones EURO </a:t>
            </a:r>
            <a:r>
              <a:rPr lang="de-DE" altLang="de-DE" sz="1600" b="0" dirty="0" err="1">
                <a:latin typeface="Tahoma" pitchFamily="34" charset="0"/>
                <a:cs typeface="Tahoma" pitchFamily="34" charset="0"/>
              </a:rPr>
              <a:t>Stoxx</a:t>
            </a:r>
            <a:r>
              <a:rPr lang="de-DE" altLang="de-DE" sz="1600" b="0" dirty="0">
                <a:latin typeface="Tahoma" pitchFamily="34" charset="0"/>
                <a:cs typeface="Tahoma" pitchFamily="34" charset="0"/>
              </a:rPr>
              <a:t> 50 (EUR)</a:t>
            </a:r>
            <a:endParaRPr lang="fr-LU" altLang="de-DE" sz="1600" b="0" dirty="0">
              <a:latin typeface="Tahoma" pitchFamily="34" charset="0"/>
              <a:cs typeface="Tahoma" pitchFamily="34" charset="0"/>
            </a:endParaRPr>
          </a:p>
        </p:txBody>
      </p:sp>
      <p:sp>
        <p:nvSpPr>
          <p:cNvPr id="9" name="Rechteck 8">
            <a:extLst>
              <a:ext uri="{FF2B5EF4-FFF2-40B4-BE49-F238E27FC236}">
                <a16:creationId xmlns="" xmlns:a16="http://schemas.microsoft.com/office/drawing/2014/main" id="{6C05B471-E997-4305-849B-30F6C525810C}"/>
              </a:ext>
            </a:extLst>
          </p:cNvPr>
          <p:cNvSpPr/>
          <p:nvPr/>
        </p:nvSpPr>
        <p:spPr>
          <a:xfrm>
            <a:off x="811502" y="5785787"/>
            <a:ext cx="7921624" cy="646331"/>
          </a:xfrm>
          <a:prstGeom prst="rect">
            <a:avLst/>
          </a:prstGeom>
        </p:spPr>
        <p:txBody>
          <a:bodyPr wrap="square">
            <a:spAutoFit/>
          </a:bodyPr>
          <a:lstStyle/>
          <a:p>
            <a:pPr algn="ctr" eaLnBrk="0" hangingPunct="0">
              <a:spcAft>
                <a:spcPct val="40000"/>
              </a:spcAft>
              <a:defRPr/>
            </a:pPr>
            <a:r>
              <a:rPr lang="de-DE" altLang="de-DE" dirty="0">
                <a:solidFill>
                  <a:srgbClr val="0000FF"/>
                </a:solidFill>
              </a:rPr>
              <a:t>ANCHE LA PERFORMANCE DEGLI ULTIMI CINQUE ANNI BATTE QUELLA DELL‘INDICE AZIOANRIO EURO </a:t>
            </a:r>
            <a:r>
              <a:rPr lang="de-DE" altLang="de-DE" dirty="0" err="1">
                <a:solidFill>
                  <a:srgbClr val="0000FF"/>
                </a:solidFill>
              </a:rPr>
              <a:t>Stoxx</a:t>
            </a:r>
            <a:r>
              <a:rPr lang="de-DE" altLang="de-DE" dirty="0">
                <a:solidFill>
                  <a:srgbClr val="0000FF"/>
                </a:solidFill>
              </a:rPr>
              <a:t> 50 (EUR)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0">
            <a:extLst>
              <a:ext uri="{FF2B5EF4-FFF2-40B4-BE49-F238E27FC236}">
                <a16:creationId xmlns="" xmlns:a16="http://schemas.microsoft.com/office/drawing/2014/main" id="{E8C4755C-91B1-4021-B36E-0FA6711BCDCE}"/>
              </a:ext>
            </a:extLst>
          </p:cNvPr>
          <p:cNvSpPr>
            <a:spLocks noChangeArrowheads="1"/>
          </p:cNvSpPr>
          <p:nvPr/>
        </p:nvSpPr>
        <p:spPr bwMode="auto">
          <a:xfrm>
            <a:off x="343767" y="136525"/>
            <a:ext cx="5458546" cy="646331"/>
          </a:xfrm>
          <a:prstGeom prst="rect">
            <a:avLst/>
          </a:prstGeom>
          <a:noFill/>
          <a:ln w="9525">
            <a:noFill/>
            <a:miter lim="800000"/>
            <a:headEnd/>
            <a:tailEnd/>
          </a:ln>
        </p:spPr>
        <p:txBody>
          <a:bodyPr wrap="none">
            <a:spAutoFit/>
          </a:bodyPr>
          <a:lstStyle/>
          <a:p>
            <a:pPr algn="r" eaLnBrk="0" hangingPunct="0"/>
            <a:r>
              <a:rPr lang="de-DE" altLang="de-DE" sz="3600" dirty="0">
                <a:solidFill>
                  <a:srgbClr val="0000FF"/>
                </a:solidFill>
                <a:latin typeface="Tahoma" pitchFamily="34" charset="0"/>
              </a:rPr>
              <a:t>Performance del </a:t>
            </a:r>
            <a:r>
              <a:rPr lang="de-DE" altLang="de-DE" sz="3600" dirty="0" err="1">
                <a:solidFill>
                  <a:srgbClr val="0000FF"/>
                </a:solidFill>
                <a:latin typeface="Tahoma" pitchFamily="34" charset="0"/>
              </a:rPr>
              <a:t>fondo</a:t>
            </a:r>
            <a:endParaRPr lang="de-DE" altLang="de-DE" sz="3600" dirty="0">
              <a:solidFill>
                <a:srgbClr val="0000FF"/>
              </a:solidFill>
              <a:latin typeface="Tahoma" pitchFamily="34" charset="0"/>
            </a:endParaRPr>
          </a:p>
        </p:txBody>
      </p:sp>
      <p:sp>
        <p:nvSpPr>
          <p:cNvPr id="3" name="Rectangle 59">
            <a:extLst>
              <a:ext uri="{FF2B5EF4-FFF2-40B4-BE49-F238E27FC236}">
                <a16:creationId xmlns="" xmlns:a16="http://schemas.microsoft.com/office/drawing/2014/main" id="{A97B52B7-3033-4FE6-894A-186257D880ED}"/>
              </a:ext>
            </a:extLst>
          </p:cNvPr>
          <p:cNvSpPr>
            <a:spLocks noChangeArrowheads="1"/>
          </p:cNvSpPr>
          <p:nvPr/>
        </p:nvSpPr>
        <p:spPr bwMode="auto">
          <a:xfrm>
            <a:off x="143892" y="1269554"/>
            <a:ext cx="8964612" cy="1367358"/>
          </a:xfrm>
          <a:prstGeom prst="rect">
            <a:avLst/>
          </a:prstGeom>
          <a:noFill/>
          <a:ln w="9525">
            <a:noFill/>
            <a:miter lim="800000"/>
            <a:headEnd/>
            <a:tailEnd/>
          </a:ln>
        </p:spPr>
        <p:txBody>
          <a:bodyPr/>
          <a:lstStyle/>
          <a:p>
            <a:pPr algn="ctr">
              <a:spcBef>
                <a:spcPct val="20000"/>
              </a:spcBef>
              <a:spcAft>
                <a:spcPct val="20000"/>
              </a:spcAft>
            </a:pPr>
            <a:r>
              <a:rPr lang="de-DE" altLang="de-DE" sz="2800" b="0" dirty="0" err="1">
                <a:solidFill>
                  <a:srgbClr val="008000"/>
                </a:solidFill>
                <a:latin typeface="Tahoma" pitchFamily="34" charset="0"/>
              </a:rPr>
              <a:t>Un</a:t>
            </a:r>
            <a:r>
              <a:rPr lang="de-DE" altLang="de-DE" sz="2800" b="0" dirty="0">
                <a:solidFill>
                  <a:srgbClr val="008000"/>
                </a:solidFill>
                <a:latin typeface="Tahoma" pitchFamily="34" charset="0"/>
              </a:rPr>
              <a:t> </a:t>
            </a:r>
            <a:r>
              <a:rPr lang="de-DE" altLang="de-DE" sz="2800" b="0" dirty="0" err="1">
                <a:solidFill>
                  <a:srgbClr val="008000"/>
                </a:solidFill>
                <a:latin typeface="Tahoma" pitchFamily="34" charset="0"/>
              </a:rPr>
              <a:t>investimento</a:t>
            </a:r>
            <a:r>
              <a:rPr lang="de-DE" altLang="de-DE" sz="2800" b="0" dirty="0">
                <a:solidFill>
                  <a:srgbClr val="008000"/>
                </a:solidFill>
                <a:latin typeface="Tahoma" pitchFamily="34" charset="0"/>
              </a:rPr>
              <a:t> </a:t>
            </a:r>
            <a:r>
              <a:rPr lang="de-DE" altLang="de-DE" sz="2800" b="0" dirty="0" err="1">
                <a:solidFill>
                  <a:srgbClr val="008000"/>
                </a:solidFill>
                <a:latin typeface="Tahoma" pitchFamily="34" charset="0"/>
              </a:rPr>
              <a:t>puramente</a:t>
            </a:r>
            <a:r>
              <a:rPr lang="de-DE" altLang="de-DE" sz="2800" b="0" dirty="0">
                <a:solidFill>
                  <a:srgbClr val="008000"/>
                </a:solidFill>
                <a:latin typeface="Tahoma" pitchFamily="34" charset="0"/>
              </a:rPr>
              <a:t> </a:t>
            </a:r>
            <a:r>
              <a:rPr lang="de-DE" altLang="de-DE" sz="2800" b="0" dirty="0" err="1">
                <a:solidFill>
                  <a:srgbClr val="008000"/>
                </a:solidFill>
                <a:latin typeface="Tahoma" pitchFamily="34" charset="0"/>
              </a:rPr>
              <a:t>azionario</a:t>
            </a:r>
            <a:r>
              <a:rPr lang="de-DE" altLang="de-DE" sz="2800" b="0" dirty="0">
                <a:solidFill>
                  <a:srgbClr val="008000"/>
                </a:solidFill>
                <a:latin typeface="Tahoma" pitchFamily="34" charset="0"/>
              </a:rPr>
              <a:t> </a:t>
            </a:r>
            <a:r>
              <a:rPr lang="de-DE" altLang="de-DE" sz="2800" b="0" dirty="0" err="1">
                <a:solidFill>
                  <a:srgbClr val="008000"/>
                </a:solidFill>
                <a:latin typeface="Tahoma" pitchFamily="34" charset="0"/>
              </a:rPr>
              <a:t>riesce</a:t>
            </a:r>
            <a:r>
              <a:rPr lang="de-DE" altLang="de-DE" sz="2800" b="0" dirty="0">
                <a:solidFill>
                  <a:srgbClr val="008000"/>
                </a:solidFill>
                <a:latin typeface="Tahoma" pitchFamily="34" charset="0"/>
              </a:rPr>
              <a:t> a </a:t>
            </a:r>
            <a:r>
              <a:rPr lang="de-DE" altLang="de-DE" sz="2800" b="0" dirty="0" err="1">
                <a:solidFill>
                  <a:srgbClr val="008000"/>
                </a:solidFill>
                <a:latin typeface="Tahoma" pitchFamily="34" charset="0"/>
              </a:rPr>
              <a:t>sovraperformare</a:t>
            </a:r>
            <a:r>
              <a:rPr lang="de-DE" altLang="de-DE" sz="2800" b="0" dirty="0">
                <a:solidFill>
                  <a:srgbClr val="008000"/>
                </a:solidFill>
                <a:latin typeface="Tahoma" pitchFamily="34" charset="0"/>
              </a:rPr>
              <a:t> </a:t>
            </a:r>
            <a:r>
              <a:rPr lang="de-DE" altLang="de-DE" sz="2800" b="0" dirty="0" err="1">
                <a:solidFill>
                  <a:srgbClr val="008000"/>
                </a:solidFill>
                <a:latin typeface="Tahoma" pitchFamily="34" charset="0"/>
              </a:rPr>
              <a:t>rispetto</a:t>
            </a:r>
            <a:r>
              <a:rPr lang="de-DE" altLang="de-DE" sz="2800" b="0" dirty="0">
                <a:solidFill>
                  <a:srgbClr val="008000"/>
                </a:solidFill>
                <a:latin typeface="Tahoma" pitchFamily="34" charset="0"/>
              </a:rPr>
              <a:t> a VALIF solo in </a:t>
            </a:r>
            <a:r>
              <a:rPr lang="de-DE" altLang="de-DE" sz="2800" b="0" dirty="0" err="1">
                <a:solidFill>
                  <a:srgbClr val="008000"/>
                </a:solidFill>
                <a:latin typeface="Tahoma" pitchFamily="34" charset="0"/>
              </a:rPr>
              <a:t>singole</a:t>
            </a:r>
            <a:r>
              <a:rPr lang="de-DE" altLang="de-DE" sz="2800" b="0" dirty="0">
                <a:solidFill>
                  <a:srgbClr val="008000"/>
                </a:solidFill>
                <a:latin typeface="Tahoma" pitchFamily="34" charset="0"/>
              </a:rPr>
              <a:t> </a:t>
            </a:r>
            <a:r>
              <a:rPr lang="de-DE" altLang="de-DE" sz="2800" b="0" dirty="0" err="1">
                <a:solidFill>
                  <a:srgbClr val="008000"/>
                </a:solidFill>
                <a:latin typeface="Tahoma" pitchFamily="34" charset="0"/>
              </a:rPr>
              <a:t>fasi</a:t>
            </a:r>
            <a:r>
              <a:rPr lang="de-DE" altLang="de-DE" sz="2800" b="0" dirty="0">
                <a:solidFill>
                  <a:srgbClr val="008000"/>
                </a:solidFill>
                <a:latin typeface="Tahoma" pitchFamily="34" charset="0"/>
              </a:rPr>
              <a:t> di </a:t>
            </a:r>
            <a:r>
              <a:rPr lang="de-DE" altLang="de-DE" sz="2800" b="0" dirty="0" err="1">
                <a:solidFill>
                  <a:srgbClr val="008000"/>
                </a:solidFill>
                <a:latin typeface="Tahoma" pitchFamily="34" charset="0"/>
              </a:rPr>
              <a:t>mercato</a:t>
            </a:r>
            <a:r>
              <a:rPr lang="de-DE" altLang="de-DE" sz="2800" b="0" dirty="0">
                <a:solidFill>
                  <a:srgbClr val="008000"/>
                </a:solidFill>
                <a:latin typeface="Tahoma" pitchFamily="34" charset="0"/>
              </a:rPr>
              <a:t> in </a:t>
            </a:r>
            <a:r>
              <a:rPr lang="de-DE" altLang="de-DE" sz="2800" b="0" dirty="0" err="1">
                <a:solidFill>
                  <a:srgbClr val="008000"/>
                </a:solidFill>
                <a:latin typeface="Tahoma" pitchFamily="34" charset="0"/>
              </a:rPr>
              <a:t>netta</a:t>
            </a:r>
            <a:r>
              <a:rPr lang="de-DE" altLang="de-DE" sz="2800" b="0" dirty="0">
                <a:solidFill>
                  <a:srgbClr val="008000"/>
                </a:solidFill>
                <a:latin typeface="Tahoma" pitchFamily="34" charset="0"/>
              </a:rPr>
              <a:t> </a:t>
            </a:r>
            <a:r>
              <a:rPr lang="de-DE" altLang="de-DE" sz="2800" b="0" dirty="0" err="1">
                <a:solidFill>
                  <a:srgbClr val="008000"/>
                </a:solidFill>
                <a:latin typeface="Tahoma" pitchFamily="34" charset="0"/>
              </a:rPr>
              <a:t>crescita</a:t>
            </a:r>
            <a:r>
              <a:rPr lang="de-DE" altLang="de-DE" sz="2800" b="0" dirty="0">
                <a:solidFill>
                  <a:srgbClr val="008000"/>
                </a:solidFill>
                <a:latin typeface="Tahoma" pitchFamily="34" charset="0"/>
              </a:rPr>
              <a:t>. </a:t>
            </a:r>
          </a:p>
          <a:p>
            <a:pPr algn="ctr">
              <a:spcBef>
                <a:spcPct val="20000"/>
              </a:spcBef>
              <a:spcAft>
                <a:spcPct val="20000"/>
              </a:spcAft>
            </a:pPr>
            <a:endParaRPr lang="de-DE" altLang="de-DE" sz="2800" b="0" dirty="0">
              <a:solidFill>
                <a:srgbClr val="008000"/>
              </a:solidFill>
              <a:latin typeface="Tahoma" pitchFamily="34" charset="0"/>
            </a:endParaRPr>
          </a:p>
          <a:p>
            <a:pPr algn="ctr">
              <a:spcBef>
                <a:spcPct val="20000"/>
              </a:spcBef>
              <a:spcAft>
                <a:spcPct val="20000"/>
              </a:spcAft>
            </a:pPr>
            <a:endParaRPr lang="it-IT" altLang="de-DE" sz="2800" b="0" dirty="0">
              <a:solidFill>
                <a:srgbClr val="008000"/>
              </a:solidFill>
              <a:latin typeface="Tahoma" pitchFamily="34" charset="0"/>
            </a:endParaRPr>
          </a:p>
        </p:txBody>
      </p:sp>
      <p:sp>
        <p:nvSpPr>
          <p:cNvPr id="4" name="Rechteck 3">
            <a:extLst>
              <a:ext uri="{FF2B5EF4-FFF2-40B4-BE49-F238E27FC236}">
                <a16:creationId xmlns="" xmlns:a16="http://schemas.microsoft.com/office/drawing/2014/main" id="{1E6D8B1A-1323-4053-AFB3-90AEDA50AC98}"/>
              </a:ext>
            </a:extLst>
          </p:cNvPr>
          <p:cNvSpPr/>
          <p:nvPr/>
        </p:nvSpPr>
        <p:spPr>
          <a:xfrm>
            <a:off x="92305" y="2780928"/>
            <a:ext cx="9144000" cy="1569660"/>
          </a:xfrm>
          <a:prstGeom prst="rect">
            <a:avLst/>
          </a:prstGeom>
        </p:spPr>
        <p:txBody>
          <a:bodyPr wrap="square">
            <a:spAutoFit/>
          </a:bodyPr>
          <a:lstStyle/>
          <a:p>
            <a:pPr algn="ctr" eaLnBrk="0" hangingPunct="0">
              <a:spcAft>
                <a:spcPct val="40000"/>
              </a:spcAft>
              <a:defRPr/>
            </a:pPr>
            <a:r>
              <a:rPr lang="de-DE" altLang="de-DE" sz="3200" dirty="0">
                <a:solidFill>
                  <a:srgbClr val="0000FF"/>
                </a:solidFill>
              </a:rPr>
              <a:t>SUL MEDIO/LUNGO PERIODO IL RISULTATO REALIZZATO DA VALIF E‘ SEMPRE STATO MIGLIORE</a:t>
            </a:r>
          </a:p>
        </p:txBody>
      </p:sp>
      <p:sp>
        <p:nvSpPr>
          <p:cNvPr id="5" name="Rectangle 59">
            <a:extLst>
              <a:ext uri="{FF2B5EF4-FFF2-40B4-BE49-F238E27FC236}">
                <a16:creationId xmlns="" xmlns:a16="http://schemas.microsoft.com/office/drawing/2014/main" id="{48FF192C-35B7-406A-BB7E-780B88EFA26F}"/>
              </a:ext>
            </a:extLst>
          </p:cNvPr>
          <p:cNvSpPr>
            <a:spLocks noChangeArrowheads="1"/>
          </p:cNvSpPr>
          <p:nvPr/>
        </p:nvSpPr>
        <p:spPr bwMode="auto">
          <a:xfrm>
            <a:off x="323528" y="4509914"/>
            <a:ext cx="8640960" cy="1367358"/>
          </a:xfrm>
          <a:prstGeom prst="rect">
            <a:avLst/>
          </a:prstGeom>
          <a:noFill/>
          <a:ln w="9525">
            <a:noFill/>
            <a:miter lim="800000"/>
            <a:headEnd/>
            <a:tailEnd/>
          </a:ln>
        </p:spPr>
        <p:txBody>
          <a:bodyPr/>
          <a:lstStyle/>
          <a:p>
            <a:pPr algn="ctr">
              <a:spcBef>
                <a:spcPct val="20000"/>
              </a:spcBef>
              <a:spcAft>
                <a:spcPct val="20000"/>
              </a:spcAft>
            </a:pPr>
            <a:r>
              <a:rPr lang="de-DE" altLang="de-DE" sz="2800" b="0" dirty="0">
                <a:solidFill>
                  <a:srgbClr val="008000"/>
                </a:solidFill>
                <a:latin typeface="Tahoma" pitchFamily="34" charset="0"/>
              </a:rPr>
              <a:t>Il </a:t>
            </a:r>
            <a:r>
              <a:rPr lang="de-DE" altLang="de-DE" sz="2800" b="0" dirty="0" err="1">
                <a:solidFill>
                  <a:srgbClr val="008000"/>
                </a:solidFill>
                <a:latin typeface="Tahoma" pitchFamily="34" charset="0"/>
              </a:rPr>
              <a:t>fondo</a:t>
            </a:r>
            <a:r>
              <a:rPr lang="de-DE" altLang="de-DE" sz="2800" b="0" dirty="0">
                <a:solidFill>
                  <a:srgbClr val="008000"/>
                </a:solidFill>
                <a:latin typeface="Tahoma" pitchFamily="34" charset="0"/>
              </a:rPr>
              <a:t> </a:t>
            </a:r>
            <a:r>
              <a:rPr lang="de-DE" altLang="de-DE" sz="2800" b="0" dirty="0" err="1">
                <a:solidFill>
                  <a:srgbClr val="008000"/>
                </a:solidFill>
                <a:latin typeface="Tahoma" pitchFamily="34" charset="0"/>
              </a:rPr>
              <a:t>pertanto</a:t>
            </a:r>
            <a:r>
              <a:rPr lang="de-DE" altLang="de-DE" sz="2800" b="0" dirty="0">
                <a:solidFill>
                  <a:srgbClr val="008000"/>
                </a:solidFill>
                <a:latin typeface="Tahoma" pitchFamily="34" charset="0"/>
              </a:rPr>
              <a:t> è </a:t>
            </a:r>
            <a:r>
              <a:rPr lang="de-DE" altLang="de-DE" sz="2800" b="0" dirty="0" err="1">
                <a:solidFill>
                  <a:srgbClr val="008000"/>
                </a:solidFill>
                <a:latin typeface="Tahoma" pitchFamily="34" charset="0"/>
              </a:rPr>
              <a:t>adatto</a:t>
            </a:r>
            <a:r>
              <a:rPr lang="de-DE" altLang="de-DE" sz="2800" b="0" dirty="0">
                <a:solidFill>
                  <a:srgbClr val="008000"/>
                </a:solidFill>
                <a:latin typeface="Tahoma" pitchFamily="34" charset="0"/>
              </a:rPr>
              <a:t> </a:t>
            </a:r>
            <a:r>
              <a:rPr lang="de-DE" altLang="de-DE" sz="2800" b="0" dirty="0" err="1">
                <a:solidFill>
                  <a:srgbClr val="008000"/>
                </a:solidFill>
                <a:latin typeface="Tahoma" pitchFamily="34" charset="0"/>
              </a:rPr>
              <a:t>sia</a:t>
            </a:r>
            <a:r>
              <a:rPr lang="de-DE" altLang="de-DE" sz="2800" b="0" dirty="0">
                <a:solidFill>
                  <a:srgbClr val="008000"/>
                </a:solidFill>
                <a:latin typeface="Tahoma" pitchFamily="34" charset="0"/>
              </a:rPr>
              <a:t> </a:t>
            </a:r>
            <a:r>
              <a:rPr lang="de-DE" altLang="de-DE" sz="2800" b="0" dirty="0" err="1">
                <a:solidFill>
                  <a:srgbClr val="008000"/>
                </a:solidFill>
                <a:latin typeface="Tahoma" pitchFamily="34" charset="0"/>
              </a:rPr>
              <a:t>agli</a:t>
            </a:r>
            <a:r>
              <a:rPr lang="de-DE" altLang="de-DE" sz="2800" b="0" dirty="0">
                <a:solidFill>
                  <a:srgbClr val="008000"/>
                </a:solidFill>
                <a:latin typeface="Tahoma" pitchFamily="34" charset="0"/>
              </a:rPr>
              <a:t> </a:t>
            </a:r>
            <a:r>
              <a:rPr lang="de-DE" altLang="de-DE" sz="2800" b="0" dirty="0" err="1">
                <a:solidFill>
                  <a:srgbClr val="008000"/>
                </a:solidFill>
                <a:latin typeface="Tahoma" pitchFamily="34" charset="0"/>
              </a:rPr>
              <a:t>investitori</a:t>
            </a:r>
            <a:r>
              <a:rPr lang="de-DE" altLang="de-DE" sz="2800" b="0" dirty="0">
                <a:solidFill>
                  <a:srgbClr val="008000"/>
                </a:solidFill>
                <a:latin typeface="Tahoma" pitchFamily="34" charset="0"/>
              </a:rPr>
              <a:t> </a:t>
            </a:r>
            <a:r>
              <a:rPr lang="de-DE" altLang="de-DE" sz="2800" b="0" dirty="0" err="1">
                <a:solidFill>
                  <a:srgbClr val="008000"/>
                </a:solidFill>
                <a:latin typeface="Tahoma" pitchFamily="34" charset="0"/>
              </a:rPr>
              <a:t>orientati</a:t>
            </a:r>
            <a:r>
              <a:rPr lang="de-DE" altLang="de-DE" sz="2800" b="0" dirty="0">
                <a:solidFill>
                  <a:srgbClr val="008000"/>
                </a:solidFill>
                <a:latin typeface="Tahoma" pitchFamily="34" charset="0"/>
              </a:rPr>
              <a:t> al medio/lungo </a:t>
            </a:r>
            <a:r>
              <a:rPr lang="de-DE" altLang="de-DE" sz="2800" b="0" dirty="0" err="1">
                <a:solidFill>
                  <a:srgbClr val="008000"/>
                </a:solidFill>
                <a:latin typeface="Tahoma" pitchFamily="34" charset="0"/>
              </a:rPr>
              <a:t>periodo</a:t>
            </a:r>
            <a:r>
              <a:rPr lang="de-DE" altLang="de-DE" sz="2800" b="0" dirty="0">
                <a:solidFill>
                  <a:srgbClr val="008000"/>
                </a:solidFill>
                <a:latin typeface="Tahoma" pitchFamily="34" charset="0"/>
              </a:rPr>
              <a:t> </a:t>
            </a:r>
            <a:r>
              <a:rPr lang="de-DE" altLang="de-DE" sz="2800" b="0" dirty="0" err="1">
                <a:solidFill>
                  <a:srgbClr val="008000"/>
                </a:solidFill>
                <a:latin typeface="Tahoma" pitchFamily="34" charset="0"/>
              </a:rPr>
              <a:t>che</a:t>
            </a:r>
            <a:r>
              <a:rPr lang="de-DE" altLang="de-DE" sz="2800" b="0" dirty="0">
                <a:solidFill>
                  <a:srgbClr val="008000"/>
                </a:solidFill>
                <a:latin typeface="Tahoma" pitchFamily="34" charset="0"/>
              </a:rPr>
              <a:t> </a:t>
            </a:r>
            <a:r>
              <a:rPr lang="de-DE" altLang="de-DE" sz="2800" b="0" dirty="0" err="1">
                <a:solidFill>
                  <a:srgbClr val="008000"/>
                </a:solidFill>
                <a:latin typeface="Tahoma" pitchFamily="34" charset="0"/>
              </a:rPr>
              <a:t>lo</a:t>
            </a:r>
            <a:r>
              <a:rPr lang="de-DE" altLang="de-DE" sz="2800" b="0" dirty="0">
                <a:solidFill>
                  <a:srgbClr val="008000"/>
                </a:solidFill>
                <a:latin typeface="Tahoma" pitchFamily="34" charset="0"/>
              </a:rPr>
              <a:t> </a:t>
            </a:r>
            <a:r>
              <a:rPr lang="de-DE" altLang="de-DE" sz="2800" b="0" dirty="0" err="1">
                <a:solidFill>
                  <a:srgbClr val="008000"/>
                </a:solidFill>
                <a:latin typeface="Tahoma" pitchFamily="34" charset="0"/>
              </a:rPr>
              <a:t>utilizzano</a:t>
            </a:r>
            <a:r>
              <a:rPr lang="de-DE" altLang="de-DE" sz="2800" b="0" dirty="0">
                <a:solidFill>
                  <a:srgbClr val="008000"/>
                </a:solidFill>
                <a:latin typeface="Tahoma" pitchFamily="34" charset="0"/>
              </a:rPr>
              <a:t> </a:t>
            </a:r>
            <a:r>
              <a:rPr lang="de-DE" altLang="de-DE" sz="2800" b="0" dirty="0" err="1">
                <a:solidFill>
                  <a:srgbClr val="008000"/>
                </a:solidFill>
                <a:latin typeface="Tahoma" pitchFamily="34" charset="0"/>
              </a:rPr>
              <a:t>come</a:t>
            </a:r>
            <a:r>
              <a:rPr lang="de-DE" altLang="de-DE" sz="2800" b="0" dirty="0">
                <a:solidFill>
                  <a:srgbClr val="008000"/>
                </a:solidFill>
                <a:latin typeface="Tahoma" pitchFamily="34" charset="0"/>
              </a:rPr>
              <a:t> </a:t>
            </a:r>
            <a:r>
              <a:rPr lang="de-DE" altLang="de-DE" sz="2800" b="0" dirty="0" err="1">
                <a:solidFill>
                  <a:srgbClr val="008000"/>
                </a:solidFill>
                <a:latin typeface="Tahoma" pitchFamily="34" charset="0"/>
              </a:rPr>
              <a:t>scelta</a:t>
            </a:r>
            <a:r>
              <a:rPr lang="de-DE" altLang="de-DE" sz="2800" b="0" dirty="0">
                <a:solidFill>
                  <a:srgbClr val="008000"/>
                </a:solidFill>
                <a:latin typeface="Tahoma" pitchFamily="34" charset="0"/>
              </a:rPr>
              <a:t> </a:t>
            </a:r>
            <a:r>
              <a:rPr lang="de-DE" altLang="de-DE" sz="2800" b="0" dirty="0" err="1">
                <a:solidFill>
                  <a:srgbClr val="008000"/>
                </a:solidFill>
                <a:latin typeface="Tahoma" pitchFamily="34" charset="0"/>
              </a:rPr>
              <a:t>unica</a:t>
            </a:r>
            <a:r>
              <a:rPr lang="de-DE" altLang="de-DE" sz="2800" b="0" dirty="0">
                <a:solidFill>
                  <a:srgbClr val="008000"/>
                </a:solidFill>
                <a:latin typeface="Tahoma" pitchFamily="34" charset="0"/>
              </a:rPr>
              <a:t> (o di </a:t>
            </a:r>
            <a:r>
              <a:rPr lang="de-DE" altLang="de-DE" sz="2800" b="0" dirty="0" err="1">
                <a:solidFill>
                  <a:srgbClr val="008000"/>
                </a:solidFill>
                <a:latin typeface="Tahoma" pitchFamily="34" charset="0"/>
              </a:rPr>
              <a:t>base</a:t>
            </a:r>
            <a:r>
              <a:rPr lang="de-DE" altLang="de-DE" sz="2800" b="0" dirty="0">
                <a:solidFill>
                  <a:srgbClr val="008000"/>
                </a:solidFill>
                <a:latin typeface="Tahoma" pitchFamily="34" charset="0"/>
              </a:rPr>
              <a:t>) </a:t>
            </a:r>
            <a:r>
              <a:rPr lang="de-DE" altLang="de-DE" sz="2800" b="0" dirty="0" err="1">
                <a:solidFill>
                  <a:srgbClr val="008000"/>
                </a:solidFill>
                <a:latin typeface="Tahoma" pitchFamily="34" charset="0"/>
              </a:rPr>
              <a:t>che</a:t>
            </a:r>
            <a:r>
              <a:rPr lang="de-DE" altLang="de-DE" sz="2800" b="0" dirty="0">
                <a:solidFill>
                  <a:srgbClr val="008000"/>
                </a:solidFill>
                <a:latin typeface="Tahoma" pitchFamily="34" charset="0"/>
              </a:rPr>
              <a:t> per </a:t>
            </a:r>
            <a:r>
              <a:rPr lang="de-DE" altLang="de-DE" sz="2800" b="0" dirty="0" err="1">
                <a:solidFill>
                  <a:srgbClr val="008000"/>
                </a:solidFill>
                <a:latin typeface="Tahoma" pitchFamily="34" charset="0"/>
              </a:rPr>
              <a:t>quelli</a:t>
            </a:r>
            <a:r>
              <a:rPr lang="de-DE" altLang="de-DE" sz="2800" b="0" dirty="0">
                <a:solidFill>
                  <a:srgbClr val="008000"/>
                </a:solidFill>
                <a:latin typeface="Tahoma" pitchFamily="34" charset="0"/>
              </a:rPr>
              <a:t> </a:t>
            </a:r>
            <a:r>
              <a:rPr lang="de-DE" altLang="de-DE" sz="2800" b="0" dirty="0" err="1">
                <a:solidFill>
                  <a:srgbClr val="008000"/>
                </a:solidFill>
                <a:latin typeface="Tahoma" pitchFamily="34" charset="0"/>
              </a:rPr>
              <a:t>che</a:t>
            </a:r>
            <a:r>
              <a:rPr lang="de-DE" altLang="de-DE" sz="2800" b="0" dirty="0">
                <a:solidFill>
                  <a:srgbClr val="008000"/>
                </a:solidFill>
                <a:latin typeface="Tahoma" pitchFamily="34" charset="0"/>
              </a:rPr>
              <a:t> </a:t>
            </a:r>
            <a:r>
              <a:rPr lang="de-DE" altLang="de-DE" sz="2800" b="0" dirty="0" err="1">
                <a:solidFill>
                  <a:srgbClr val="008000"/>
                </a:solidFill>
                <a:latin typeface="Tahoma" pitchFamily="34" charset="0"/>
              </a:rPr>
              <a:t>lo</a:t>
            </a:r>
            <a:r>
              <a:rPr lang="de-DE" altLang="de-DE" sz="2800" b="0" dirty="0">
                <a:solidFill>
                  <a:srgbClr val="008000"/>
                </a:solidFill>
                <a:latin typeface="Tahoma" pitchFamily="34" charset="0"/>
              </a:rPr>
              <a:t> </a:t>
            </a:r>
            <a:r>
              <a:rPr lang="de-DE" altLang="de-DE" sz="2800" b="0" dirty="0" err="1">
                <a:solidFill>
                  <a:srgbClr val="008000"/>
                </a:solidFill>
                <a:latin typeface="Tahoma" pitchFamily="34" charset="0"/>
              </a:rPr>
              <a:t>utilizzano</a:t>
            </a:r>
            <a:r>
              <a:rPr lang="de-DE" altLang="de-DE" sz="2800" b="0" dirty="0">
                <a:solidFill>
                  <a:srgbClr val="008000"/>
                </a:solidFill>
                <a:latin typeface="Tahoma" pitchFamily="34" charset="0"/>
              </a:rPr>
              <a:t> per </a:t>
            </a:r>
            <a:r>
              <a:rPr lang="de-DE" altLang="de-DE" sz="2800" b="0" dirty="0" err="1">
                <a:solidFill>
                  <a:srgbClr val="008000"/>
                </a:solidFill>
                <a:latin typeface="Tahoma" pitchFamily="34" charset="0"/>
              </a:rPr>
              <a:t>switchare</a:t>
            </a:r>
            <a:r>
              <a:rPr lang="de-DE" altLang="de-DE" sz="2800" b="0" dirty="0">
                <a:solidFill>
                  <a:srgbClr val="008000"/>
                </a:solidFill>
                <a:latin typeface="Tahoma" pitchFamily="34" charset="0"/>
              </a:rPr>
              <a:t> i </a:t>
            </a:r>
            <a:r>
              <a:rPr lang="de-DE" altLang="de-DE" sz="2800" b="0" dirty="0" err="1">
                <a:solidFill>
                  <a:srgbClr val="008000"/>
                </a:solidFill>
                <a:latin typeface="Tahoma" pitchFamily="34" charset="0"/>
              </a:rPr>
              <a:t>risultati</a:t>
            </a:r>
            <a:r>
              <a:rPr lang="de-DE" altLang="de-DE" sz="2800" b="0" dirty="0">
                <a:solidFill>
                  <a:srgbClr val="008000"/>
                </a:solidFill>
                <a:latin typeface="Tahoma" pitchFamily="34" charset="0"/>
              </a:rPr>
              <a:t> </a:t>
            </a:r>
            <a:r>
              <a:rPr lang="de-DE" altLang="de-DE" sz="2800" b="0" dirty="0" err="1">
                <a:solidFill>
                  <a:srgbClr val="008000"/>
                </a:solidFill>
                <a:latin typeface="Tahoma" pitchFamily="34" charset="0"/>
              </a:rPr>
              <a:t>già</a:t>
            </a:r>
            <a:r>
              <a:rPr lang="de-DE" altLang="de-DE" sz="2800" b="0" dirty="0">
                <a:solidFill>
                  <a:srgbClr val="008000"/>
                </a:solidFill>
                <a:latin typeface="Tahoma" pitchFamily="34" charset="0"/>
              </a:rPr>
              <a:t> </a:t>
            </a:r>
            <a:r>
              <a:rPr lang="de-DE" altLang="de-DE" sz="2800" b="0" dirty="0" err="1">
                <a:solidFill>
                  <a:srgbClr val="008000"/>
                </a:solidFill>
                <a:latin typeface="Tahoma" pitchFamily="34" charset="0"/>
              </a:rPr>
              <a:t>conseguiti</a:t>
            </a:r>
            <a:r>
              <a:rPr lang="de-DE" altLang="de-DE" sz="2800" b="0" dirty="0">
                <a:solidFill>
                  <a:srgbClr val="008000"/>
                </a:solidFill>
                <a:latin typeface="Tahoma" pitchFamily="34" charset="0"/>
              </a:rPr>
              <a:t> </a:t>
            </a:r>
            <a:r>
              <a:rPr lang="de-DE" altLang="de-DE" sz="2800" b="0" dirty="0" err="1">
                <a:solidFill>
                  <a:srgbClr val="008000"/>
                </a:solidFill>
                <a:latin typeface="Tahoma" pitchFamily="34" charset="0"/>
              </a:rPr>
              <a:t>con</a:t>
            </a:r>
            <a:r>
              <a:rPr lang="de-DE" altLang="de-DE" sz="2800" b="0" dirty="0">
                <a:solidFill>
                  <a:srgbClr val="008000"/>
                </a:solidFill>
                <a:latin typeface="Tahoma" pitchFamily="34" charset="0"/>
              </a:rPr>
              <a:t> </a:t>
            </a:r>
            <a:r>
              <a:rPr lang="de-DE" altLang="de-DE" sz="2800" b="0" dirty="0" err="1">
                <a:solidFill>
                  <a:srgbClr val="008000"/>
                </a:solidFill>
                <a:latin typeface="Tahoma" pitchFamily="34" charset="0"/>
              </a:rPr>
              <a:t>un</a:t>
            </a:r>
            <a:r>
              <a:rPr lang="de-DE" altLang="de-DE" sz="2800" b="0" dirty="0">
                <a:solidFill>
                  <a:srgbClr val="008000"/>
                </a:solidFill>
                <a:latin typeface="Tahoma" pitchFamily="34" charset="0"/>
              </a:rPr>
              <a:t> </a:t>
            </a:r>
            <a:r>
              <a:rPr lang="de-DE" altLang="de-DE" sz="2800" b="0" dirty="0" err="1">
                <a:solidFill>
                  <a:srgbClr val="008000"/>
                </a:solidFill>
                <a:latin typeface="Tahoma" pitchFamily="34" charset="0"/>
              </a:rPr>
              <a:t>investimento</a:t>
            </a:r>
            <a:r>
              <a:rPr lang="de-DE" altLang="de-DE" sz="2800" b="0" dirty="0">
                <a:solidFill>
                  <a:srgbClr val="008000"/>
                </a:solidFill>
                <a:latin typeface="Tahoma" pitchFamily="34" charset="0"/>
              </a:rPr>
              <a:t> </a:t>
            </a:r>
            <a:r>
              <a:rPr lang="de-DE" altLang="de-DE" sz="2800" b="0" dirty="0" err="1">
                <a:solidFill>
                  <a:srgbClr val="008000"/>
                </a:solidFill>
                <a:latin typeface="Tahoma" pitchFamily="34" charset="0"/>
              </a:rPr>
              <a:t>azionario</a:t>
            </a:r>
            <a:r>
              <a:rPr lang="de-DE" altLang="de-DE" sz="2800" b="0" dirty="0">
                <a:solidFill>
                  <a:srgbClr val="008000"/>
                </a:solidFill>
                <a:latin typeface="Tahoma" pitchFamily="34" charset="0"/>
              </a:rPr>
              <a:t>.</a:t>
            </a:r>
          </a:p>
          <a:p>
            <a:pPr algn="ctr">
              <a:spcBef>
                <a:spcPct val="20000"/>
              </a:spcBef>
              <a:spcAft>
                <a:spcPct val="20000"/>
              </a:spcAft>
            </a:pPr>
            <a:endParaRPr lang="de-DE" altLang="de-DE" sz="2800" b="0" dirty="0">
              <a:solidFill>
                <a:srgbClr val="008000"/>
              </a:solidFill>
              <a:latin typeface="Tahoma" pitchFamily="34" charset="0"/>
            </a:endParaRPr>
          </a:p>
          <a:p>
            <a:pPr algn="ctr">
              <a:spcBef>
                <a:spcPct val="20000"/>
              </a:spcBef>
              <a:spcAft>
                <a:spcPct val="20000"/>
              </a:spcAft>
            </a:pPr>
            <a:endParaRPr lang="it-IT" altLang="de-DE" sz="2800" b="0" dirty="0">
              <a:solidFill>
                <a:srgbClr val="008000"/>
              </a:solidFill>
              <a:latin typeface="Tahoma" pitchFamily="34" charset="0"/>
            </a:endParaRPr>
          </a:p>
        </p:txBody>
      </p:sp>
    </p:spTree>
    <p:extLst>
      <p:ext uri="{BB962C8B-B14F-4D97-AF65-F5344CB8AC3E}">
        <p14:creationId xmlns:p14="http://schemas.microsoft.com/office/powerpoint/2010/main" val="5599656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p:cNvSpPr>
            <a:spLocks noChangeArrowheads="1"/>
          </p:cNvSpPr>
          <p:nvPr/>
        </p:nvSpPr>
        <p:spPr bwMode="auto">
          <a:xfrm>
            <a:off x="395288" y="136525"/>
            <a:ext cx="5407025" cy="1006475"/>
          </a:xfrm>
          <a:prstGeom prst="rect">
            <a:avLst/>
          </a:prstGeom>
          <a:noFill/>
          <a:ln w="9525">
            <a:noFill/>
            <a:miter lim="800000"/>
            <a:headEnd/>
            <a:tailEnd/>
          </a:ln>
        </p:spPr>
        <p:txBody>
          <a:bodyPr wrap="none">
            <a:spAutoFit/>
          </a:bodyPr>
          <a:lstStyle/>
          <a:p>
            <a:pPr algn="r" eaLnBrk="0" hangingPunct="0"/>
            <a:r>
              <a:rPr lang="de-DE" altLang="de-DE" sz="3600" dirty="0">
                <a:solidFill>
                  <a:srgbClr val="0000FF"/>
                </a:solidFill>
                <a:latin typeface="Tahoma" pitchFamily="34" charset="0"/>
              </a:rPr>
              <a:t>Performance del </a:t>
            </a:r>
            <a:r>
              <a:rPr lang="de-DE" altLang="de-DE" sz="3600" dirty="0" err="1">
                <a:solidFill>
                  <a:srgbClr val="0000FF"/>
                </a:solidFill>
                <a:latin typeface="Tahoma" pitchFamily="34" charset="0"/>
              </a:rPr>
              <a:t>fondo</a:t>
            </a:r>
            <a:endParaRPr lang="de-DE" altLang="de-DE" sz="3600" dirty="0">
              <a:solidFill>
                <a:srgbClr val="0000FF"/>
              </a:solidFill>
              <a:latin typeface="Tahoma" pitchFamily="34" charset="0"/>
            </a:endParaRPr>
          </a:p>
          <a:p>
            <a:pPr algn="r" eaLnBrk="0" hangingPunct="0"/>
            <a:r>
              <a:rPr lang="de-AT" altLang="de-DE" sz="2400" dirty="0" err="1">
                <a:solidFill>
                  <a:srgbClr val="0000FF"/>
                </a:solidFill>
                <a:latin typeface="Tahoma" pitchFamily="34" charset="0"/>
              </a:rPr>
              <a:t>dell‘anno</a:t>
            </a:r>
            <a:r>
              <a:rPr lang="de-AT" altLang="de-DE" sz="2400" dirty="0">
                <a:solidFill>
                  <a:srgbClr val="0000FF"/>
                </a:solidFill>
                <a:latin typeface="Tahoma" pitchFamily="34" charset="0"/>
              </a:rPr>
              <a:t> 2018</a:t>
            </a:r>
          </a:p>
        </p:txBody>
      </p:sp>
      <p:sp>
        <p:nvSpPr>
          <p:cNvPr id="5" name="Rectangle 7"/>
          <p:cNvSpPr txBox="1">
            <a:spLocks/>
          </p:cNvSpPr>
          <p:nvPr/>
        </p:nvSpPr>
        <p:spPr bwMode="auto">
          <a:xfrm>
            <a:off x="173123" y="3212976"/>
            <a:ext cx="8797754" cy="2376264"/>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lvl1pPr algn="l" rtl="0" eaLnBrk="0" fontAlgn="base" hangingPunct="0">
              <a:spcBef>
                <a:spcPct val="20000"/>
              </a:spcBef>
              <a:spcAft>
                <a:spcPct val="20000"/>
              </a:spcAft>
              <a:defRPr kern="1200">
                <a:solidFill>
                  <a:schemeClr val="tx1"/>
                </a:solidFill>
                <a:latin typeface="+mn-lt"/>
                <a:ea typeface="+mn-ea"/>
                <a:cs typeface="+mn-cs"/>
              </a:defRPr>
            </a:lvl1pPr>
            <a:lvl2pPr marL="1588" algn="l" rtl="0" eaLnBrk="0" fontAlgn="base" hangingPunct="0">
              <a:spcBef>
                <a:spcPct val="20000"/>
              </a:spcBef>
              <a:spcAft>
                <a:spcPct val="20000"/>
              </a:spcAft>
              <a:defRPr b="1" kern="1200">
                <a:solidFill>
                  <a:schemeClr val="tx1"/>
                </a:solidFill>
                <a:latin typeface="+mn-lt"/>
                <a:ea typeface="+mn-ea"/>
                <a:cs typeface="+mn-cs"/>
              </a:defRPr>
            </a:lvl2pPr>
            <a:lvl3pPr marL="180975" indent="-177800" algn="l" rtl="0" eaLnBrk="0" fontAlgn="base" hangingPunct="0">
              <a:spcBef>
                <a:spcPct val="20000"/>
              </a:spcBef>
              <a:spcAft>
                <a:spcPct val="20000"/>
              </a:spcAft>
              <a:buChar char="•"/>
              <a:defRPr kern="1200">
                <a:solidFill>
                  <a:schemeClr val="tx1"/>
                </a:solidFill>
                <a:latin typeface="+mn-lt"/>
                <a:ea typeface="+mn-ea"/>
                <a:cs typeface="+mn-cs"/>
              </a:defRPr>
            </a:lvl3pPr>
            <a:lvl4pPr marL="360363" indent="-177800" algn="l" rtl="0" eaLnBrk="0" fontAlgn="base" hangingPunct="0">
              <a:spcBef>
                <a:spcPct val="20000"/>
              </a:spcBef>
              <a:spcAft>
                <a:spcPct val="20000"/>
              </a:spcAft>
              <a:buChar char="•"/>
              <a:defRPr kern="1200">
                <a:solidFill>
                  <a:schemeClr val="tx1"/>
                </a:solidFill>
                <a:latin typeface="+mn-lt"/>
                <a:ea typeface="+mn-ea"/>
                <a:cs typeface="+mn-cs"/>
              </a:defRPr>
            </a:lvl4pPr>
            <a:lvl5pPr marL="539750" indent="-177800" algn="l" rtl="0" eaLnBrk="0" fontAlgn="base" hangingPunct="0">
              <a:spcBef>
                <a:spcPct val="20000"/>
              </a:spcBef>
              <a:spcAft>
                <a:spcPct val="2000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eaLnBrk="1" hangingPunct="1">
              <a:spcAft>
                <a:spcPts val="0"/>
              </a:spcAft>
            </a:pPr>
            <a:r>
              <a:rPr lang="de-AT" altLang="de-DE" sz="3200" dirty="0">
                <a:solidFill>
                  <a:srgbClr val="0000FF"/>
                </a:solidFill>
                <a:latin typeface="Tahoma" pitchFamily="34" charset="0"/>
              </a:rPr>
              <a:t>L‘INDICE AZIONARIO EUROSTOXX 50 </a:t>
            </a:r>
          </a:p>
          <a:p>
            <a:pPr algn="ctr" eaLnBrk="1" hangingPunct="1">
              <a:spcBef>
                <a:spcPts val="0"/>
              </a:spcBef>
              <a:spcAft>
                <a:spcPts val="0"/>
              </a:spcAft>
            </a:pPr>
            <a:r>
              <a:rPr lang="de-AT" altLang="de-DE" sz="3200" dirty="0">
                <a:solidFill>
                  <a:srgbClr val="0000FF"/>
                </a:solidFill>
                <a:latin typeface="Tahoma" pitchFamily="34" charset="0"/>
              </a:rPr>
              <a:t>HA TUTTAVIA FATTO NELLO STESSO PERIODO UNA PERFORMANCE DEL</a:t>
            </a:r>
          </a:p>
          <a:p>
            <a:pPr algn="ctr" eaLnBrk="1" hangingPunct="1">
              <a:spcBef>
                <a:spcPts val="600"/>
              </a:spcBef>
            </a:pPr>
            <a:r>
              <a:rPr lang="de-AT" altLang="de-DE" sz="4800" dirty="0">
                <a:solidFill>
                  <a:srgbClr val="FF0000"/>
                </a:solidFill>
                <a:latin typeface="Tahoma" pitchFamily="34" charset="0"/>
              </a:rPr>
              <a:t>-16,65%</a:t>
            </a:r>
          </a:p>
          <a:p>
            <a:pPr algn="ctr" eaLnBrk="1" hangingPunct="1"/>
            <a:endParaRPr lang="de-AT" altLang="de-DE" sz="3200" dirty="0">
              <a:solidFill>
                <a:srgbClr val="008000"/>
              </a:solidFill>
              <a:latin typeface="Tahoma" pitchFamily="34" charset="0"/>
            </a:endParaRPr>
          </a:p>
        </p:txBody>
      </p:sp>
      <p:sp>
        <p:nvSpPr>
          <p:cNvPr id="6" name="Text Box 5"/>
          <p:cNvSpPr txBox="1">
            <a:spLocks noChangeArrowheads="1"/>
          </p:cNvSpPr>
          <p:nvPr/>
        </p:nvSpPr>
        <p:spPr bwMode="auto">
          <a:xfrm>
            <a:off x="4499992" y="1837047"/>
            <a:ext cx="4104456" cy="1200329"/>
          </a:xfrm>
          <a:prstGeom prst="rect">
            <a:avLst/>
          </a:prstGeom>
          <a:gradFill rotWithShape="0">
            <a:gsLst>
              <a:gs pos="0">
                <a:srgbClr val="FFFF66"/>
              </a:gs>
              <a:gs pos="100000">
                <a:srgbClr val="FFFF66">
                  <a:gamma/>
                  <a:tint val="9804"/>
                  <a:invGamma/>
                </a:srgbClr>
              </a:gs>
            </a:gsLst>
            <a:path path="shape">
              <a:fillToRect l="50000" t="50000" r="50000" b="50000"/>
            </a:path>
          </a:gra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762000">
              <a:defRPr sz="2400">
                <a:solidFill>
                  <a:schemeClr val="tx1"/>
                </a:solidFill>
                <a:latin typeface="Times New Roman" panose="02020603050405020304" pitchFamily="18" charset="0"/>
              </a:defRPr>
            </a:lvl1pPr>
            <a:lvl2pPr marL="571500" defTabSz="762000">
              <a:defRPr sz="2400">
                <a:solidFill>
                  <a:schemeClr val="tx1"/>
                </a:solidFill>
                <a:latin typeface="Times New Roman" panose="02020603050405020304" pitchFamily="18" charset="0"/>
              </a:defRPr>
            </a:lvl2pPr>
            <a:lvl3pPr marL="1143000" defTabSz="762000">
              <a:defRPr sz="2400">
                <a:solidFill>
                  <a:schemeClr val="tx1"/>
                </a:solidFill>
                <a:latin typeface="Times New Roman" panose="02020603050405020304" pitchFamily="18" charset="0"/>
              </a:defRPr>
            </a:lvl3pPr>
            <a:lvl4pPr marL="1714500" defTabSz="762000">
              <a:defRPr sz="2400">
                <a:solidFill>
                  <a:schemeClr val="tx1"/>
                </a:solidFill>
                <a:latin typeface="Times New Roman" panose="02020603050405020304" pitchFamily="18" charset="0"/>
              </a:defRPr>
            </a:lvl4pPr>
            <a:lvl5pPr marL="2286000" defTabSz="762000">
              <a:defRPr sz="2400">
                <a:solidFill>
                  <a:schemeClr val="tx1"/>
                </a:solidFill>
                <a:latin typeface="Times New Roman" panose="02020603050405020304" pitchFamily="18" charset="0"/>
              </a:defRPr>
            </a:lvl5pPr>
            <a:lvl6pPr marL="2743200" defTabSz="762000" eaLnBrk="0" fontAlgn="base" hangingPunct="0">
              <a:spcBef>
                <a:spcPct val="0"/>
              </a:spcBef>
              <a:spcAft>
                <a:spcPct val="0"/>
              </a:spcAft>
              <a:defRPr sz="2400">
                <a:solidFill>
                  <a:schemeClr val="tx1"/>
                </a:solidFill>
                <a:latin typeface="Times New Roman" panose="02020603050405020304" pitchFamily="18" charset="0"/>
              </a:defRPr>
            </a:lvl6pPr>
            <a:lvl7pPr marL="3200400" defTabSz="762000" eaLnBrk="0" fontAlgn="base" hangingPunct="0">
              <a:spcBef>
                <a:spcPct val="0"/>
              </a:spcBef>
              <a:spcAft>
                <a:spcPct val="0"/>
              </a:spcAft>
              <a:defRPr sz="2400">
                <a:solidFill>
                  <a:schemeClr val="tx1"/>
                </a:solidFill>
                <a:latin typeface="Times New Roman" panose="02020603050405020304" pitchFamily="18" charset="0"/>
              </a:defRPr>
            </a:lvl7pPr>
            <a:lvl8pPr marL="3657600" defTabSz="762000" eaLnBrk="0" fontAlgn="base" hangingPunct="0">
              <a:spcBef>
                <a:spcPct val="0"/>
              </a:spcBef>
              <a:spcAft>
                <a:spcPct val="0"/>
              </a:spcAft>
              <a:defRPr sz="2400">
                <a:solidFill>
                  <a:schemeClr val="tx1"/>
                </a:solidFill>
                <a:latin typeface="Times New Roman" panose="02020603050405020304" pitchFamily="18" charset="0"/>
              </a:defRPr>
            </a:lvl8pPr>
            <a:lvl9pPr marL="4114800" defTabSz="762000" eaLnBrk="0" fontAlgn="base" hangingPunct="0">
              <a:spcBef>
                <a:spcPct val="0"/>
              </a:spcBef>
              <a:spcAft>
                <a:spcPct val="0"/>
              </a:spcAft>
              <a:defRPr sz="2400">
                <a:solidFill>
                  <a:schemeClr val="tx1"/>
                </a:solidFill>
                <a:latin typeface="Times New Roman" panose="02020603050405020304" pitchFamily="18" charset="0"/>
              </a:defRPr>
            </a:lvl9pPr>
          </a:lstStyle>
          <a:p>
            <a:pPr algn="ctr">
              <a:defRPr/>
            </a:pPr>
            <a:r>
              <a:rPr lang="it-IT" altLang="de-DE" sz="7200" b="1" dirty="0">
                <a:solidFill>
                  <a:schemeClr val="tx1">
                    <a:lumMod val="40000"/>
                    <a:lumOff val="60000"/>
                  </a:schemeClr>
                </a:solidFill>
                <a:effectLst>
                  <a:outerShdw blurRad="38100" dist="38100" dir="2700000" algn="tl">
                    <a:srgbClr val="000000"/>
                  </a:outerShdw>
                </a:effectLst>
                <a:latin typeface="Arial" panose="020B0604020202020204" pitchFamily="34" charset="0"/>
              </a:rPr>
              <a:t>-4,18%</a:t>
            </a:r>
          </a:p>
        </p:txBody>
      </p:sp>
      <p:pic>
        <p:nvPicPr>
          <p:cNvPr id="4" name="Grafik 3">
            <a:extLst>
              <a:ext uri="{FF2B5EF4-FFF2-40B4-BE49-F238E27FC236}">
                <a16:creationId xmlns="" xmlns:a16="http://schemas.microsoft.com/office/drawing/2014/main" id="{BBB67BEF-F1F6-478B-9DFE-A0F774A4BBCD}"/>
              </a:ext>
            </a:extLst>
          </p:cNvPr>
          <p:cNvPicPr>
            <a:picLocks noChangeAspect="1"/>
          </p:cNvPicPr>
          <p:nvPr/>
        </p:nvPicPr>
        <p:blipFill>
          <a:blip r:embed="rId2"/>
          <a:stretch>
            <a:fillRect/>
          </a:stretch>
        </p:blipFill>
        <p:spPr>
          <a:xfrm>
            <a:off x="370953" y="1209020"/>
            <a:ext cx="3672408" cy="1931948"/>
          </a:xfrm>
          <a:prstGeom prst="rect">
            <a:avLst/>
          </a:prstGeom>
        </p:spPr>
      </p:pic>
      <p:sp>
        <p:nvSpPr>
          <p:cNvPr id="7" name="Rechteck 6">
            <a:extLst>
              <a:ext uri="{FF2B5EF4-FFF2-40B4-BE49-F238E27FC236}">
                <a16:creationId xmlns="" xmlns:a16="http://schemas.microsoft.com/office/drawing/2014/main" id="{53DF17AD-8E69-46AE-A691-335D05A215CC}"/>
              </a:ext>
            </a:extLst>
          </p:cNvPr>
          <p:cNvSpPr/>
          <p:nvPr/>
        </p:nvSpPr>
        <p:spPr>
          <a:xfrm>
            <a:off x="5413820" y="1161874"/>
            <a:ext cx="2470548" cy="523220"/>
          </a:xfrm>
          <a:prstGeom prst="rect">
            <a:avLst/>
          </a:prstGeom>
        </p:spPr>
        <p:txBody>
          <a:bodyPr wrap="none">
            <a:spAutoFit/>
          </a:bodyPr>
          <a:lstStyle/>
          <a:p>
            <a:r>
              <a:rPr lang="it-IT" sz="2800" dirty="0">
                <a:solidFill>
                  <a:srgbClr val="0000FF"/>
                </a:solidFill>
                <a:latin typeface="Tahoma" pitchFamily="34" charset="0"/>
              </a:rPr>
              <a:t>Fondo VALIF</a:t>
            </a:r>
            <a:endParaRPr lang="de-AT" sz="2800" dirty="0"/>
          </a:p>
        </p:txBody>
      </p:sp>
      <p:sp>
        <p:nvSpPr>
          <p:cNvPr id="8" name="Rectangle 59">
            <a:extLst>
              <a:ext uri="{FF2B5EF4-FFF2-40B4-BE49-F238E27FC236}">
                <a16:creationId xmlns="" xmlns:a16="http://schemas.microsoft.com/office/drawing/2014/main" id="{A4A5E4E6-1D0A-4DDF-9DBA-6D0B686305A9}"/>
              </a:ext>
            </a:extLst>
          </p:cNvPr>
          <p:cNvSpPr>
            <a:spLocks noChangeArrowheads="1"/>
          </p:cNvSpPr>
          <p:nvPr/>
        </p:nvSpPr>
        <p:spPr bwMode="auto">
          <a:xfrm>
            <a:off x="-145088" y="5669698"/>
            <a:ext cx="9290159" cy="1034702"/>
          </a:xfrm>
          <a:prstGeom prst="rect">
            <a:avLst/>
          </a:prstGeom>
          <a:noFill/>
          <a:ln w="9525">
            <a:noFill/>
            <a:miter lim="800000"/>
            <a:headEnd/>
            <a:tailEnd/>
          </a:ln>
        </p:spPr>
        <p:txBody>
          <a:bodyPr/>
          <a:lstStyle/>
          <a:p>
            <a:pPr algn="ctr">
              <a:spcBef>
                <a:spcPct val="20000"/>
              </a:spcBef>
              <a:spcAft>
                <a:spcPct val="20000"/>
              </a:spcAft>
            </a:pPr>
            <a:r>
              <a:rPr lang="de-DE" altLang="de-DE" sz="2800" b="0" dirty="0">
                <a:solidFill>
                  <a:srgbClr val="008000"/>
                </a:solidFill>
                <a:latin typeface="Tahoma" pitchFamily="34" charset="0"/>
              </a:rPr>
              <a:t>Nelle </a:t>
            </a:r>
            <a:r>
              <a:rPr lang="de-DE" altLang="de-DE" sz="2800" b="0" dirty="0" err="1">
                <a:solidFill>
                  <a:srgbClr val="008000"/>
                </a:solidFill>
                <a:latin typeface="Tahoma" pitchFamily="34" charset="0"/>
              </a:rPr>
              <a:t>fasi</a:t>
            </a:r>
            <a:r>
              <a:rPr lang="de-DE" altLang="de-DE" sz="2800" b="0" dirty="0">
                <a:solidFill>
                  <a:srgbClr val="008000"/>
                </a:solidFill>
                <a:latin typeface="Tahoma" pitchFamily="34" charset="0"/>
              </a:rPr>
              <a:t> di </a:t>
            </a:r>
            <a:r>
              <a:rPr lang="de-DE" altLang="de-DE" sz="2800" b="0" dirty="0" err="1">
                <a:solidFill>
                  <a:srgbClr val="008000"/>
                </a:solidFill>
                <a:latin typeface="Tahoma" pitchFamily="34" charset="0"/>
              </a:rPr>
              <a:t>mercato</a:t>
            </a:r>
            <a:r>
              <a:rPr lang="de-DE" altLang="de-DE" sz="2800" b="0" dirty="0">
                <a:solidFill>
                  <a:srgbClr val="008000"/>
                </a:solidFill>
                <a:latin typeface="Tahoma" pitchFamily="34" charset="0"/>
              </a:rPr>
              <a:t> „</a:t>
            </a:r>
            <a:r>
              <a:rPr lang="de-DE" altLang="de-DE" sz="2800" b="0" dirty="0" err="1">
                <a:solidFill>
                  <a:srgbClr val="008000"/>
                </a:solidFill>
                <a:latin typeface="Tahoma" pitchFamily="34" charset="0"/>
              </a:rPr>
              <a:t>turbolento</a:t>
            </a:r>
            <a:r>
              <a:rPr lang="de-DE" altLang="de-DE" sz="2800" b="0" dirty="0">
                <a:solidFill>
                  <a:srgbClr val="008000"/>
                </a:solidFill>
                <a:latin typeface="Tahoma" pitchFamily="34" charset="0"/>
              </a:rPr>
              <a:t>“ </a:t>
            </a:r>
            <a:r>
              <a:rPr lang="de-DE" altLang="de-DE" sz="2800" b="0" dirty="0" err="1">
                <a:solidFill>
                  <a:srgbClr val="008000"/>
                </a:solidFill>
                <a:latin typeface="Tahoma" pitchFamily="34" charset="0"/>
              </a:rPr>
              <a:t>il</a:t>
            </a:r>
            <a:r>
              <a:rPr lang="de-DE" altLang="de-DE" sz="2800" b="0" dirty="0">
                <a:solidFill>
                  <a:srgbClr val="008000"/>
                </a:solidFill>
                <a:latin typeface="Tahoma" pitchFamily="34" charset="0"/>
              </a:rPr>
              <a:t> </a:t>
            </a:r>
            <a:r>
              <a:rPr lang="de-DE" altLang="de-DE" sz="2800" b="0" dirty="0" err="1">
                <a:solidFill>
                  <a:srgbClr val="008000"/>
                </a:solidFill>
                <a:latin typeface="Tahoma" pitchFamily="34" charset="0"/>
              </a:rPr>
              <a:t>fondo</a:t>
            </a:r>
            <a:r>
              <a:rPr lang="de-DE" altLang="de-DE" sz="2800" b="0" dirty="0">
                <a:solidFill>
                  <a:srgbClr val="008000"/>
                </a:solidFill>
                <a:latin typeface="Tahoma" pitchFamily="34" charset="0"/>
              </a:rPr>
              <a:t> VALIF si </a:t>
            </a:r>
            <a:r>
              <a:rPr lang="de-DE" altLang="de-DE" sz="2800" b="0" dirty="0" err="1">
                <a:solidFill>
                  <a:srgbClr val="008000"/>
                </a:solidFill>
                <a:latin typeface="Tahoma" pitchFamily="34" charset="0"/>
              </a:rPr>
              <a:t>comporta</a:t>
            </a:r>
            <a:r>
              <a:rPr lang="de-DE" altLang="de-DE" sz="2800" b="0" dirty="0">
                <a:solidFill>
                  <a:srgbClr val="008000"/>
                </a:solidFill>
                <a:latin typeface="Tahoma" pitchFamily="34" charset="0"/>
              </a:rPr>
              <a:t> in </a:t>
            </a:r>
            <a:r>
              <a:rPr lang="de-DE" altLang="de-DE" sz="2800" b="0" dirty="0" err="1">
                <a:solidFill>
                  <a:srgbClr val="008000"/>
                </a:solidFill>
                <a:latin typeface="Tahoma" pitchFamily="34" charset="0"/>
              </a:rPr>
              <a:t>ogni</a:t>
            </a:r>
            <a:r>
              <a:rPr lang="de-DE" altLang="de-DE" sz="2800" b="0" dirty="0">
                <a:solidFill>
                  <a:srgbClr val="008000"/>
                </a:solidFill>
                <a:latin typeface="Tahoma" pitchFamily="34" charset="0"/>
              </a:rPr>
              <a:t> </a:t>
            </a:r>
            <a:r>
              <a:rPr lang="de-DE" altLang="de-DE" sz="2800" b="0" dirty="0" err="1">
                <a:solidFill>
                  <a:srgbClr val="008000"/>
                </a:solidFill>
                <a:latin typeface="Tahoma" pitchFamily="34" charset="0"/>
              </a:rPr>
              <a:t>caso</a:t>
            </a:r>
            <a:r>
              <a:rPr lang="de-DE" altLang="de-DE" sz="2800" b="0" dirty="0">
                <a:solidFill>
                  <a:srgbClr val="008000"/>
                </a:solidFill>
                <a:latin typeface="Tahoma" pitchFamily="34" charset="0"/>
              </a:rPr>
              <a:t> </a:t>
            </a:r>
            <a:r>
              <a:rPr lang="de-DE" altLang="de-DE" sz="2800" b="0" dirty="0" err="1">
                <a:solidFill>
                  <a:srgbClr val="008000"/>
                </a:solidFill>
                <a:latin typeface="Tahoma" pitchFamily="34" charset="0"/>
              </a:rPr>
              <a:t>meglio</a:t>
            </a:r>
            <a:r>
              <a:rPr lang="de-DE" altLang="de-DE" sz="2800" b="0" dirty="0">
                <a:solidFill>
                  <a:srgbClr val="008000"/>
                </a:solidFill>
                <a:latin typeface="Tahoma" pitchFamily="34" charset="0"/>
              </a:rPr>
              <a:t> </a:t>
            </a:r>
            <a:r>
              <a:rPr lang="de-DE" altLang="de-DE" sz="2800" b="0" dirty="0" err="1">
                <a:solidFill>
                  <a:srgbClr val="008000"/>
                </a:solidFill>
                <a:latin typeface="Tahoma" pitchFamily="34" charset="0"/>
              </a:rPr>
              <a:t>dell‘investimento</a:t>
            </a:r>
            <a:r>
              <a:rPr lang="de-DE" altLang="de-DE" sz="2800" b="0" dirty="0">
                <a:solidFill>
                  <a:srgbClr val="008000"/>
                </a:solidFill>
                <a:latin typeface="Tahoma" pitchFamily="34" charset="0"/>
              </a:rPr>
              <a:t> </a:t>
            </a:r>
            <a:r>
              <a:rPr lang="de-DE" altLang="de-DE" sz="2800" b="0" dirty="0" err="1">
                <a:solidFill>
                  <a:srgbClr val="008000"/>
                </a:solidFill>
                <a:latin typeface="Tahoma" pitchFamily="34" charset="0"/>
              </a:rPr>
              <a:t>azionario</a:t>
            </a:r>
            <a:endParaRPr lang="de-DE" altLang="de-DE" sz="2800" b="0" dirty="0">
              <a:solidFill>
                <a:srgbClr val="008000"/>
              </a:solidFill>
              <a:latin typeface="Tahoma" pitchFamily="34" charset="0"/>
            </a:endParaRPr>
          </a:p>
          <a:p>
            <a:pPr algn="ctr">
              <a:spcBef>
                <a:spcPct val="20000"/>
              </a:spcBef>
              <a:spcAft>
                <a:spcPct val="20000"/>
              </a:spcAft>
            </a:pPr>
            <a:endParaRPr lang="de-DE" altLang="de-DE" sz="2800" b="0" dirty="0">
              <a:solidFill>
                <a:srgbClr val="008000"/>
              </a:solidFill>
              <a:latin typeface="Tahoma" pitchFamily="34" charset="0"/>
            </a:endParaRPr>
          </a:p>
          <a:p>
            <a:pPr algn="ctr">
              <a:spcBef>
                <a:spcPct val="20000"/>
              </a:spcBef>
              <a:spcAft>
                <a:spcPct val="20000"/>
              </a:spcAft>
            </a:pPr>
            <a:endParaRPr lang="it-IT" altLang="de-DE" sz="2800" b="0" dirty="0">
              <a:solidFill>
                <a:srgbClr val="008000"/>
              </a:solidFill>
              <a:latin typeface="Tahoma" pitchFamily="34" charset="0"/>
            </a:endParaRPr>
          </a:p>
        </p:txBody>
      </p:sp>
    </p:spTree>
    <p:extLst>
      <p:ext uri="{BB962C8B-B14F-4D97-AF65-F5344CB8AC3E}">
        <p14:creationId xmlns:p14="http://schemas.microsoft.com/office/powerpoint/2010/main" val="2848545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strVal val="(6*min(max(#ppt_w*#ppt_h,.3),1)-7.4)/-.7*#ppt_w"/>
                                          </p:val>
                                        </p:tav>
                                        <p:tav tm="100000">
                                          <p:val>
                                            <p:strVal val="#ppt_w"/>
                                          </p:val>
                                        </p:tav>
                                      </p:tavLst>
                                    </p:anim>
                                    <p:anim calcmode="lin" valueType="num">
                                      <p:cBhvr>
                                        <p:cTn id="8" dur="500" fill="hold"/>
                                        <p:tgtEl>
                                          <p:spTgt spid="6"/>
                                        </p:tgtEl>
                                        <p:attrNameLst>
                                          <p:attrName>ppt_h</p:attrName>
                                        </p:attrNameLst>
                                      </p:cBhvr>
                                      <p:tavLst>
                                        <p:tav tm="0">
                                          <p:val>
                                            <p:strVal val="(6*min(max(#ppt_w*#ppt_h,.3),1)-7.4)/-.7*#ppt_h"/>
                                          </p:val>
                                        </p:tav>
                                        <p:tav tm="100000">
                                          <p:val>
                                            <p:strVal val="#ppt_h"/>
                                          </p:val>
                                        </p:tav>
                                      </p:tavLst>
                                    </p:anim>
                                    <p:anim calcmode="lin" valueType="num">
                                      <p:cBhvr>
                                        <p:cTn id="9" dur="500" fill="hold"/>
                                        <p:tgtEl>
                                          <p:spTgt spid="6"/>
                                        </p:tgtEl>
                                        <p:attrNameLst>
                                          <p:attrName>ppt_x</p:attrName>
                                        </p:attrNameLst>
                                      </p:cBhvr>
                                      <p:tavLst>
                                        <p:tav tm="0">
                                          <p:val>
                                            <p:fltVal val="0.5"/>
                                          </p:val>
                                        </p:tav>
                                        <p:tav tm="100000">
                                          <p:val>
                                            <p:strVal val="#ppt_x"/>
                                          </p:val>
                                        </p:tav>
                                      </p:tavLst>
                                    </p:anim>
                                    <p:anim calcmode="lin" valueType="num">
                                      <p:cBhvr>
                                        <p:cTn id="10" dur="500" fill="hold"/>
                                        <p:tgtEl>
                                          <p:spTgt spid="6"/>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a:extLst>
              <a:ext uri="{FF2B5EF4-FFF2-40B4-BE49-F238E27FC236}">
                <a16:creationId xmlns="" xmlns:a16="http://schemas.microsoft.com/office/drawing/2014/main" id="{8A7A886E-BAB1-4152-886C-10C32DFB1496}"/>
              </a:ext>
            </a:extLst>
          </p:cNvPr>
          <p:cNvSpPr>
            <a:spLocks noChangeArrowheads="1"/>
          </p:cNvSpPr>
          <p:nvPr/>
        </p:nvSpPr>
        <p:spPr bwMode="auto">
          <a:xfrm>
            <a:off x="395288" y="136525"/>
            <a:ext cx="5407025" cy="1006475"/>
          </a:xfrm>
          <a:prstGeom prst="rect">
            <a:avLst/>
          </a:prstGeom>
          <a:noFill/>
          <a:ln w="9525">
            <a:noFill/>
            <a:miter lim="800000"/>
            <a:headEnd/>
            <a:tailEnd/>
          </a:ln>
        </p:spPr>
        <p:txBody>
          <a:bodyPr wrap="none">
            <a:spAutoFit/>
          </a:bodyPr>
          <a:lstStyle/>
          <a:p>
            <a:pPr algn="r" eaLnBrk="0" hangingPunct="0"/>
            <a:r>
              <a:rPr lang="de-DE" altLang="de-DE" sz="3600" dirty="0">
                <a:solidFill>
                  <a:srgbClr val="0000FF"/>
                </a:solidFill>
                <a:latin typeface="Tahoma" pitchFamily="34" charset="0"/>
              </a:rPr>
              <a:t>Performance del </a:t>
            </a:r>
            <a:r>
              <a:rPr lang="de-DE" altLang="de-DE" sz="3600" dirty="0" err="1">
                <a:solidFill>
                  <a:srgbClr val="0000FF"/>
                </a:solidFill>
                <a:latin typeface="Tahoma" pitchFamily="34" charset="0"/>
              </a:rPr>
              <a:t>fondo</a:t>
            </a:r>
            <a:endParaRPr lang="de-DE" altLang="de-DE" sz="3600" dirty="0">
              <a:solidFill>
                <a:srgbClr val="0000FF"/>
              </a:solidFill>
              <a:latin typeface="Tahoma" pitchFamily="34" charset="0"/>
            </a:endParaRPr>
          </a:p>
          <a:p>
            <a:pPr algn="r" eaLnBrk="0" hangingPunct="0"/>
            <a:r>
              <a:rPr lang="de-AT" altLang="de-DE" sz="2400" dirty="0">
                <a:solidFill>
                  <a:srgbClr val="0000FF"/>
                </a:solidFill>
                <a:latin typeface="Tahoma" pitchFamily="34" charset="0"/>
              </a:rPr>
              <a:t>Dal 1.1.2018</a:t>
            </a:r>
          </a:p>
        </p:txBody>
      </p:sp>
      <p:pic>
        <p:nvPicPr>
          <p:cNvPr id="4" name="Grafik 3">
            <a:extLst>
              <a:ext uri="{FF2B5EF4-FFF2-40B4-BE49-F238E27FC236}">
                <a16:creationId xmlns="" xmlns:a16="http://schemas.microsoft.com/office/drawing/2014/main" id="{6A6D0047-C7C8-40AD-896E-90F2DCFBB678}"/>
              </a:ext>
            </a:extLst>
          </p:cNvPr>
          <p:cNvPicPr>
            <a:picLocks noChangeAspect="1"/>
          </p:cNvPicPr>
          <p:nvPr/>
        </p:nvPicPr>
        <p:blipFill>
          <a:blip r:embed="rId2"/>
          <a:stretch>
            <a:fillRect/>
          </a:stretch>
        </p:blipFill>
        <p:spPr>
          <a:xfrm>
            <a:off x="832468" y="2808731"/>
            <a:ext cx="7620000" cy="3744416"/>
          </a:xfrm>
          <a:prstGeom prst="rect">
            <a:avLst/>
          </a:prstGeom>
        </p:spPr>
      </p:pic>
      <p:sp>
        <p:nvSpPr>
          <p:cNvPr id="5" name="Rectangle 59">
            <a:extLst>
              <a:ext uri="{FF2B5EF4-FFF2-40B4-BE49-F238E27FC236}">
                <a16:creationId xmlns="" xmlns:a16="http://schemas.microsoft.com/office/drawing/2014/main" id="{9AB7172A-4B62-47E6-9FF4-2381B97ED004}"/>
              </a:ext>
            </a:extLst>
          </p:cNvPr>
          <p:cNvSpPr>
            <a:spLocks noChangeArrowheads="1"/>
          </p:cNvSpPr>
          <p:nvPr/>
        </p:nvSpPr>
        <p:spPr bwMode="auto">
          <a:xfrm>
            <a:off x="-2611" y="1314178"/>
            <a:ext cx="9290159" cy="1034702"/>
          </a:xfrm>
          <a:prstGeom prst="rect">
            <a:avLst/>
          </a:prstGeom>
          <a:noFill/>
          <a:ln w="9525">
            <a:noFill/>
            <a:miter lim="800000"/>
            <a:headEnd/>
            <a:tailEnd/>
          </a:ln>
        </p:spPr>
        <p:txBody>
          <a:bodyPr/>
          <a:lstStyle/>
          <a:p>
            <a:pPr algn="ctr">
              <a:spcBef>
                <a:spcPct val="20000"/>
              </a:spcBef>
              <a:spcAft>
                <a:spcPct val="20000"/>
              </a:spcAft>
            </a:pPr>
            <a:r>
              <a:rPr lang="de-DE" altLang="de-DE" sz="2800" b="0" dirty="0">
                <a:solidFill>
                  <a:srgbClr val="008000"/>
                </a:solidFill>
                <a:latin typeface="Tahoma" pitchFamily="34" charset="0"/>
              </a:rPr>
              <a:t>Nelle prime </a:t>
            </a:r>
            <a:r>
              <a:rPr lang="de-DE" altLang="de-DE" sz="2800" b="0" dirty="0" err="1">
                <a:solidFill>
                  <a:srgbClr val="008000"/>
                </a:solidFill>
                <a:latin typeface="Tahoma" pitchFamily="34" charset="0"/>
              </a:rPr>
              <a:t>settimane</a:t>
            </a:r>
            <a:r>
              <a:rPr lang="de-DE" altLang="de-DE" sz="2800" b="0" dirty="0">
                <a:solidFill>
                  <a:srgbClr val="008000"/>
                </a:solidFill>
                <a:latin typeface="Tahoma" pitchFamily="34" charset="0"/>
              </a:rPr>
              <a:t> </a:t>
            </a:r>
            <a:r>
              <a:rPr lang="de-DE" altLang="de-DE" sz="2800" b="0" dirty="0" err="1">
                <a:solidFill>
                  <a:srgbClr val="008000"/>
                </a:solidFill>
                <a:latin typeface="Tahoma" pitchFamily="34" charset="0"/>
              </a:rPr>
              <a:t>dell‘anno</a:t>
            </a:r>
            <a:r>
              <a:rPr lang="de-DE" altLang="de-DE" sz="2800" b="0" dirty="0">
                <a:solidFill>
                  <a:srgbClr val="008000"/>
                </a:solidFill>
                <a:latin typeface="Tahoma" pitchFamily="34" charset="0"/>
              </a:rPr>
              <a:t> 2019 </a:t>
            </a:r>
            <a:r>
              <a:rPr lang="de-DE" altLang="de-DE" sz="2800" b="0" dirty="0" err="1">
                <a:solidFill>
                  <a:srgbClr val="008000"/>
                </a:solidFill>
                <a:latin typeface="Tahoma" pitchFamily="34" charset="0"/>
              </a:rPr>
              <a:t>il</a:t>
            </a:r>
            <a:r>
              <a:rPr lang="de-DE" altLang="de-DE" sz="2800" b="0" dirty="0">
                <a:solidFill>
                  <a:srgbClr val="008000"/>
                </a:solidFill>
                <a:latin typeface="Tahoma" pitchFamily="34" charset="0"/>
              </a:rPr>
              <a:t> </a:t>
            </a:r>
            <a:r>
              <a:rPr lang="de-DE" altLang="de-DE" sz="2800" b="0" dirty="0" err="1">
                <a:solidFill>
                  <a:srgbClr val="008000"/>
                </a:solidFill>
                <a:latin typeface="Tahoma" pitchFamily="34" charset="0"/>
              </a:rPr>
              <a:t>fondo</a:t>
            </a:r>
            <a:r>
              <a:rPr lang="de-DE" altLang="de-DE" sz="2800" b="0" dirty="0">
                <a:solidFill>
                  <a:srgbClr val="008000"/>
                </a:solidFill>
                <a:latin typeface="Tahoma" pitchFamily="34" charset="0"/>
              </a:rPr>
              <a:t> ha </a:t>
            </a:r>
            <a:r>
              <a:rPr lang="de-DE" altLang="de-DE" sz="2800" b="0" dirty="0" err="1">
                <a:solidFill>
                  <a:srgbClr val="008000"/>
                </a:solidFill>
                <a:latin typeface="Tahoma" pitchFamily="34" charset="0"/>
              </a:rPr>
              <a:t>inoltre</a:t>
            </a:r>
            <a:r>
              <a:rPr lang="de-DE" altLang="de-DE" sz="2800" b="0" dirty="0">
                <a:solidFill>
                  <a:srgbClr val="008000"/>
                </a:solidFill>
                <a:latin typeface="Tahoma" pitchFamily="34" charset="0"/>
              </a:rPr>
              <a:t> </a:t>
            </a:r>
            <a:r>
              <a:rPr lang="de-DE" altLang="de-DE" sz="2800" b="0" dirty="0" err="1">
                <a:solidFill>
                  <a:srgbClr val="008000"/>
                </a:solidFill>
                <a:latin typeface="Tahoma" pitchFamily="34" charset="0"/>
              </a:rPr>
              <a:t>già</a:t>
            </a:r>
            <a:r>
              <a:rPr lang="de-DE" altLang="de-DE" sz="2800" b="0" dirty="0">
                <a:solidFill>
                  <a:srgbClr val="008000"/>
                </a:solidFill>
                <a:latin typeface="Tahoma" pitchFamily="34" charset="0"/>
              </a:rPr>
              <a:t> quasi </a:t>
            </a:r>
            <a:r>
              <a:rPr lang="de-DE" altLang="de-DE" sz="2800" b="0" dirty="0" err="1">
                <a:solidFill>
                  <a:srgbClr val="008000"/>
                </a:solidFill>
                <a:latin typeface="Tahoma" pitchFamily="34" charset="0"/>
              </a:rPr>
              <a:t>completamento</a:t>
            </a:r>
            <a:r>
              <a:rPr lang="de-DE" altLang="de-DE" sz="2800" b="0" dirty="0">
                <a:solidFill>
                  <a:srgbClr val="008000"/>
                </a:solidFill>
                <a:latin typeface="Tahoma" pitchFamily="34" charset="0"/>
              </a:rPr>
              <a:t> </a:t>
            </a:r>
            <a:r>
              <a:rPr lang="de-DE" altLang="de-DE" sz="2800" b="0" dirty="0" err="1">
                <a:solidFill>
                  <a:srgbClr val="008000"/>
                </a:solidFill>
                <a:latin typeface="Tahoma" pitchFamily="34" charset="0"/>
              </a:rPr>
              <a:t>recuperato</a:t>
            </a:r>
            <a:r>
              <a:rPr lang="de-DE" altLang="de-DE" sz="2800" b="0" dirty="0">
                <a:solidFill>
                  <a:srgbClr val="008000"/>
                </a:solidFill>
                <a:latin typeface="Tahoma" pitchFamily="34" charset="0"/>
              </a:rPr>
              <a:t> la </a:t>
            </a:r>
            <a:r>
              <a:rPr lang="de-DE" altLang="de-DE" sz="2800" b="0" dirty="0" err="1">
                <a:solidFill>
                  <a:srgbClr val="008000"/>
                </a:solidFill>
                <a:latin typeface="Tahoma" pitchFamily="34" charset="0"/>
              </a:rPr>
              <a:t>correzione</a:t>
            </a:r>
            <a:r>
              <a:rPr lang="de-DE" altLang="de-DE" sz="2800" b="0" dirty="0">
                <a:solidFill>
                  <a:srgbClr val="008000"/>
                </a:solidFill>
                <a:latin typeface="Tahoma" pitchFamily="34" charset="0"/>
              </a:rPr>
              <a:t> </a:t>
            </a:r>
            <a:r>
              <a:rPr lang="de-DE" altLang="de-DE" sz="2800" b="0" dirty="0" err="1">
                <a:solidFill>
                  <a:srgbClr val="008000"/>
                </a:solidFill>
                <a:latin typeface="Tahoma" pitchFamily="34" charset="0"/>
              </a:rPr>
              <a:t>degli</a:t>
            </a:r>
            <a:r>
              <a:rPr lang="de-DE" altLang="de-DE" sz="2800" b="0" dirty="0">
                <a:solidFill>
                  <a:srgbClr val="008000"/>
                </a:solidFill>
                <a:latin typeface="Tahoma" pitchFamily="34" charset="0"/>
              </a:rPr>
              <a:t> </a:t>
            </a:r>
            <a:r>
              <a:rPr lang="de-DE" altLang="de-DE" sz="2800" b="0" dirty="0" err="1">
                <a:solidFill>
                  <a:srgbClr val="008000"/>
                </a:solidFill>
                <a:latin typeface="Tahoma" pitchFamily="34" charset="0"/>
              </a:rPr>
              <a:t>ultimi</a:t>
            </a:r>
            <a:r>
              <a:rPr lang="de-DE" altLang="de-DE" sz="2800" b="0" dirty="0">
                <a:solidFill>
                  <a:srgbClr val="008000"/>
                </a:solidFill>
                <a:latin typeface="Tahoma" pitchFamily="34" charset="0"/>
              </a:rPr>
              <a:t> </a:t>
            </a:r>
            <a:r>
              <a:rPr lang="de-DE" altLang="de-DE" sz="2800" b="0" dirty="0" err="1">
                <a:solidFill>
                  <a:srgbClr val="008000"/>
                </a:solidFill>
                <a:latin typeface="Tahoma" pitchFamily="34" charset="0"/>
              </a:rPr>
              <a:t>quattro</a:t>
            </a:r>
            <a:r>
              <a:rPr lang="de-DE" altLang="de-DE" sz="2800" b="0" dirty="0">
                <a:solidFill>
                  <a:srgbClr val="008000"/>
                </a:solidFill>
                <a:latin typeface="Tahoma" pitchFamily="34" charset="0"/>
              </a:rPr>
              <a:t> </a:t>
            </a:r>
            <a:r>
              <a:rPr lang="de-DE" altLang="de-DE" sz="2800" b="0" dirty="0" err="1">
                <a:solidFill>
                  <a:srgbClr val="008000"/>
                </a:solidFill>
                <a:latin typeface="Tahoma" pitchFamily="34" charset="0"/>
              </a:rPr>
              <a:t>mesi</a:t>
            </a:r>
            <a:r>
              <a:rPr lang="de-DE" altLang="de-DE" sz="2800" b="0" dirty="0">
                <a:solidFill>
                  <a:srgbClr val="008000"/>
                </a:solidFill>
                <a:latin typeface="Tahoma" pitchFamily="34" charset="0"/>
              </a:rPr>
              <a:t> del 2018</a:t>
            </a:r>
          </a:p>
          <a:p>
            <a:pPr algn="ctr">
              <a:spcBef>
                <a:spcPct val="20000"/>
              </a:spcBef>
              <a:spcAft>
                <a:spcPct val="20000"/>
              </a:spcAft>
            </a:pPr>
            <a:endParaRPr lang="de-DE" altLang="de-DE" sz="2800" b="0" dirty="0">
              <a:solidFill>
                <a:srgbClr val="008000"/>
              </a:solidFill>
              <a:latin typeface="Tahoma" pitchFamily="34" charset="0"/>
            </a:endParaRPr>
          </a:p>
          <a:p>
            <a:pPr algn="ctr">
              <a:spcBef>
                <a:spcPct val="20000"/>
              </a:spcBef>
              <a:spcAft>
                <a:spcPct val="20000"/>
              </a:spcAft>
            </a:pPr>
            <a:endParaRPr lang="it-IT" altLang="de-DE" sz="2800" b="0" dirty="0">
              <a:solidFill>
                <a:srgbClr val="008000"/>
              </a:solidFill>
              <a:latin typeface="Tahoma" pitchFamily="34" charset="0"/>
            </a:endParaRPr>
          </a:p>
        </p:txBody>
      </p:sp>
      <p:cxnSp>
        <p:nvCxnSpPr>
          <p:cNvPr id="7" name="Gerade Verbindung mit Pfeil 6">
            <a:extLst>
              <a:ext uri="{FF2B5EF4-FFF2-40B4-BE49-F238E27FC236}">
                <a16:creationId xmlns="" xmlns:a16="http://schemas.microsoft.com/office/drawing/2014/main" id="{FBAF20EF-3AD2-4A37-AB78-89871483F629}"/>
              </a:ext>
            </a:extLst>
          </p:cNvPr>
          <p:cNvCxnSpPr>
            <a:cxnSpLocks/>
          </p:cNvCxnSpPr>
          <p:nvPr/>
        </p:nvCxnSpPr>
        <p:spPr bwMode="auto">
          <a:xfrm flipV="1">
            <a:off x="5580112" y="5229200"/>
            <a:ext cx="1512168" cy="144016"/>
          </a:xfrm>
          <a:prstGeom prst="straightConnector1">
            <a:avLst/>
          </a:prstGeom>
          <a:ln w="9525" cap="flat" cmpd="sng" algn="ctr">
            <a:solidFill>
              <a:schemeClr val="accent4"/>
            </a:solidFill>
            <a:prstDash val="solid"/>
            <a:round/>
            <a:headEnd type="none" w="med" len="med"/>
            <a:tailEnd type="arrow" w="med" len="med"/>
          </a:ln>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style>
          <a:lnRef idx="0">
            <a:scrgbClr r="0" g="0" b="0"/>
          </a:lnRef>
          <a:fillRef idx="0">
            <a:scrgbClr r="0" g="0" b="0"/>
          </a:fillRef>
          <a:effectRef idx="0">
            <a:scrgbClr r="0" g="0" b="0"/>
          </a:effectRef>
          <a:fontRef idx="minor">
            <a:schemeClr val="tx1"/>
          </a:fontRef>
        </p:style>
      </p:cxnSp>
      <p:cxnSp>
        <p:nvCxnSpPr>
          <p:cNvPr id="11" name="Gerade Verbindung mit Pfeil 10">
            <a:extLst>
              <a:ext uri="{FF2B5EF4-FFF2-40B4-BE49-F238E27FC236}">
                <a16:creationId xmlns="" xmlns:a16="http://schemas.microsoft.com/office/drawing/2014/main" id="{338EDF50-C1F1-4A52-96F3-D466DB7FBAC3}"/>
              </a:ext>
            </a:extLst>
          </p:cNvPr>
          <p:cNvCxnSpPr>
            <a:cxnSpLocks/>
          </p:cNvCxnSpPr>
          <p:nvPr/>
        </p:nvCxnSpPr>
        <p:spPr bwMode="auto">
          <a:xfrm flipH="1">
            <a:off x="8053982" y="3645024"/>
            <a:ext cx="796972" cy="735592"/>
          </a:xfrm>
          <a:prstGeom prst="straightConnector1">
            <a:avLst/>
          </a:prstGeom>
          <a:ln w="9525" cap="flat" cmpd="sng" algn="ctr">
            <a:solidFill>
              <a:schemeClr val="accent4"/>
            </a:solidFill>
            <a:prstDash val="solid"/>
            <a:round/>
            <a:headEnd type="none" w="med" len="med"/>
            <a:tailEnd type="arrow" w="med" len="med"/>
          </a:ln>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32199148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a:extLst>
              <a:ext uri="{FF2B5EF4-FFF2-40B4-BE49-F238E27FC236}">
                <a16:creationId xmlns="" xmlns:a16="http://schemas.microsoft.com/office/drawing/2014/main" id="{B9073D67-68F1-447E-8390-FB0BC306E3EE}"/>
              </a:ext>
            </a:extLst>
          </p:cNvPr>
          <p:cNvPicPr>
            <a:picLocks noChangeAspect="1"/>
          </p:cNvPicPr>
          <p:nvPr/>
        </p:nvPicPr>
        <p:blipFill>
          <a:blip r:embed="rId2"/>
          <a:stretch>
            <a:fillRect/>
          </a:stretch>
        </p:blipFill>
        <p:spPr>
          <a:xfrm>
            <a:off x="199246" y="1584176"/>
            <a:ext cx="8765242" cy="5157192"/>
          </a:xfrm>
          <a:prstGeom prst="rect">
            <a:avLst/>
          </a:prstGeom>
          <a:ln>
            <a:solidFill>
              <a:schemeClr val="accent1"/>
            </a:solidFill>
          </a:ln>
          <a:effectLst>
            <a:softEdge rad="635000"/>
          </a:effectLst>
        </p:spPr>
      </p:pic>
      <p:sp>
        <p:nvSpPr>
          <p:cNvPr id="3" name="Rectangle 4">
            <a:extLst>
              <a:ext uri="{FF2B5EF4-FFF2-40B4-BE49-F238E27FC236}">
                <a16:creationId xmlns="" xmlns:a16="http://schemas.microsoft.com/office/drawing/2014/main" id="{22B77388-B2CC-4AE9-AD40-64BEC881B23F}"/>
              </a:ext>
            </a:extLst>
          </p:cNvPr>
          <p:cNvSpPr>
            <a:spLocks noChangeArrowheads="1"/>
          </p:cNvSpPr>
          <p:nvPr/>
        </p:nvSpPr>
        <p:spPr bwMode="auto">
          <a:xfrm>
            <a:off x="395288" y="136525"/>
            <a:ext cx="5407025" cy="1006475"/>
          </a:xfrm>
          <a:prstGeom prst="rect">
            <a:avLst/>
          </a:prstGeom>
          <a:noFill/>
          <a:ln w="9525">
            <a:noFill/>
            <a:miter lim="800000"/>
            <a:headEnd/>
            <a:tailEnd/>
          </a:ln>
        </p:spPr>
        <p:txBody>
          <a:bodyPr wrap="none">
            <a:spAutoFit/>
          </a:bodyPr>
          <a:lstStyle/>
          <a:p>
            <a:pPr algn="r" eaLnBrk="0" hangingPunct="0"/>
            <a:r>
              <a:rPr lang="de-DE" altLang="de-DE" sz="3600" dirty="0">
                <a:solidFill>
                  <a:srgbClr val="0000FF"/>
                </a:solidFill>
                <a:latin typeface="Tahoma" pitchFamily="34" charset="0"/>
              </a:rPr>
              <a:t>Performance del </a:t>
            </a:r>
            <a:r>
              <a:rPr lang="de-DE" altLang="de-DE" sz="3600" dirty="0" err="1">
                <a:solidFill>
                  <a:srgbClr val="0000FF"/>
                </a:solidFill>
                <a:latin typeface="Tahoma" pitchFamily="34" charset="0"/>
              </a:rPr>
              <a:t>fondo</a:t>
            </a:r>
            <a:endParaRPr lang="de-DE" altLang="de-DE" sz="3600" dirty="0">
              <a:solidFill>
                <a:srgbClr val="0000FF"/>
              </a:solidFill>
              <a:latin typeface="Tahoma" pitchFamily="34" charset="0"/>
            </a:endParaRPr>
          </a:p>
          <a:p>
            <a:pPr algn="r" eaLnBrk="0" hangingPunct="0"/>
            <a:r>
              <a:rPr lang="de-AT" altLang="de-DE" sz="2400" dirty="0" err="1">
                <a:solidFill>
                  <a:srgbClr val="0000FF"/>
                </a:solidFill>
                <a:latin typeface="Tahoma" pitchFamily="34" charset="0"/>
              </a:rPr>
              <a:t>Nei</a:t>
            </a:r>
            <a:r>
              <a:rPr lang="de-AT" altLang="de-DE" sz="2400" dirty="0">
                <a:solidFill>
                  <a:srgbClr val="0000FF"/>
                </a:solidFill>
                <a:latin typeface="Tahoma" pitchFamily="34" charset="0"/>
              </a:rPr>
              <a:t> 10 </a:t>
            </a:r>
            <a:r>
              <a:rPr lang="de-AT" altLang="de-DE" sz="2400" dirty="0" err="1">
                <a:solidFill>
                  <a:srgbClr val="0000FF"/>
                </a:solidFill>
                <a:latin typeface="Tahoma" pitchFamily="34" charset="0"/>
              </a:rPr>
              <a:t>anni</a:t>
            </a:r>
            <a:r>
              <a:rPr lang="de-AT" altLang="de-DE" sz="2400" dirty="0">
                <a:solidFill>
                  <a:srgbClr val="0000FF"/>
                </a:solidFill>
                <a:latin typeface="Tahoma" pitchFamily="34" charset="0"/>
              </a:rPr>
              <a:t> </a:t>
            </a:r>
            <a:r>
              <a:rPr lang="de-AT" altLang="de-DE" sz="2400" dirty="0" err="1">
                <a:solidFill>
                  <a:srgbClr val="0000FF"/>
                </a:solidFill>
                <a:latin typeface="Tahoma" pitchFamily="34" charset="0"/>
              </a:rPr>
              <a:t>precedenti</a:t>
            </a:r>
            <a:endParaRPr lang="de-AT" altLang="de-DE" sz="2400" dirty="0">
              <a:solidFill>
                <a:srgbClr val="0000FF"/>
              </a:solidFill>
              <a:latin typeface="Tahoma" pitchFamily="34" charset="0"/>
            </a:endParaRPr>
          </a:p>
        </p:txBody>
      </p:sp>
    </p:spTree>
    <p:extLst>
      <p:ext uri="{BB962C8B-B14F-4D97-AF65-F5344CB8AC3E}">
        <p14:creationId xmlns:p14="http://schemas.microsoft.com/office/powerpoint/2010/main" val="23073530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4"/>
          <p:cNvSpPr>
            <a:spLocks/>
          </p:cNvSpPr>
          <p:nvPr/>
        </p:nvSpPr>
        <p:spPr bwMode="auto">
          <a:xfrm>
            <a:off x="395288" y="981075"/>
            <a:ext cx="8280400" cy="3095625"/>
          </a:xfrm>
          <a:prstGeom prst="rect">
            <a:avLst/>
          </a:prstGeom>
          <a:noFill/>
          <a:ln w="9525">
            <a:noFill/>
            <a:miter lim="800000"/>
            <a:headEnd/>
            <a:tailEnd/>
          </a:ln>
        </p:spPr>
        <p:txBody>
          <a:bodyPr/>
          <a:lstStyle/>
          <a:p>
            <a:pPr algn="just">
              <a:spcBef>
                <a:spcPct val="20000"/>
              </a:spcBef>
              <a:spcAft>
                <a:spcPct val="20000"/>
              </a:spcAft>
              <a:tabLst>
                <a:tab pos="177800" algn="l"/>
              </a:tabLst>
            </a:pPr>
            <a:r>
              <a:rPr lang="de-AT" altLang="de-DE" b="0"/>
              <a:t>Il tracciato storico del fondo evidenzia – con eccezione solo per poche settimane successive alla crisi finanziaria in settembre/ottobre 2008 - un andamento stabile con poche oscillazioni delle quotazioni. Anche prima e durante la guerra dell‘Irak nel 2003 vi sono state solo ridotte oscillazioni. Il calo della quotazione nell‘autunno 2008 sono da riferirsi alla fase di perdita di razionalità dei mercati dopo il fallimento di Lehman Brothers durante la quale i titoli obbligazionari in particolare non avevano quotazioni plausibili o mancavano completamente di mercato. Queste situazioni di irrazionalità sono state sfruttate dal modello matematico alla base del principio VALIF, il quale ha permesso di ottenere nel 2009 un estremo recupero di valore riportando il fondo ai suoi massimi e nel consueto trend di crescita costante.</a:t>
            </a:r>
          </a:p>
          <a:p>
            <a:pPr algn="just">
              <a:spcBef>
                <a:spcPct val="20000"/>
              </a:spcBef>
              <a:spcAft>
                <a:spcPct val="20000"/>
              </a:spcAft>
              <a:tabLst>
                <a:tab pos="177800" algn="l"/>
              </a:tabLst>
            </a:pPr>
            <a:endParaRPr lang="de-AT" altLang="de-DE" b="0"/>
          </a:p>
          <a:p>
            <a:pPr algn="just">
              <a:spcBef>
                <a:spcPct val="20000"/>
              </a:spcBef>
              <a:spcAft>
                <a:spcPct val="20000"/>
              </a:spcAft>
              <a:tabLst>
                <a:tab pos="177800" algn="l"/>
              </a:tabLst>
            </a:pPr>
            <a:endParaRPr lang="de-AT" altLang="de-DE" sz="1200" b="0"/>
          </a:p>
        </p:txBody>
      </p:sp>
      <p:sp>
        <p:nvSpPr>
          <p:cNvPr id="36866" name="Rectangle 5"/>
          <p:cNvSpPr>
            <a:spLocks noChangeArrowheads="1"/>
          </p:cNvSpPr>
          <p:nvPr/>
        </p:nvSpPr>
        <p:spPr bwMode="auto">
          <a:xfrm>
            <a:off x="395288" y="328613"/>
            <a:ext cx="5473700" cy="579437"/>
          </a:xfrm>
          <a:prstGeom prst="rect">
            <a:avLst/>
          </a:prstGeom>
          <a:noFill/>
          <a:ln w="9525">
            <a:noFill/>
            <a:miter lim="800000"/>
            <a:headEnd/>
            <a:tailEnd/>
          </a:ln>
        </p:spPr>
        <p:txBody>
          <a:bodyPr wrap="none">
            <a:spAutoFit/>
          </a:bodyPr>
          <a:lstStyle/>
          <a:p>
            <a:pPr algn="r" eaLnBrk="0" hangingPunct="0"/>
            <a:r>
              <a:rPr lang="de-DE" altLang="de-DE" sz="3200">
                <a:solidFill>
                  <a:srgbClr val="0000FF"/>
                </a:solidFill>
                <a:latin typeface="Tahoma" pitchFamily="34" charset="0"/>
              </a:rPr>
              <a:t>Stabile nonostante le crisi</a:t>
            </a:r>
          </a:p>
        </p:txBody>
      </p:sp>
      <p:pic>
        <p:nvPicPr>
          <p:cNvPr id="36867" name="Picture 6" descr="Bild3"/>
          <p:cNvPicPr>
            <a:picLocks noChangeAspect="1" noChangeArrowheads="1"/>
          </p:cNvPicPr>
          <p:nvPr/>
        </p:nvPicPr>
        <p:blipFill>
          <a:blip r:embed="rId2"/>
          <a:srcRect/>
          <a:stretch>
            <a:fillRect/>
          </a:stretch>
        </p:blipFill>
        <p:spPr bwMode="auto">
          <a:xfrm>
            <a:off x="2484438" y="4149725"/>
            <a:ext cx="4438650" cy="2117725"/>
          </a:xfrm>
          <a:prstGeom prst="rect">
            <a:avLst/>
          </a:prstGeom>
          <a:noFill/>
          <a:ln w="9525">
            <a:noFill/>
            <a:miter lim="800000"/>
            <a:headEnd/>
            <a:tailEnd/>
          </a:ln>
        </p:spPr>
      </p:pic>
      <p:sp>
        <p:nvSpPr>
          <p:cNvPr id="36868" name="Rectangle 7"/>
          <p:cNvSpPr>
            <a:spLocks noChangeArrowheads="1"/>
          </p:cNvSpPr>
          <p:nvPr/>
        </p:nvSpPr>
        <p:spPr bwMode="auto">
          <a:xfrm>
            <a:off x="3059113" y="4868863"/>
            <a:ext cx="109537" cy="801687"/>
          </a:xfrm>
          <a:prstGeom prst="rect">
            <a:avLst/>
          </a:prstGeom>
          <a:solidFill>
            <a:srgbClr val="99CCFF">
              <a:alpha val="56078"/>
            </a:srgbClr>
          </a:solidFill>
          <a:ln w="9525">
            <a:solidFill>
              <a:schemeClr val="tx1"/>
            </a:solidFill>
            <a:miter lim="800000"/>
            <a:headEnd/>
            <a:tailEnd/>
          </a:ln>
        </p:spPr>
        <p:txBody>
          <a:bodyPr wrap="none" anchor="ctr"/>
          <a:lstStyle/>
          <a:p>
            <a:pPr algn="ctr"/>
            <a:endParaRPr lang="de-AT" altLang="de-DE"/>
          </a:p>
        </p:txBody>
      </p:sp>
      <p:sp>
        <p:nvSpPr>
          <p:cNvPr id="36869" name="Rectangle 8"/>
          <p:cNvSpPr>
            <a:spLocks noChangeArrowheads="1"/>
          </p:cNvSpPr>
          <p:nvPr/>
        </p:nvSpPr>
        <p:spPr bwMode="auto">
          <a:xfrm>
            <a:off x="2573338" y="6237288"/>
            <a:ext cx="1277937" cy="336550"/>
          </a:xfrm>
          <a:prstGeom prst="rect">
            <a:avLst/>
          </a:prstGeom>
          <a:noFill/>
          <a:ln w="9525">
            <a:noFill/>
            <a:miter lim="800000"/>
            <a:headEnd/>
            <a:tailEnd/>
          </a:ln>
        </p:spPr>
        <p:txBody>
          <a:bodyPr wrap="none">
            <a:spAutoFit/>
          </a:bodyPr>
          <a:lstStyle/>
          <a:p>
            <a:r>
              <a:rPr lang="de-AT" altLang="de-DE" sz="1100">
                <a:solidFill>
                  <a:srgbClr val="1E3242"/>
                </a:solidFill>
                <a:latin typeface="Univers"/>
              </a:rPr>
              <a:t>Crisi 2003 (Irak)</a:t>
            </a:r>
            <a:r>
              <a:rPr lang="de-AT" altLang="de-DE" sz="1600">
                <a:solidFill>
                  <a:srgbClr val="1E3242"/>
                </a:solidFill>
                <a:latin typeface="Univers"/>
              </a:rPr>
              <a:t> </a:t>
            </a:r>
            <a:endParaRPr lang="de-DE" altLang="de-DE" sz="1600">
              <a:solidFill>
                <a:srgbClr val="1E3242"/>
              </a:solidFill>
              <a:latin typeface="Univers"/>
            </a:endParaRPr>
          </a:p>
        </p:txBody>
      </p:sp>
      <p:sp>
        <p:nvSpPr>
          <p:cNvPr id="36870" name="Rectangle 9"/>
          <p:cNvSpPr>
            <a:spLocks noChangeArrowheads="1"/>
          </p:cNvSpPr>
          <p:nvPr/>
        </p:nvSpPr>
        <p:spPr bwMode="auto">
          <a:xfrm>
            <a:off x="4791075" y="6165850"/>
            <a:ext cx="1220788" cy="504825"/>
          </a:xfrm>
          <a:prstGeom prst="rect">
            <a:avLst/>
          </a:prstGeom>
          <a:noFill/>
          <a:ln w="9525">
            <a:noFill/>
            <a:miter lim="800000"/>
            <a:headEnd/>
            <a:tailEnd/>
          </a:ln>
        </p:spPr>
        <p:txBody>
          <a:bodyPr>
            <a:spAutoFit/>
          </a:bodyPr>
          <a:lstStyle/>
          <a:p>
            <a:pPr algn="ctr"/>
            <a:r>
              <a:rPr lang="de-AT" altLang="de-DE" sz="1100">
                <a:solidFill>
                  <a:srgbClr val="1E3242"/>
                </a:solidFill>
                <a:latin typeface="Univers"/>
              </a:rPr>
              <a:t>Crisi finanziaria</a:t>
            </a:r>
          </a:p>
          <a:p>
            <a:pPr algn="ctr"/>
            <a:r>
              <a:rPr lang="de-AT" altLang="de-DE" sz="1100">
                <a:solidFill>
                  <a:srgbClr val="1E3242"/>
                </a:solidFill>
                <a:latin typeface="Univers"/>
              </a:rPr>
              <a:t> 2008</a:t>
            </a:r>
            <a:r>
              <a:rPr lang="de-AT" altLang="de-DE" sz="1600">
                <a:solidFill>
                  <a:srgbClr val="1E3242"/>
                </a:solidFill>
                <a:latin typeface="Univers"/>
              </a:rPr>
              <a:t> </a:t>
            </a:r>
            <a:endParaRPr lang="de-DE" altLang="de-DE" sz="1600">
              <a:solidFill>
                <a:srgbClr val="1E3242"/>
              </a:solidFill>
              <a:latin typeface="Univers"/>
            </a:endParaRPr>
          </a:p>
        </p:txBody>
      </p:sp>
      <p:sp>
        <p:nvSpPr>
          <p:cNvPr id="36871" name="Rectangle 10"/>
          <p:cNvSpPr>
            <a:spLocks noChangeArrowheads="1"/>
          </p:cNvSpPr>
          <p:nvPr/>
        </p:nvSpPr>
        <p:spPr bwMode="auto">
          <a:xfrm>
            <a:off x="5364163" y="4652963"/>
            <a:ext cx="123825" cy="1101725"/>
          </a:xfrm>
          <a:prstGeom prst="rect">
            <a:avLst/>
          </a:prstGeom>
          <a:solidFill>
            <a:srgbClr val="99CCFF">
              <a:alpha val="65097"/>
            </a:srgbClr>
          </a:solidFill>
          <a:ln w="9525">
            <a:solidFill>
              <a:schemeClr val="tx1"/>
            </a:solidFill>
            <a:miter lim="800000"/>
            <a:headEnd/>
            <a:tailEnd/>
          </a:ln>
        </p:spPr>
        <p:txBody>
          <a:bodyPr wrap="none" anchor="ctr"/>
          <a:lstStyle/>
          <a:p>
            <a:pPr algn="ctr"/>
            <a:endParaRPr lang="de-AT" altLang="de-DE"/>
          </a:p>
        </p:txBody>
      </p:sp>
      <p:sp>
        <p:nvSpPr>
          <p:cNvPr id="36872" name="Rectangle 11"/>
          <p:cNvSpPr>
            <a:spLocks noChangeArrowheads="1"/>
          </p:cNvSpPr>
          <p:nvPr/>
        </p:nvSpPr>
        <p:spPr bwMode="auto">
          <a:xfrm>
            <a:off x="6011863" y="6096000"/>
            <a:ext cx="1143000" cy="428625"/>
          </a:xfrm>
          <a:prstGeom prst="rect">
            <a:avLst/>
          </a:prstGeom>
          <a:noFill/>
          <a:ln w="9525">
            <a:noFill/>
            <a:miter lim="800000"/>
            <a:headEnd/>
            <a:tailEnd/>
          </a:ln>
        </p:spPr>
        <p:txBody>
          <a:bodyPr wrap="none">
            <a:spAutoFit/>
          </a:bodyPr>
          <a:lstStyle/>
          <a:p>
            <a:pPr algn="ctr"/>
            <a:r>
              <a:rPr lang="de-AT" altLang="de-DE" sz="1100">
                <a:solidFill>
                  <a:srgbClr val="1E3242"/>
                </a:solidFill>
                <a:latin typeface="Univers"/>
              </a:rPr>
              <a:t>Crisi dei debiti</a:t>
            </a:r>
          </a:p>
          <a:p>
            <a:pPr algn="ctr"/>
            <a:r>
              <a:rPr lang="de-AT" altLang="de-DE" sz="1100">
                <a:solidFill>
                  <a:srgbClr val="1E3242"/>
                </a:solidFill>
                <a:latin typeface="Univers"/>
              </a:rPr>
              <a:t>pubblici</a:t>
            </a:r>
          </a:p>
        </p:txBody>
      </p:sp>
      <p:sp>
        <p:nvSpPr>
          <p:cNvPr id="36873" name="Rectangle 12"/>
          <p:cNvSpPr>
            <a:spLocks noChangeArrowheads="1"/>
          </p:cNvSpPr>
          <p:nvPr/>
        </p:nvSpPr>
        <p:spPr bwMode="auto">
          <a:xfrm>
            <a:off x="6443663" y="4437063"/>
            <a:ext cx="123825" cy="1101725"/>
          </a:xfrm>
          <a:prstGeom prst="rect">
            <a:avLst/>
          </a:prstGeom>
          <a:solidFill>
            <a:srgbClr val="99CCFF">
              <a:alpha val="65097"/>
            </a:srgbClr>
          </a:solidFill>
          <a:ln w="9525">
            <a:solidFill>
              <a:schemeClr val="tx1"/>
            </a:solidFill>
            <a:miter lim="800000"/>
            <a:headEnd/>
            <a:tailEnd/>
          </a:ln>
        </p:spPr>
        <p:txBody>
          <a:bodyPr wrap="none" anchor="ctr"/>
          <a:lstStyle/>
          <a:p>
            <a:pPr algn="ctr"/>
            <a:endParaRPr lang="de-AT"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1" name="Picture 4"/>
          <p:cNvPicPr>
            <a:picLocks noChangeAspect="1" noChangeArrowheads="1"/>
          </p:cNvPicPr>
          <p:nvPr/>
        </p:nvPicPr>
        <p:blipFill>
          <a:blip r:embed="rId2"/>
          <a:srcRect/>
          <a:stretch>
            <a:fillRect/>
          </a:stretch>
        </p:blipFill>
        <p:spPr bwMode="gray">
          <a:xfrm>
            <a:off x="395288" y="1412875"/>
            <a:ext cx="4824412" cy="3395663"/>
          </a:xfrm>
          <a:prstGeom prst="rect">
            <a:avLst/>
          </a:prstGeom>
          <a:noFill/>
          <a:ln w="9525">
            <a:noFill/>
            <a:miter lim="800000"/>
            <a:headEnd/>
            <a:tailEnd/>
          </a:ln>
        </p:spPr>
      </p:pic>
      <p:sp>
        <p:nvSpPr>
          <p:cNvPr id="35842" name="Rectangle 5"/>
          <p:cNvSpPr>
            <a:spLocks noChangeArrowheads="1"/>
          </p:cNvSpPr>
          <p:nvPr/>
        </p:nvSpPr>
        <p:spPr bwMode="auto">
          <a:xfrm>
            <a:off x="696913" y="241300"/>
            <a:ext cx="4522787" cy="884238"/>
          </a:xfrm>
          <a:prstGeom prst="rect">
            <a:avLst/>
          </a:prstGeom>
          <a:noFill/>
          <a:ln w="9525">
            <a:noFill/>
            <a:miter lim="800000"/>
            <a:headEnd/>
            <a:tailEnd/>
          </a:ln>
        </p:spPr>
        <p:txBody>
          <a:bodyPr wrap="none">
            <a:spAutoFit/>
          </a:bodyPr>
          <a:lstStyle/>
          <a:p>
            <a:pPr algn="r" eaLnBrk="0" hangingPunct="0"/>
            <a:r>
              <a:rPr lang="de-DE" altLang="de-DE" sz="2800">
                <a:solidFill>
                  <a:srgbClr val="0000FF"/>
                </a:solidFill>
                <a:latin typeface="Tahoma" pitchFamily="34" charset="0"/>
              </a:rPr>
              <a:t>Value Investment Fonds</a:t>
            </a:r>
          </a:p>
          <a:p>
            <a:pPr algn="r" eaLnBrk="0" hangingPunct="0"/>
            <a:r>
              <a:rPr lang="de-AT" altLang="de-DE" sz="2400">
                <a:solidFill>
                  <a:srgbClr val="0000FF"/>
                </a:solidFill>
                <a:latin typeface="Tahoma" pitchFamily="34" charset="0"/>
              </a:rPr>
              <a:t>riconoscimenti degli analisti</a:t>
            </a:r>
          </a:p>
        </p:txBody>
      </p:sp>
      <p:sp>
        <p:nvSpPr>
          <p:cNvPr id="35843" name="Rectangle 6"/>
          <p:cNvSpPr>
            <a:spLocks noChangeArrowheads="1"/>
          </p:cNvSpPr>
          <p:nvPr/>
        </p:nvSpPr>
        <p:spPr bwMode="auto">
          <a:xfrm>
            <a:off x="5651500" y="2060575"/>
            <a:ext cx="3024188" cy="1570038"/>
          </a:xfrm>
          <a:prstGeom prst="rect">
            <a:avLst/>
          </a:prstGeom>
          <a:noFill/>
          <a:ln w="9525">
            <a:noFill/>
            <a:miter lim="800000"/>
            <a:headEnd/>
            <a:tailEnd/>
          </a:ln>
        </p:spPr>
        <p:txBody>
          <a:bodyPr>
            <a:spAutoFit/>
          </a:bodyPr>
          <a:lstStyle/>
          <a:p>
            <a:pPr algn="ctr" eaLnBrk="0" hangingPunct="0"/>
            <a:r>
              <a:rPr lang="de-DE" altLang="de-DE" sz="3200">
                <a:solidFill>
                  <a:srgbClr val="008000"/>
                </a:solidFill>
                <a:latin typeface="Tahoma" pitchFamily="34" charset="0"/>
              </a:rPr>
              <a:t>Rating a 5 stelle di Morningstar</a:t>
            </a:r>
          </a:p>
        </p:txBody>
      </p:sp>
      <p:sp>
        <p:nvSpPr>
          <p:cNvPr id="35844" name="Rectangle 7"/>
          <p:cNvSpPr>
            <a:spLocks noChangeArrowheads="1"/>
          </p:cNvSpPr>
          <p:nvPr/>
        </p:nvSpPr>
        <p:spPr bwMode="auto">
          <a:xfrm>
            <a:off x="539750" y="5086350"/>
            <a:ext cx="8229600" cy="1295400"/>
          </a:xfrm>
          <a:prstGeom prst="rect">
            <a:avLst/>
          </a:prstGeom>
          <a:noFill/>
          <a:ln w="9525">
            <a:noFill/>
            <a:miter lim="800000"/>
            <a:headEnd/>
            <a:tailEnd/>
          </a:ln>
        </p:spPr>
        <p:txBody>
          <a:bodyPr/>
          <a:lstStyle/>
          <a:p>
            <a:pPr algn="ctr">
              <a:lnSpc>
                <a:spcPct val="80000"/>
              </a:lnSpc>
              <a:spcBef>
                <a:spcPct val="20000"/>
              </a:spcBef>
              <a:spcAft>
                <a:spcPct val="20000"/>
              </a:spcAft>
            </a:pPr>
            <a:r>
              <a:rPr lang="de-DE" altLang="de-DE" sz="2800">
                <a:solidFill>
                  <a:srgbClr val="0000FF"/>
                </a:solidFill>
                <a:latin typeface="Tahoma" pitchFamily="34" charset="0"/>
              </a:rPr>
              <a:t>Lipper Funds Award 2014</a:t>
            </a:r>
            <a:endParaRPr lang="it-IT" altLang="de-DE" sz="2800">
              <a:solidFill>
                <a:srgbClr val="0000FF"/>
              </a:solidFill>
              <a:latin typeface="Tahoma" pitchFamily="34" charset="0"/>
            </a:endParaRPr>
          </a:p>
          <a:p>
            <a:pPr algn="ctr">
              <a:lnSpc>
                <a:spcPct val="80000"/>
              </a:lnSpc>
              <a:spcBef>
                <a:spcPct val="20000"/>
              </a:spcBef>
              <a:spcAft>
                <a:spcPct val="20000"/>
              </a:spcAft>
            </a:pPr>
            <a:r>
              <a:rPr lang="it-IT" altLang="de-DE" sz="2800" b="0">
                <a:solidFill>
                  <a:srgbClr val="0000FF"/>
                </a:solidFill>
                <a:latin typeface="Tahoma" pitchFamily="34" charset="0"/>
              </a:rPr>
              <a:t>Vincitore nella categoria</a:t>
            </a:r>
          </a:p>
          <a:p>
            <a:pPr algn="ctr">
              <a:lnSpc>
                <a:spcPct val="80000"/>
              </a:lnSpc>
              <a:spcAft>
                <a:spcPct val="20000"/>
              </a:spcAft>
            </a:pPr>
            <a:r>
              <a:rPr lang="de-DE" altLang="de-DE" sz="2800" b="0">
                <a:solidFill>
                  <a:srgbClr val="0000FF"/>
                </a:solidFill>
                <a:latin typeface="Tahoma" pitchFamily="34" charset="0"/>
              </a:rPr>
              <a:t>Absolute Return Euro High a 3 anni </a:t>
            </a:r>
            <a:br>
              <a:rPr lang="de-DE" altLang="de-DE" sz="2800" b="0">
                <a:solidFill>
                  <a:srgbClr val="0000FF"/>
                </a:solidFill>
                <a:latin typeface="Tahoma" pitchFamily="34" charset="0"/>
              </a:rPr>
            </a:br>
            <a:r>
              <a:rPr lang="de-DE" altLang="de-DE" b="0"/>
              <a:t/>
            </a:r>
            <a:br>
              <a:rPr lang="de-DE" altLang="de-DE" b="0"/>
            </a:br>
            <a:endParaRPr lang="it-IT" altLang="de-DE" b="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ChangeArrowheads="1"/>
          </p:cNvSpPr>
          <p:nvPr/>
        </p:nvSpPr>
        <p:spPr bwMode="auto">
          <a:xfrm>
            <a:off x="323850" y="188913"/>
            <a:ext cx="5799138" cy="1190625"/>
          </a:xfrm>
          <a:prstGeom prst="rect">
            <a:avLst/>
          </a:prstGeom>
          <a:noFill/>
          <a:ln w="9525">
            <a:noFill/>
            <a:miter lim="800000"/>
            <a:headEnd/>
            <a:tailEnd/>
          </a:ln>
        </p:spPr>
        <p:txBody>
          <a:bodyPr wrap="none">
            <a:spAutoFit/>
          </a:bodyPr>
          <a:lstStyle/>
          <a:p>
            <a:pPr algn="ctr" eaLnBrk="0" hangingPunct="0"/>
            <a:r>
              <a:rPr lang="de-DE" altLang="de-DE" sz="3600">
                <a:solidFill>
                  <a:srgbClr val="0000FF"/>
                </a:solidFill>
                <a:latin typeface="Tahoma" pitchFamily="34" charset="0"/>
              </a:rPr>
              <a:t> Vantaggi della strategia</a:t>
            </a:r>
          </a:p>
          <a:p>
            <a:pPr algn="ctr" eaLnBrk="0" hangingPunct="0"/>
            <a:r>
              <a:rPr lang="de-DE" altLang="de-DE" sz="3600">
                <a:solidFill>
                  <a:srgbClr val="0000FF"/>
                </a:solidFill>
                <a:latin typeface="Tahoma" pitchFamily="34" charset="0"/>
              </a:rPr>
              <a:t>VALUE INVESTMENT</a:t>
            </a:r>
            <a:endParaRPr lang="de-AT" altLang="de-DE" sz="3600">
              <a:solidFill>
                <a:srgbClr val="0000FF"/>
              </a:solidFill>
              <a:latin typeface="Tahoma" pitchFamily="34" charset="0"/>
            </a:endParaRPr>
          </a:p>
        </p:txBody>
      </p:sp>
      <p:sp>
        <p:nvSpPr>
          <p:cNvPr id="37890" name="Rectangle 3"/>
          <p:cNvSpPr>
            <a:spLocks noChangeArrowheads="1"/>
          </p:cNvSpPr>
          <p:nvPr/>
        </p:nvSpPr>
        <p:spPr bwMode="gray">
          <a:xfrm>
            <a:off x="395288" y="1844675"/>
            <a:ext cx="8424862" cy="3743325"/>
          </a:xfrm>
          <a:prstGeom prst="rect">
            <a:avLst/>
          </a:prstGeom>
          <a:noFill/>
          <a:ln w="9525">
            <a:noFill/>
            <a:miter lim="800000"/>
            <a:headEnd/>
            <a:tailEnd/>
          </a:ln>
        </p:spPr>
        <p:txBody>
          <a:bodyPr lIns="0" tIns="61200" rIns="0" bIns="0"/>
          <a:lstStyle/>
          <a:p>
            <a:pPr algn="just">
              <a:lnSpc>
                <a:spcPct val="80000"/>
              </a:lnSpc>
              <a:spcBef>
                <a:spcPct val="40000"/>
              </a:spcBef>
              <a:spcAft>
                <a:spcPct val="20000"/>
              </a:spcAft>
              <a:buFontTx/>
              <a:buChar char="•"/>
            </a:pPr>
            <a:r>
              <a:rPr lang="de-DE" altLang="de-DE" sz="2800" b="0">
                <a:solidFill>
                  <a:srgbClr val="008000"/>
                </a:solidFill>
                <a:latin typeface="Tahoma" pitchFamily="34" charset="0"/>
              </a:rPr>
              <a:t> Ricerca di più alte performance rispetto all‘investimento in strumenti a reddito fisso, senza tuttavia esporsi ai tipici rischi dell‘investimento azionario.</a:t>
            </a:r>
          </a:p>
          <a:p>
            <a:pPr algn="just">
              <a:lnSpc>
                <a:spcPct val="80000"/>
              </a:lnSpc>
              <a:spcBef>
                <a:spcPct val="40000"/>
              </a:spcBef>
              <a:spcAft>
                <a:spcPct val="20000"/>
              </a:spcAft>
              <a:buFontTx/>
              <a:buChar char="•"/>
            </a:pPr>
            <a:r>
              <a:rPr lang="de-DE" altLang="de-DE" sz="2800" b="0">
                <a:solidFill>
                  <a:srgbClr val="008000"/>
                </a:solidFill>
                <a:latin typeface="Tahoma" pitchFamily="34" charset="0"/>
              </a:rPr>
              <a:t>Bassa volatilità dell‘investimento e del rischio di esporsi a grossi cali delle quotazioni nelle fasi di mercati in discesa.</a:t>
            </a:r>
          </a:p>
          <a:p>
            <a:pPr algn="just">
              <a:lnSpc>
                <a:spcPct val="80000"/>
              </a:lnSpc>
              <a:spcBef>
                <a:spcPct val="40000"/>
              </a:spcBef>
              <a:spcAft>
                <a:spcPct val="20000"/>
              </a:spcAft>
              <a:buFontTx/>
              <a:buChar char="•"/>
            </a:pPr>
            <a:r>
              <a:rPr lang="de-DE" altLang="de-DE" sz="2800" b="0">
                <a:solidFill>
                  <a:srgbClr val="008000"/>
                </a:solidFill>
                <a:latin typeface="Tahoma" pitchFamily="34" charset="0"/>
              </a:rPr>
              <a:t>Investimento secondo sofisticati strumenti di gestione del rischio, allocazione delle risorse e reazione agli indicatori del mercato riservati altrimenti solo a grandi investitori istituzionali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52" name="Picture 4" descr="cover2"/>
          <p:cNvPicPr>
            <a:picLocks noChangeAspect="1" noChangeArrowheads="1"/>
          </p:cNvPicPr>
          <p:nvPr/>
        </p:nvPicPr>
        <p:blipFill>
          <a:blip r:embed="rId3"/>
          <a:srcRect l="64200" t="82558" r="8800"/>
          <a:stretch>
            <a:fillRect/>
          </a:stretch>
        </p:blipFill>
        <p:spPr bwMode="auto">
          <a:xfrm>
            <a:off x="6165850" y="3660775"/>
            <a:ext cx="2971800" cy="2746375"/>
          </a:xfrm>
          <a:prstGeom prst="rect">
            <a:avLst/>
          </a:prstGeom>
          <a:noFill/>
          <a:ln w="9525">
            <a:noFill/>
            <a:miter lim="800000"/>
            <a:headEnd/>
            <a:tailEnd/>
          </a:ln>
        </p:spPr>
      </p:pic>
      <p:sp>
        <p:nvSpPr>
          <p:cNvPr id="109573" name="Rectangle 5"/>
          <p:cNvSpPr>
            <a:spLocks noChangeArrowheads="1"/>
          </p:cNvSpPr>
          <p:nvPr/>
        </p:nvSpPr>
        <p:spPr bwMode="auto">
          <a:xfrm>
            <a:off x="0" y="1268413"/>
            <a:ext cx="9144000" cy="762000"/>
          </a:xfrm>
          <a:prstGeom prst="rect">
            <a:avLst/>
          </a:prstGeom>
          <a:solidFill>
            <a:srgbClr val="FFFFFF"/>
          </a:solidFill>
          <a:ln w="9525">
            <a:noFill/>
            <a:miter lim="800000"/>
            <a:headEnd/>
            <a:tailEnd/>
          </a:ln>
        </p:spPr>
        <p:txBody>
          <a:bodyPr/>
          <a:lstStyle/>
          <a:p>
            <a:pPr algn="ctr"/>
            <a:r>
              <a:rPr lang="de-DE" altLang="de-DE" sz="3900">
                <a:solidFill>
                  <a:srgbClr val="008000"/>
                </a:solidFill>
              </a:rPr>
              <a:t>Definizione</a:t>
            </a:r>
            <a:r>
              <a:rPr lang="de-DE" altLang="de-DE" sz="4400">
                <a:solidFill>
                  <a:srgbClr val="008000"/>
                </a:solidFill>
              </a:rPr>
              <a:t> della strategia di</a:t>
            </a:r>
            <a:endParaRPr lang="de-DE" altLang="de-DE" sz="4400" i="1">
              <a:solidFill>
                <a:srgbClr val="008000"/>
              </a:solidFill>
            </a:endParaRPr>
          </a:p>
        </p:txBody>
      </p:sp>
      <p:graphicFrame>
        <p:nvGraphicFramePr>
          <p:cNvPr id="109574" name="Object 27"/>
          <p:cNvGraphicFramePr>
            <a:graphicFrameLocks noChangeAspect="1"/>
          </p:cNvGraphicFramePr>
          <p:nvPr/>
        </p:nvGraphicFramePr>
        <p:xfrm>
          <a:off x="2590800" y="4873625"/>
          <a:ext cx="3429000" cy="2289175"/>
        </p:xfrm>
        <a:graphic>
          <a:graphicData uri="http://schemas.openxmlformats.org/presentationml/2006/ole">
            <mc:AlternateContent xmlns:mc="http://schemas.openxmlformats.org/markup-compatibility/2006">
              <mc:Choice xmlns:v="urn:schemas-microsoft-com:vml" Requires="v">
                <p:oleObj spid="_x0000_s26740" name="Diagramm" r:id="rId4" imgW="6095913" imgH="4069087" progId="MSGraph.Chart.8">
                  <p:embed followColorScheme="full"/>
                </p:oleObj>
              </mc:Choice>
              <mc:Fallback>
                <p:oleObj name="Diagramm" r:id="rId4" imgW="6095913" imgH="4069087" progId="MSGraph.Chart.8">
                  <p:embed followColorScheme="full"/>
                  <p:pic>
                    <p:nvPicPr>
                      <p:cNvPr id="0" name="Picture 2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90800" y="4873625"/>
                        <a:ext cx="3429000" cy="22891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9575" name="AutoShape 7"/>
          <p:cNvSpPr>
            <a:spLocks noChangeArrowheads="1"/>
          </p:cNvSpPr>
          <p:nvPr/>
        </p:nvSpPr>
        <p:spPr bwMode="auto">
          <a:xfrm>
            <a:off x="228600" y="2133600"/>
            <a:ext cx="8686800" cy="259080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0 h 21600"/>
              <a:gd name="T8" fmla="*/ 0 60000 65536"/>
              <a:gd name="T9" fmla="*/ 0 60000 65536"/>
              <a:gd name="T10" fmla="*/ 0 60000 65536"/>
              <a:gd name="T11" fmla="*/ 0 60000 65536"/>
              <a:gd name="T12" fmla="*/ 3016 w 21600"/>
              <a:gd name="T13" fmla="*/ 3016 h 21600"/>
              <a:gd name="T14" fmla="*/ 18584 w 21600"/>
              <a:gd name="T15" fmla="*/ 18584 h 21600"/>
            </a:gdLst>
            <a:ahLst/>
            <a:cxnLst>
              <a:cxn ang="T8">
                <a:pos x="T0" y="T1"/>
              </a:cxn>
              <a:cxn ang="T9">
                <a:pos x="T2" y="T3"/>
              </a:cxn>
              <a:cxn ang="T10">
                <a:pos x="T4" y="T5"/>
              </a:cxn>
              <a:cxn ang="T11">
                <a:pos x="T6" y="T7"/>
              </a:cxn>
            </a:cxnLst>
            <a:rect l="T12" t="T13" r="T14" b="T15"/>
            <a:pathLst>
              <a:path w="21600" h="21600">
                <a:moveTo>
                  <a:pt x="0" y="0"/>
                </a:moveTo>
                <a:lnTo>
                  <a:pt x="2432" y="21600"/>
                </a:lnTo>
                <a:lnTo>
                  <a:pt x="19168" y="21600"/>
                </a:lnTo>
                <a:lnTo>
                  <a:pt x="21600" y="0"/>
                </a:lnTo>
                <a:lnTo>
                  <a:pt x="0" y="0"/>
                </a:lnTo>
                <a:close/>
              </a:path>
            </a:pathLst>
          </a:custGeom>
          <a:solidFill>
            <a:srgbClr val="BEDEC4"/>
          </a:solidFill>
          <a:ln w="9525">
            <a:solidFill>
              <a:schemeClr val="tx1"/>
            </a:solidFill>
            <a:miter lim="800000"/>
            <a:headEnd/>
            <a:tailEnd/>
          </a:ln>
          <a:effectLst>
            <a:outerShdw dist="117088" dir="2963922" algn="ctr" rotWithShape="0">
              <a:schemeClr val="bg2"/>
            </a:outerShdw>
          </a:effectLst>
        </p:spPr>
        <p:txBody>
          <a:bodyPr wrap="none" anchor="ctr"/>
          <a:lstStyle/>
          <a:p>
            <a:pPr eaLnBrk="0" hangingPunct="0">
              <a:defRPr/>
            </a:pPr>
            <a:endParaRPr lang="de-AT">
              <a:latin typeface="Arial" panose="020B0604020202020204" pitchFamily="34" charset="0"/>
            </a:endParaRPr>
          </a:p>
        </p:txBody>
      </p:sp>
      <p:sp>
        <p:nvSpPr>
          <p:cNvPr id="109576" name="Text Box 8"/>
          <p:cNvSpPr txBox="1">
            <a:spLocks noChangeArrowheads="1"/>
          </p:cNvSpPr>
          <p:nvPr/>
        </p:nvSpPr>
        <p:spPr bwMode="auto">
          <a:xfrm>
            <a:off x="5340350" y="5065713"/>
            <a:ext cx="3581400" cy="822325"/>
          </a:xfrm>
          <a:prstGeom prst="rect">
            <a:avLst/>
          </a:prstGeom>
          <a:noFill/>
          <a:ln w="9525">
            <a:noFill/>
            <a:miter lim="800000"/>
            <a:headEnd/>
            <a:tailEnd/>
          </a:ln>
        </p:spPr>
        <p:txBody>
          <a:bodyPr>
            <a:spAutoFit/>
          </a:bodyPr>
          <a:lstStyle/>
          <a:p>
            <a:pPr algn="ctr">
              <a:spcBef>
                <a:spcPct val="50000"/>
              </a:spcBef>
            </a:pPr>
            <a:r>
              <a:rPr lang="de-DE" altLang="de-DE" sz="2400">
                <a:solidFill>
                  <a:srgbClr val="CC6600"/>
                </a:solidFill>
              </a:rPr>
              <a:t>Fondi azionari max 1/3 del paniere</a:t>
            </a:r>
            <a:endParaRPr lang="de-DE" altLang="de-DE" sz="2400">
              <a:solidFill>
                <a:srgbClr val="FF0000"/>
              </a:solidFill>
            </a:endParaRPr>
          </a:p>
        </p:txBody>
      </p:sp>
      <p:sp>
        <p:nvSpPr>
          <p:cNvPr id="109577" name="Text Box 9"/>
          <p:cNvSpPr txBox="1">
            <a:spLocks noChangeArrowheads="1"/>
          </p:cNvSpPr>
          <p:nvPr/>
        </p:nvSpPr>
        <p:spPr bwMode="auto">
          <a:xfrm>
            <a:off x="-107950" y="5126038"/>
            <a:ext cx="3048000" cy="822325"/>
          </a:xfrm>
          <a:prstGeom prst="rect">
            <a:avLst/>
          </a:prstGeom>
          <a:noFill/>
          <a:ln w="9525">
            <a:noFill/>
            <a:miter lim="800000"/>
            <a:headEnd/>
            <a:tailEnd/>
          </a:ln>
        </p:spPr>
        <p:txBody>
          <a:bodyPr>
            <a:spAutoFit/>
          </a:bodyPr>
          <a:lstStyle/>
          <a:p>
            <a:pPr algn="ctr">
              <a:spcBef>
                <a:spcPct val="50000"/>
              </a:spcBef>
            </a:pPr>
            <a:r>
              <a:rPr lang="de-DE" altLang="de-DE" sz="2400">
                <a:solidFill>
                  <a:srgbClr val="006699"/>
                </a:solidFill>
              </a:rPr>
              <a:t>Fondi obbligazionari 2/3 del paniere</a:t>
            </a:r>
            <a:endParaRPr lang="de-DE" altLang="de-DE" sz="2400">
              <a:solidFill>
                <a:srgbClr val="0000FF"/>
              </a:solidFill>
            </a:endParaRPr>
          </a:p>
        </p:txBody>
      </p:sp>
      <p:sp>
        <p:nvSpPr>
          <p:cNvPr id="109578" name="Text Box 10"/>
          <p:cNvSpPr txBox="1">
            <a:spLocks noChangeArrowheads="1"/>
          </p:cNvSpPr>
          <p:nvPr/>
        </p:nvSpPr>
        <p:spPr bwMode="auto">
          <a:xfrm>
            <a:off x="76200" y="2270125"/>
            <a:ext cx="8458200" cy="2062103"/>
          </a:xfrm>
          <a:prstGeom prst="rect">
            <a:avLst/>
          </a:prstGeom>
          <a:noFill/>
          <a:ln w="9525">
            <a:noFill/>
            <a:miter lim="800000"/>
            <a:headEnd/>
            <a:tailEnd/>
          </a:ln>
        </p:spPr>
        <p:txBody>
          <a:bodyPr>
            <a:spAutoFit/>
          </a:bodyPr>
          <a:lstStyle/>
          <a:p>
            <a:pPr lvl="1" algn="ctr"/>
            <a:r>
              <a:rPr lang="de-DE" altLang="de-DE" sz="3200" dirty="0">
                <a:solidFill>
                  <a:srgbClr val="FF0000"/>
                </a:solidFill>
              </a:rPr>
              <a:t> </a:t>
            </a:r>
            <a:r>
              <a:rPr lang="de-DE" altLang="de-DE" sz="3200" dirty="0">
                <a:solidFill>
                  <a:srgbClr val="FF0000"/>
                </a:solidFill>
                <a:cs typeface="Arial" charset="0"/>
              </a:rPr>
              <a:t>“</a:t>
            </a:r>
            <a:r>
              <a:rPr lang="de-DE" altLang="de-DE" sz="3200" dirty="0">
                <a:solidFill>
                  <a:srgbClr val="FF0000"/>
                </a:solidFill>
              </a:rPr>
              <a:t>Linea Prudente“</a:t>
            </a:r>
            <a:r>
              <a:rPr lang="de-DE" altLang="de-DE" dirty="0"/>
              <a:t> </a:t>
            </a:r>
          </a:p>
          <a:p>
            <a:pPr lvl="1" algn="ctr">
              <a:buFont typeface="Monotype Sorts"/>
              <a:buNone/>
            </a:pPr>
            <a:r>
              <a:rPr lang="de-DE" altLang="de-DE" sz="2600" dirty="0" err="1"/>
              <a:t>Crescita</a:t>
            </a:r>
            <a:r>
              <a:rPr lang="de-DE" altLang="de-DE" sz="2600" dirty="0"/>
              <a:t> del </a:t>
            </a:r>
            <a:r>
              <a:rPr lang="de-DE" altLang="de-DE" sz="2600" dirty="0" err="1"/>
              <a:t>capitale</a:t>
            </a:r>
            <a:r>
              <a:rPr lang="de-DE" altLang="de-DE" sz="2600" dirty="0"/>
              <a:t> </a:t>
            </a:r>
            <a:r>
              <a:rPr lang="de-DE" altLang="de-DE" sz="2600" dirty="0" err="1"/>
              <a:t>con</a:t>
            </a:r>
            <a:r>
              <a:rPr lang="de-DE" altLang="de-DE" sz="2600" dirty="0"/>
              <a:t> più </a:t>
            </a:r>
            <a:r>
              <a:rPr lang="de-DE" altLang="de-DE" sz="2600" dirty="0" err="1"/>
              <a:t>elevate</a:t>
            </a:r>
            <a:r>
              <a:rPr lang="de-DE" altLang="de-DE" sz="2600" dirty="0"/>
              <a:t> </a:t>
            </a:r>
            <a:r>
              <a:rPr lang="de-DE" altLang="de-DE" sz="2600" dirty="0" err="1"/>
              <a:t>chance</a:t>
            </a:r>
            <a:r>
              <a:rPr lang="de-DE" altLang="de-DE" sz="2600" dirty="0"/>
              <a:t> di </a:t>
            </a:r>
            <a:r>
              <a:rPr lang="de-DE" altLang="de-DE" sz="2600" dirty="0" err="1"/>
              <a:t>rendimento</a:t>
            </a:r>
            <a:r>
              <a:rPr lang="de-DE" altLang="de-DE" sz="2600" dirty="0"/>
              <a:t> </a:t>
            </a:r>
            <a:r>
              <a:rPr lang="de-DE" altLang="de-DE" sz="2600" dirty="0" err="1"/>
              <a:t>rispetto</a:t>
            </a:r>
            <a:r>
              <a:rPr lang="de-DE" altLang="de-DE" sz="2600" dirty="0"/>
              <a:t> alle </a:t>
            </a:r>
            <a:r>
              <a:rPr lang="de-DE" altLang="de-DE" sz="2600" dirty="0" err="1"/>
              <a:t>polizze</a:t>
            </a:r>
            <a:r>
              <a:rPr lang="de-DE" altLang="de-DE" sz="2600" dirty="0"/>
              <a:t> </a:t>
            </a:r>
            <a:r>
              <a:rPr lang="de-DE" altLang="de-DE" sz="2600" dirty="0" err="1"/>
              <a:t>tradizionali</a:t>
            </a:r>
            <a:r>
              <a:rPr lang="de-DE" altLang="de-DE" sz="2600" dirty="0"/>
              <a:t>, </a:t>
            </a:r>
            <a:r>
              <a:rPr lang="de-DE" altLang="de-DE" sz="2600" dirty="0" err="1"/>
              <a:t>tuttavia</a:t>
            </a:r>
            <a:r>
              <a:rPr lang="de-DE" altLang="de-DE" sz="2600" dirty="0"/>
              <a:t> </a:t>
            </a:r>
            <a:r>
              <a:rPr lang="de-DE" altLang="de-DE" sz="2600" dirty="0" err="1"/>
              <a:t>mirando</a:t>
            </a:r>
            <a:r>
              <a:rPr lang="de-DE" altLang="de-DE" sz="2600" dirty="0"/>
              <a:t> a </a:t>
            </a:r>
            <a:r>
              <a:rPr lang="de-DE" altLang="de-DE" sz="2600" dirty="0" err="1"/>
              <a:t>una</a:t>
            </a:r>
            <a:r>
              <a:rPr lang="de-DE" altLang="de-DE" sz="2600" dirty="0"/>
              <a:t> bassa </a:t>
            </a:r>
            <a:r>
              <a:rPr lang="de-DE" altLang="de-DE" sz="2600" dirty="0" err="1"/>
              <a:t>volatilità</a:t>
            </a:r>
            <a:r>
              <a:rPr lang="de-DE" altLang="de-DE" sz="2600" dirty="0"/>
              <a:t>!</a:t>
            </a:r>
            <a:r>
              <a:rPr lang="de-DE" altLang="de-DE" dirty="0"/>
              <a:t> </a:t>
            </a:r>
          </a:p>
          <a:p>
            <a:pPr lvl="1" algn="ctr">
              <a:buFont typeface="Monotype Sorts"/>
              <a:buNone/>
            </a:pPr>
            <a:r>
              <a:rPr lang="de-DE" altLang="de-DE" dirty="0" err="1"/>
              <a:t>Orizzonte</a:t>
            </a:r>
            <a:r>
              <a:rPr lang="de-DE" altLang="de-DE" dirty="0"/>
              <a:t> di </a:t>
            </a:r>
            <a:r>
              <a:rPr lang="de-DE" altLang="de-DE" dirty="0" err="1"/>
              <a:t>investimento</a:t>
            </a:r>
            <a:r>
              <a:rPr lang="de-DE" altLang="de-DE" dirty="0"/>
              <a:t>: </a:t>
            </a:r>
            <a:r>
              <a:rPr lang="de-DE" altLang="de-DE" dirty="0">
                <a:solidFill>
                  <a:srgbClr val="FF0000"/>
                </a:solidFill>
              </a:rPr>
              <a:t>da circa 10 </a:t>
            </a:r>
            <a:r>
              <a:rPr lang="de-DE" altLang="de-DE" dirty="0" err="1">
                <a:solidFill>
                  <a:srgbClr val="FF0000"/>
                </a:solidFill>
              </a:rPr>
              <a:t>anni</a:t>
            </a:r>
            <a:endParaRPr lang="de-DE" altLang="de-DE" dirty="0">
              <a:solidFill>
                <a:srgbClr val="FF0000"/>
              </a:solidFill>
            </a:endParaRPr>
          </a:p>
        </p:txBody>
      </p:sp>
      <p:sp>
        <p:nvSpPr>
          <p:cNvPr id="26658" name="Rectangle 2"/>
          <p:cNvSpPr>
            <a:spLocks noChangeArrowheads="1"/>
          </p:cNvSpPr>
          <p:nvPr/>
        </p:nvSpPr>
        <p:spPr bwMode="auto">
          <a:xfrm>
            <a:off x="563563" y="382588"/>
            <a:ext cx="4752975" cy="646112"/>
          </a:xfrm>
          <a:prstGeom prst="rect">
            <a:avLst/>
          </a:prstGeom>
          <a:noFill/>
          <a:ln w="9525">
            <a:noFill/>
            <a:miter lim="800000"/>
            <a:headEnd/>
            <a:tailEnd/>
          </a:ln>
        </p:spPr>
        <p:txBody>
          <a:bodyPr>
            <a:spAutoFit/>
          </a:bodyPr>
          <a:lstStyle/>
          <a:p>
            <a:pPr algn="ctr" eaLnBrk="0" hangingPunct="0"/>
            <a:r>
              <a:rPr lang="de-DE" altLang="de-DE" sz="3600">
                <a:solidFill>
                  <a:srgbClr val="0000FF"/>
                </a:solidFill>
                <a:latin typeface="Tahoma" pitchFamily="34" charset="0"/>
              </a:rPr>
              <a:t> Gestioni APOLLO</a:t>
            </a:r>
            <a:endParaRPr lang="de-AT" altLang="de-DE" sz="3600">
              <a:solidFill>
                <a:srgbClr val="0000FF"/>
              </a:solidFill>
              <a:latin typeface="Tahoma"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272" fill="hold" grpId="0" nodeType="afterEffect">
                                  <p:stCondLst>
                                    <p:cond delay="0"/>
                                  </p:stCondLst>
                                  <p:childTnLst>
                                    <p:set>
                                      <p:cBhvr>
                                        <p:cTn id="6" dur="1" fill="hold">
                                          <p:stCondLst>
                                            <p:cond delay="0"/>
                                          </p:stCondLst>
                                        </p:cTn>
                                        <p:tgtEl>
                                          <p:spTgt spid="109573"/>
                                        </p:tgtEl>
                                        <p:attrNameLst>
                                          <p:attrName>style.visibility</p:attrName>
                                        </p:attrNameLst>
                                      </p:cBhvr>
                                      <p:to>
                                        <p:strVal val="visible"/>
                                      </p:to>
                                    </p:set>
                                    <p:anim calcmode="lin" valueType="num">
                                      <p:cBhvr>
                                        <p:cTn id="7" dur="500" fill="hold"/>
                                        <p:tgtEl>
                                          <p:spTgt spid="109573"/>
                                        </p:tgtEl>
                                        <p:attrNameLst>
                                          <p:attrName>ppt_w</p:attrName>
                                        </p:attrNameLst>
                                      </p:cBhvr>
                                      <p:tavLst>
                                        <p:tav tm="0">
                                          <p:val>
                                            <p:strVal val="2/3*#ppt_w"/>
                                          </p:val>
                                        </p:tav>
                                        <p:tav tm="100000">
                                          <p:val>
                                            <p:strVal val="#ppt_w"/>
                                          </p:val>
                                        </p:tav>
                                      </p:tavLst>
                                    </p:anim>
                                    <p:anim calcmode="lin" valueType="num">
                                      <p:cBhvr>
                                        <p:cTn id="8" dur="500" fill="hold"/>
                                        <p:tgtEl>
                                          <p:spTgt spid="109573"/>
                                        </p:tgtEl>
                                        <p:attrNameLst>
                                          <p:attrName>ppt_h</p:attrName>
                                        </p:attrNameLst>
                                      </p:cBhvr>
                                      <p:tavLst>
                                        <p:tav tm="0">
                                          <p:val>
                                            <p:strVal val="2/3*#ppt_h"/>
                                          </p:val>
                                        </p:tav>
                                        <p:tav tm="100000">
                                          <p:val>
                                            <p:strVal val="#ppt_h"/>
                                          </p:val>
                                        </p:tav>
                                      </p:tavLst>
                                    </p:anim>
                                  </p:childTnLst>
                                </p:cTn>
                              </p:par>
                            </p:childTnLst>
                          </p:cTn>
                        </p:par>
                        <p:par>
                          <p:cTn id="9" fill="hold" nodeType="afterGroup">
                            <p:stCondLst>
                              <p:cond delay="500"/>
                            </p:stCondLst>
                            <p:childTnLst>
                              <p:par>
                                <p:cTn id="10" presetID="22" presetClass="entr" presetSubtype="1" fill="hold" nodeType="afterEffect">
                                  <p:stCondLst>
                                    <p:cond delay="0"/>
                                  </p:stCondLst>
                                  <p:childTnLst>
                                    <p:set>
                                      <p:cBhvr>
                                        <p:cTn id="11" dur="1" fill="hold">
                                          <p:stCondLst>
                                            <p:cond delay="0"/>
                                          </p:stCondLst>
                                        </p:cTn>
                                        <p:tgtEl>
                                          <p:spTgt spid="109575"/>
                                        </p:tgtEl>
                                        <p:attrNameLst>
                                          <p:attrName>style.visibility</p:attrName>
                                        </p:attrNameLst>
                                      </p:cBhvr>
                                      <p:to>
                                        <p:strVal val="visible"/>
                                      </p:to>
                                    </p:set>
                                    <p:animEffect transition="in" filter="wipe(up)">
                                      <p:cBhvr>
                                        <p:cTn id="12" dur="500"/>
                                        <p:tgtEl>
                                          <p:spTgt spid="109575"/>
                                        </p:tgtEl>
                                      </p:cBhvr>
                                    </p:animEffect>
                                  </p:childTnLst>
                                </p:cTn>
                              </p:par>
                            </p:childTnLst>
                          </p:cTn>
                        </p:par>
                        <p:par>
                          <p:cTn id="13" fill="hold" nodeType="afterGroup">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109578">
                                            <p:txEl>
                                              <p:pRg st="0" end="0"/>
                                            </p:txEl>
                                          </p:spTgt>
                                        </p:tgtEl>
                                        <p:attrNameLst>
                                          <p:attrName>style.visibility</p:attrName>
                                        </p:attrNameLst>
                                      </p:cBhvr>
                                      <p:to>
                                        <p:strVal val="visible"/>
                                      </p:to>
                                    </p:set>
                                    <p:animEffect transition="in" filter="wipe(left)">
                                      <p:cBhvr>
                                        <p:cTn id="16" dur="500"/>
                                        <p:tgtEl>
                                          <p:spTgt spid="109578">
                                            <p:txEl>
                                              <p:pRg st="0" end="0"/>
                                            </p:txEl>
                                          </p:spTgt>
                                        </p:tgtEl>
                                      </p:cBhvr>
                                    </p:animEffect>
                                  </p:childTnLst>
                                </p:cTn>
                              </p:par>
                            </p:childTnLst>
                          </p:cTn>
                        </p:par>
                        <p:par>
                          <p:cTn id="17" fill="hold" nodeType="afterGroup">
                            <p:stCondLst>
                              <p:cond delay="1500"/>
                            </p:stCondLst>
                            <p:childTnLst>
                              <p:par>
                                <p:cTn id="18" presetID="22" presetClass="entr" presetSubtype="8" fill="hold" grpId="0" nodeType="afterEffect">
                                  <p:stCondLst>
                                    <p:cond delay="0"/>
                                  </p:stCondLst>
                                  <p:childTnLst>
                                    <p:set>
                                      <p:cBhvr>
                                        <p:cTn id="19" dur="1" fill="hold">
                                          <p:stCondLst>
                                            <p:cond delay="0"/>
                                          </p:stCondLst>
                                        </p:cTn>
                                        <p:tgtEl>
                                          <p:spTgt spid="109578">
                                            <p:txEl>
                                              <p:pRg st="1" end="1"/>
                                            </p:txEl>
                                          </p:spTgt>
                                        </p:tgtEl>
                                        <p:attrNameLst>
                                          <p:attrName>style.visibility</p:attrName>
                                        </p:attrNameLst>
                                      </p:cBhvr>
                                      <p:to>
                                        <p:strVal val="visible"/>
                                      </p:to>
                                    </p:set>
                                    <p:animEffect transition="in" filter="wipe(left)">
                                      <p:cBhvr>
                                        <p:cTn id="20" dur="500"/>
                                        <p:tgtEl>
                                          <p:spTgt spid="109578">
                                            <p:txEl>
                                              <p:pRg st="1" end="1"/>
                                            </p:txEl>
                                          </p:spTgt>
                                        </p:tgtEl>
                                      </p:cBhvr>
                                    </p:animEffect>
                                  </p:childTnLst>
                                </p:cTn>
                              </p:par>
                            </p:childTnLst>
                          </p:cTn>
                        </p:par>
                        <p:par>
                          <p:cTn id="21" fill="hold" nodeType="afterGroup">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109578">
                                            <p:txEl>
                                              <p:pRg st="2" end="2"/>
                                            </p:txEl>
                                          </p:spTgt>
                                        </p:tgtEl>
                                        <p:attrNameLst>
                                          <p:attrName>style.visibility</p:attrName>
                                        </p:attrNameLst>
                                      </p:cBhvr>
                                      <p:to>
                                        <p:strVal val="visible"/>
                                      </p:to>
                                    </p:set>
                                    <p:animEffect transition="in" filter="wipe(left)">
                                      <p:cBhvr>
                                        <p:cTn id="24" dur="500"/>
                                        <p:tgtEl>
                                          <p:spTgt spid="109578">
                                            <p:txEl>
                                              <p:pRg st="2" end="2"/>
                                            </p:txEl>
                                          </p:spTgt>
                                        </p:tgtEl>
                                      </p:cBhvr>
                                    </p:animEffect>
                                  </p:childTnLst>
                                </p:cTn>
                              </p:par>
                            </p:childTnLst>
                          </p:cTn>
                        </p:par>
                        <p:par>
                          <p:cTn id="25" fill="hold" nodeType="afterGroup">
                            <p:stCondLst>
                              <p:cond delay="2500"/>
                            </p:stCondLst>
                            <p:childTnLst>
                              <p:par>
                                <p:cTn id="26" presetID="23" presetClass="entr" presetSubtype="272" fill="hold" grpId="0" nodeType="afterEffect">
                                  <p:stCondLst>
                                    <p:cond delay="0"/>
                                  </p:stCondLst>
                                  <p:childTnLst>
                                    <p:set>
                                      <p:cBhvr>
                                        <p:cTn id="27" dur="1" fill="hold">
                                          <p:stCondLst>
                                            <p:cond delay="0"/>
                                          </p:stCondLst>
                                        </p:cTn>
                                        <p:tgtEl>
                                          <p:spTgt spid="109574"/>
                                        </p:tgtEl>
                                        <p:attrNameLst>
                                          <p:attrName>style.visibility</p:attrName>
                                        </p:attrNameLst>
                                      </p:cBhvr>
                                      <p:to>
                                        <p:strVal val="visible"/>
                                      </p:to>
                                    </p:set>
                                    <p:anim calcmode="lin" valueType="num">
                                      <p:cBhvr>
                                        <p:cTn id="28" dur="500" fill="hold"/>
                                        <p:tgtEl>
                                          <p:spTgt spid="109574"/>
                                        </p:tgtEl>
                                        <p:attrNameLst>
                                          <p:attrName>ppt_w</p:attrName>
                                        </p:attrNameLst>
                                      </p:cBhvr>
                                      <p:tavLst>
                                        <p:tav tm="0">
                                          <p:val>
                                            <p:strVal val="2/3*#ppt_w"/>
                                          </p:val>
                                        </p:tav>
                                        <p:tav tm="100000">
                                          <p:val>
                                            <p:strVal val="#ppt_w"/>
                                          </p:val>
                                        </p:tav>
                                      </p:tavLst>
                                    </p:anim>
                                    <p:anim calcmode="lin" valueType="num">
                                      <p:cBhvr>
                                        <p:cTn id="29" dur="500" fill="hold"/>
                                        <p:tgtEl>
                                          <p:spTgt spid="109574"/>
                                        </p:tgtEl>
                                        <p:attrNameLst>
                                          <p:attrName>ppt_h</p:attrName>
                                        </p:attrNameLst>
                                      </p:cBhvr>
                                      <p:tavLst>
                                        <p:tav tm="0">
                                          <p:val>
                                            <p:strVal val="2/3*#ppt_h"/>
                                          </p:val>
                                        </p:tav>
                                        <p:tav tm="100000">
                                          <p:val>
                                            <p:strVal val="#ppt_h"/>
                                          </p:val>
                                        </p:tav>
                                      </p:tavLst>
                                    </p:anim>
                                  </p:childTnLst>
                                </p:cTn>
                              </p:par>
                            </p:childTnLst>
                          </p:cTn>
                        </p:par>
                        <p:par>
                          <p:cTn id="30" fill="hold" nodeType="afterGroup">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109576"/>
                                        </p:tgtEl>
                                        <p:attrNameLst>
                                          <p:attrName>style.visibility</p:attrName>
                                        </p:attrNameLst>
                                      </p:cBhvr>
                                      <p:to>
                                        <p:strVal val="visible"/>
                                      </p:to>
                                    </p:set>
                                    <p:animEffect transition="in" filter="wipe(left)">
                                      <p:cBhvr>
                                        <p:cTn id="33" dur="500"/>
                                        <p:tgtEl>
                                          <p:spTgt spid="109576"/>
                                        </p:tgtEl>
                                      </p:cBhvr>
                                    </p:animEffect>
                                  </p:childTnLst>
                                </p:cTn>
                              </p:par>
                            </p:childTnLst>
                          </p:cTn>
                        </p:par>
                        <p:par>
                          <p:cTn id="34" fill="hold" nodeType="afterGroup">
                            <p:stCondLst>
                              <p:cond delay="3500"/>
                            </p:stCondLst>
                            <p:childTnLst>
                              <p:par>
                                <p:cTn id="35" presetID="22" presetClass="entr" presetSubtype="2" fill="hold" grpId="0" nodeType="afterEffect">
                                  <p:stCondLst>
                                    <p:cond delay="0"/>
                                  </p:stCondLst>
                                  <p:childTnLst>
                                    <p:set>
                                      <p:cBhvr>
                                        <p:cTn id="36" dur="1" fill="hold">
                                          <p:stCondLst>
                                            <p:cond delay="0"/>
                                          </p:stCondLst>
                                        </p:cTn>
                                        <p:tgtEl>
                                          <p:spTgt spid="109577"/>
                                        </p:tgtEl>
                                        <p:attrNameLst>
                                          <p:attrName>style.visibility</p:attrName>
                                        </p:attrNameLst>
                                      </p:cBhvr>
                                      <p:to>
                                        <p:strVal val="visible"/>
                                      </p:to>
                                    </p:set>
                                    <p:animEffect transition="in" filter="wipe(right)">
                                      <p:cBhvr>
                                        <p:cTn id="37" dur="500"/>
                                        <p:tgtEl>
                                          <p:spTgt spid="1095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573" grpId="0" animBg="1" autoUpdateAnimBg="0"/>
      <p:bldOleChart spid="109574" grpId="0"/>
      <p:bldP spid="109576" grpId="0" autoUpdateAnimBg="0"/>
      <p:bldP spid="109577" grpId="0" autoUpdateAnimBg="0"/>
      <p:bldP spid="109578" grpId="0" build="p" bldLvl="2" autoUpdateAnimBg="0" advAuto="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6"/>
          <p:cNvSpPr>
            <a:spLocks noChangeArrowheads="1"/>
          </p:cNvSpPr>
          <p:nvPr/>
        </p:nvSpPr>
        <p:spPr bwMode="auto">
          <a:xfrm>
            <a:off x="1979613" y="1576909"/>
            <a:ext cx="5407025" cy="915987"/>
          </a:xfrm>
          <a:prstGeom prst="rect">
            <a:avLst/>
          </a:prstGeom>
          <a:noFill/>
          <a:ln w="9525">
            <a:noFill/>
            <a:miter lim="800000"/>
            <a:headEnd/>
            <a:tailEnd/>
          </a:ln>
        </p:spPr>
        <p:txBody>
          <a:bodyPr wrap="none">
            <a:spAutoFit/>
          </a:bodyPr>
          <a:lstStyle/>
          <a:p>
            <a:pPr algn="ctr"/>
            <a:r>
              <a:rPr lang="de-DE" altLang="de-DE" sz="3600" dirty="0">
                <a:solidFill>
                  <a:srgbClr val="008000"/>
                </a:solidFill>
                <a:latin typeface="Tahoma" pitchFamily="34" charset="0"/>
              </a:rPr>
              <a:t>Performance del </a:t>
            </a:r>
            <a:r>
              <a:rPr lang="de-DE" altLang="de-DE" sz="3600" dirty="0" err="1">
                <a:solidFill>
                  <a:srgbClr val="008000"/>
                </a:solidFill>
                <a:latin typeface="Tahoma" pitchFamily="34" charset="0"/>
              </a:rPr>
              <a:t>fondo</a:t>
            </a:r>
            <a:endParaRPr lang="de-DE" altLang="de-DE" sz="3600" dirty="0">
              <a:solidFill>
                <a:srgbClr val="008000"/>
              </a:solidFill>
              <a:latin typeface="Tahoma" pitchFamily="34" charset="0"/>
            </a:endParaRPr>
          </a:p>
          <a:p>
            <a:pPr algn="ctr"/>
            <a:r>
              <a:rPr lang="de-AT" altLang="de-DE" dirty="0" err="1">
                <a:solidFill>
                  <a:srgbClr val="008000"/>
                </a:solidFill>
                <a:latin typeface="Tahoma" pitchFamily="34" charset="0"/>
              </a:rPr>
              <a:t>negli</a:t>
            </a:r>
            <a:r>
              <a:rPr lang="de-AT" altLang="de-DE" dirty="0">
                <a:solidFill>
                  <a:srgbClr val="008000"/>
                </a:solidFill>
                <a:latin typeface="Tahoma" pitchFamily="34" charset="0"/>
              </a:rPr>
              <a:t> </a:t>
            </a:r>
            <a:r>
              <a:rPr lang="de-AT" altLang="de-DE" dirty="0" err="1">
                <a:solidFill>
                  <a:srgbClr val="008000"/>
                </a:solidFill>
                <a:latin typeface="Tahoma" pitchFamily="34" charset="0"/>
              </a:rPr>
              <a:t>ultimi</a:t>
            </a:r>
            <a:r>
              <a:rPr lang="de-AT" altLang="de-DE" dirty="0">
                <a:solidFill>
                  <a:srgbClr val="008000"/>
                </a:solidFill>
                <a:latin typeface="Tahoma" pitchFamily="34" charset="0"/>
              </a:rPr>
              <a:t> </a:t>
            </a:r>
            <a:r>
              <a:rPr lang="de-AT" altLang="de-DE" dirty="0" err="1">
                <a:solidFill>
                  <a:srgbClr val="008000"/>
                </a:solidFill>
                <a:latin typeface="Tahoma" pitchFamily="34" charset="0"/>
              </a:rPr>
              <a:t>cinque</a:t>
            </a:r>
            <a:r>
              <a:rPr lang="de-AT" altLang="de-DE" dirty="0">
                <a:solidFill>
                  <a:srgbClr val="008000"/>
                </a:solidFill>
                <a:latin typeface="Tahoma" pitchFamily="34" charset="0"/>
              </a:rPr>
              <a:t> </a:t>
            </a:r>
            <a:r>
              <a:rPr lang="de-AT" altLang="de-DE" dirty="0" err="1">
                <a:solidFill>
                  <a:srgbClr val="008000"/>
                </a:solidFill>
                <a:latin typeface="Tahoma" pitchFamily="34" charset="0"/>
              </a:rPr>
              <a:t>anni</a:t>
            </a:r>
            <a:endParaRPr lang="de-AT" altLang="de-DE" dirty="0">
              <a:solidFill>
                <a:srgbClr val="008000"/>
              </a:solidFill>
              <a:latin typeface="Tahoma" pitchFamily="34" charset="0"/>
            </a:endParaRPr>
          </a:p>
        </p:txBody>
      </p:sp>
      <p:sp>
        <p:nvSpPr>
          <p:cNvPr id="40962" name="Text Box 7"/>
          <p:cNvSpPr txBox="1">
            <a:spLocks noChangeArrowheads="1"/>
          </p:cNvSpPr>
          <p:nvPr/>
        </p:nvSpPr>
        <p:spPr bwMode="auto">
          <a:xfrm>
            <a:off x="179388" y="1052513"/>
            <a:ext cx="8893175" cy="641350"/>
          </a:xfrm>
          <a:prstGeom prst="rect">
            <a:avLst/>
          </a:prstGeom>
          <a:noFill/>
          <a:ln w="9525">
            <a:noFill/>
            <a:miter lim="800000"/>
            <a:headEnd/>
            <a:tailEnd/>
          </a:ln>
        </p:spPr>
        <p:txBody>
          <a:bodyPr>
            <a:spAutoFit/>
          </a:bodyPr>
          <a:lstStyle/>
          <a:p>
            <a:pPr algn="ctr"/>
            <a:r>
              <a:rPr lang="de-DE" altLang="de-DE" sz="3600">
                <a:solidFill>
                  <a:srgbClr val="0000FF"/>
                </a:solidFill>
              </a:rPr>
              <a:t>APOLLO „Linea Prudente“</a:t>
            </a:r>
          </a:p>
        </p:txBody>
      </p:sp>
      <p:sp>
        <p:nvSpPr>
          <p:cNvPr id="40963" name="Rectangle 2"/>
          <p:cNvSpPr>
            <a:spLocks noChangeArrowheads="1"/>
          </p:cNvSpPr>
          <p:nvPr/>
        </p:nvSpPr>
        <p:spPr bwMode="auto">
          <a:xfrm>
            <a:off x="539750" y="298450"/>
            <a:ext cx="4752975" cy="646113"/>
          </a:xfrm>
          <a:prstGeom prst="rect">
            <a:avLst/>
          </a:prstGeom>
          <a:noFill/>
          <a:ln w="9525">
            <a:noFill/>
            <a:miter lim="800000"/>
            <a:headEnd/>
            <a:tailEnd/>
          </a:ln>
        </p:spPr>
        <p:txBody>
          <a:bodyPr>
            <a:spAutoFit/>
          </a:bodyPr>
          <a:lstStyle/>
          <a:p>
            <a:pPr algn="ctr" eaLnBrk="0" hangingPunct="0"/>
            <a:r>
              <a:rPr lang="de-DE" altLang="de-DE" sz="3600">
                <a:solidFill>
                  <a:srgbClr val="0000FF"/>
                </a:solidFill>
                <a:latin typeface="Tahoma" pitchFamily="34" charset="0"/>
              </a:rPr>
              <a:t> Gestioni APOLLO</a:t>
            </a:r>
            <a:endParaRPr lang="de-AT" altLang="de-DE" sz="3600">
              <a:solidFill>
                <a:srgbClr val="0000FF"/>
              </a:solidFill>
              <a:latin typeface="Tahoma" pitchFamily="34" charset="0"/>
            </a:endParaRPr>
          </a:p>
        </p:txBody>
      </p:sp>
      <p:pic>
        <p:nvPicPr>
          <p:cNvPr id="2" name="Grafik 1">
            <a:extLst>
              <a:ext uri="{FF2B5EF4-FFF2-40B4-BE49-F238E27FC236}">
                <a16:creationId xmlns="" xmlns:a16="http://schemas.microsoft.com/office/drawing/2014/main" id="{2600AB84-A10B-4D68-91F6-7D12AD078144}"/>
              </a:ext>
            </a:extLst>
          </p:cNvPr>
          <p:cNvPicPr>
            <a:picLocks noChangeAspect="1"/>
          </p:cNvPicPr>
          <p:nvPr/>
        </p:nvPicPr>
        <p:blipFill>
          <a:blip r:embed="rId2"/>
          <a:stretch>
            <a:fillRect/>
          </a:stretch>
        </p:blipFill>
        <p:spPr>
          <a:xfrm>
            <a:off x="179512" y="2564904"/>
            <a:ext cx="8785100" cy="4176464"/>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6"/>
          <p:cNvSpPr>
            <a:spLocks noChangeArrowheads="1"/>
          </p:cNvSpPr>
          <p:nvPr/>
        </p:nvSpPr>
        <p:spPr bwMode="auto">
          <a:xfrm>
            <a:off x="1043608" y="1556792"/>
            <a:ext cx="6940550" cy="646112"/>
          </a:xfrm>
          <a:prstGeom prst="rect">
            <a:avLst/>
          </a:prstGeom>
          <a:noFill/>
          <a:ln w="9525">
            <a:noFill/>
            <a:miter lim="800000"/>
            <a:headEnd/>
            <a:tailEnd/>
          </a:ln>
        </p:spPr>
        <p:txBody>
          <a:bodyPr wrap="none">
            <a:spAutoFit/>
          </a:bodyPr>
          <a:lstStyle/>
          <a:p>
            <a:pPr algn="ctr"/>
            <a:r>
              <a:rPr lang="de-DE" altLang="de-DE" sz="3600" dirty="0" err="1">
                <a:solidFill>
                  <a:srgbClr val="008000"/>
                </a:solidFill>
                <a:latin typeface="Tahoma" pitchFamily="34" charset="0"/>
              </a:rPr>
              <a:t>Composizione</a:t>
            </a:r>
            <a:r>
              <a:rPr lang="de-DE" altLang="de-DE" sz="3600" dirty="0">
                <a:solidFill>
                  <a:srgbClr val="008000"/>
                </a:solidFill>
                <a:latin typeface="Tahoma" pitchFamily="34" charset="0"/>
              </a:rPr>
              <a:t> del </a:t>
            </a:r>
            <a:r>
              <a:rPr lang="de-DE" altLang="de-DE" sz="3600" dirty="0" err="1">
                <a:solidFill>
                  <a:srgbClr val="008000"/>
                </a:solidFill>
                <a:latin typeface="Tahoma" pitchFamily="34" charset="0"/>
              </a:rPr>
              <a:t>portafoglio</a:t>
            </a:r>
            <a:endParaRPr lang="de-DE" altLang="de-DE" sz="3600" dirty="0">
              <a:solidFill>
                <a:srgbClr val="008000"/>
              </a:solidFill>
              <a:latin typeface="Tahoma" pitchFamily="34" charset="0"/>
            </a:endParaRPr>
          </a:p>
        </p:txBody>
      </p:sp>
      <p:sp>
        <p:nvSpPr>
          <p:cNvPr id="41986" name="Text Box 7"/>
          <p:cNvSpPr txBox="1">
            <a:spLocks noChangeArrowheads="1"/>
          </p:cNvSpPr>
          <p:nvPr/>
        </p:nvSpPr>
        <p:spPr bwMode="auto">
          <a:xfrm>
            <a:off x="179388" y="1052513"/>
            <a:ext cx="8893175" cy="641350"/>
          </a:xfrm>
          <a:prstGeom prst="rect">
            <a:avLst/>
          </a:prstGeom>
          <a:noFill/>
          <a:ln w="9525">
            <a:noFill/>
            <a:miter lim="800000"/>
            <a:headEnd/>
            <a:tailEnd/>
          </a:ln>
        </p:spPr>
        <p:txBody>
          <a:bodyPr>
            <a:spAutoFit/>
          </a:bodyPr>
          <a:lstStyle/>
          <a:p>
            <a:pPr algn="ctr"/>
            <a:r>
              <a:rPr lang="de-DE" altLang="de-DE" sz="3600">
                <a:solidFill>
                  <a:srgbClr val="0000FF"/>
                </a:solidFill>
              </a:rPr>
              <a:t>APOLLO „Linea Prudente“</a:t>
            </a:r>
          </a:p>
        </p:txBody>
      </p:sp>
      <p:sp>
        <p:nvSpPr>
          <p:cNvPr id="41987" name="Rectangle 2"/>
          <p:cNvSpPr>
            <a:spLocks noChangeArrowheads="1"/>
          </p:cNvSpPr>
          <p:nvPr/>
        </p:nvSpPr>
        <p:spPr bwMode="auto">
          <a:xfrm>
            <a:off x="539750" y="298450"/>
            <a:ext cx="4752975" cy="646113"/>
          </a:xfrm>
          <a:prstGeom prst="rect">
            <a:avLst/>
          </a:prstGeom>
          <a:noFill/>
          <a:ln w="9525">
            <a:noFill/>
            <a:miter lim="800000"/>
            <a:headEnd/>
            <a:tailEnd/>
          </a:ln>
        </p:spPr>
        <p:txBody>
          <a:bodyPr>
            <a:spAutoFit/>
          </a:bodyPr>
          <a:lstStyle/>
          <a:p>
            <a:pPr algn="ctr" eaLnBrk="0" hangingPunct="0"/>
            <a:r>
              <a:rPr lang="de-DE" altLang="de-DE" sz="3600">
                <a:solidFill>
                  <a:srgbClr val="0000FF"/>
                </a:solidFill>
                <a:latin typeface="Tahoma" pitchFamily="34" charset="0"/>
              </a:rPr>
              <a:t> Gestioni APOLLO</a:t>
            </a:r>
            <a:endParaRPr lang="de-AT" altLang="de-DE" sz="3600">
              <a:solidFill>
                <a:srgbClr val="0000FF"/>
              </a:solidFill>
              <a:latin typeface="Tahoma" pitchFamily="34" charset="0"/>
            </a:endParaRPr>
          </a:p>
        </p:txBody>
      </p:sp>
      <p:graphicFrame>
        <p:nvGraphicFramePr>
          <p:cNvPr id="5" name="Group 168"/>
          <p:cNvGraphicFramePr>
            <a:graphicFrameLocks noGrp="1"/>
          </p:cNvGraphicFramePr>
          <p:nvPr>
            <p:extLst>
              <p:ext uri="{D42A27DB-BD31-4B8C-83A1-F6EECF244321}">
                <p14:modId xmlns:p14="http://schemas.microsoft.com/office/powerpoint/2010/main" val="1651055198"/>
              </p:ext>
            </p:extLst>
          </p:nvPr>
        </p:nvGraphicFramePr>
        <p:xfrm>
          <a:off x="179387" y="2420888"/>
          <a:ext cx="8785226" cy="2843232"/>
        </p:xfrm>
        <a:graphic>
          <a:graphicData uri="http://schemas.openxmlformats.org/drawingml/2006/table">
            <a:tbl>
              <a:tblPr/>
              <a:tblGrid>
                <a:gridCol w="6526793">
                  <a:extLst>
                    <a:ext uri="{9D8B030D-6E8A-4147-A177-3AD203B41FA5}">
                      <a16:colId xmlns="" xmlns:a16="http://schemas.microsoft.com/office/drawing/2014/main" val="20000"/>
                    </a:ext>
                  </a:extLst>
                </a:gridCol>
                <a:gridCol w="2258433">
                  <a:extLst>
                    <a:ext uri="{9D8B030D-6E8A-4147-A177-3AD203B41FA5}">
                      <a16:colId xmlns="" xmlns:a16="http://schemas.microsoft.com/office/drawing/2014/main" val="20001"/>
                    </a:ext>
                  </a:extLst>
                </a:gridCol>
              </a:tblGrid>
              <a:tr h="602035">
                <a:tc gridSpan="2">
                  <a:txBody>
                    <a:bodyPr/>
                    <a:lstStyle/>
                    <a:p>
                      <a:pPr marL="0" marR="0" lvl="0" indent="0" algn="ctr" defTabSz="914400" rtl="0" eaLnBrk="1" fontAlgn="base" latinLnBrk="0" hangingPunct="1">
                        <a:lnSpc>
                          <a:spcPct val="90000"/>
                        </a:lnSpc>
                        <a:spcBef>
                          <a:spcPct val="10000"/>
                        </a:spcBef>
                        <a:spcAft>
                          <a:spcPct val="0"/>
                        </a:spcAft>
                        <a:buClrTx/>
                        <a:buSzTx/>
                        <a:buFontTx/>
                        <a:buNone/>
                        <a:tabLst/>
                      </a:pPr>
                      <a:r>
                        <a:rPr kumimoji="0" lang="it-IT" altLang="de-DE" sz="2400" b="1" i="0" u="none" strike="noStrike" cap="none" normalizeH="0" baseline="0" dirty="0">
                          <a:ln>
                            <a:noFill/>
                          </a:ln>
                          <a:solidFill>
                            <a:schemeClr val="tx1"/>
                          </a:solidFill>
                          <a:effectLst/>
                          <a:latin typeface="Arial" charset="0"/>
                        </a:rPr>
                        <a:t>Top Holdings al 31.12.2018</a:t>
                      </a:r>
                    </a:p>
                  </a:txBody>
                  <a:tcPr marL="91430" marR="91430" marT="45712" marB="45712"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extLst>
                  <a:ext uri="{0D108BD9-81ED-4DB2-BD59-A6C34878D82A}">
                    <a16:rowId xmlns="" xmlns:a16="http://schemas.microsoft.com/office/drawing/2014/main" val="10000"/>
                  </a:ext>
                </a:extLst>
              </a:tr>
              <a:tr h="458999">
                <a:tc>
                  <a:txBody>
                    <a:body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it-IT" altLang="de-DE" sz="2400" b="0" i="0" u="none" strike="noStrike" cap="none" normalizeH="0" baseline="0" dirty="0">
                          <a:ln>
                            <a:noFill/>
                          </a:ln>
                          <a:solidFill>
                            <a:schemeClr val="tx1"/>
                          </a:solidFill>
                          <a:effectLst/>
                          <a:latin typeface="Arial" charset="0"/>
                        </a:rPr>
                        <a:t>APOLLO 34</a:t>
                      </a:r>
                    </a:p>
                  </a:txBody>
                  <a:tcPr anchor="ctr" horzOverflow="overflow">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de-AT" altLang="de-DE" sz="2400" b="0" i="0" u="none" strike="noStrike" cap="none" normalizeH="0" baseline="0" dirty="0">
                          <a:ln>
                            <a:noFill/>
                          </a:ln>
                          <a:solidFill>
                            <a:schemeClr val="tx1"/>
                          </a:solidFill>
                          <a:effectLst/>
                          <a:latin typeface="Arial" charset="0"/>
                        </a:rPr>
                        <a:t>20</a:t>
                      </a:r>
                      <a:r>
                        <a:rPr kumimoji="0" lang="it-IT" altLang="de-DE" sz="2400" b="0" i="0" u="none" strike="noStrike" cap="none" normalizeH="0" baseline="0" dirty="0">
                          <a:ln>
                            <a:noFill/>
                          </a:ln>
                          <a:solidFill>
                            <a:schemeClr val="tx1"/>
                          </a:solidFill>
                          <a:effectLst/>
                          <a:latin typeface="Arial" charset="0"/>
                        </a:rPr>
                        <a:t>,</a:t>
                      </a:r>
                      <a:r>
                        <a:rPr kumimoji="0" lang="de-DE" altLang="de-DE" sz="2400" b="0" i="0" u="none" strike="noStrike" cap="none" normalizeH="0" baseline="0" dirty="0">
                          <a:ln>
                            <a:noFill/>
                          </a:ln>
                          <a:solidFill>
                            <a:schemeClr val="tx1"/>
                          </a:solidFill>
                          <a:effectLst/>
                          <a:latin typeface="Arial" charset="0"/>
                        </a:rPr>
                        <a:t>05</a:t>
                      </a:r>
                      <a:r>
                        <a:rPr kumimoji="0" lang="it-IT" altLang="de-DE" sz="2400" b="0" i="0" u="none" strike="noStrike" cap="none" normalizeH="0" baseline="0" dirty="0">
                          <a:ln>
                            <a:noFill/>
                          </a:ln>
                          <a:solidFill>
                            <a:schemeClr val="tx1"/>
                          </a:solidFill>
                          <a:effectLst/>
                          <a:latin typeface="Arial" charset="0"/>
                        </a:rPr>
                        <a:t>%</a:t>
                      </a:r>
                    </a:p>
                  </a:txBody>
                  <a:tcPr marL="90000" marR="90000" marT="46800" marB="46800" anchor="ctr" horzOverflow="overflow">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r h="458999">
                <a:tc>
                  <a:txBody>
                    <a:body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altLang="de-DE" sz="2400" b="0" i="0" u="none" strike="noStrike" cap="none" normalizeH="0" baseline="0" dirty="0">
                          <a:ln>
                            <a:noFill/>
                          </a:ln>
                          <a:solidFill>
                            <a:schemeClr val="tx1"/>
                          </a:solidFill>
                          <a:effectLst/>
                          <a:latin typeface="Arial" charset="0"/>
                        </a:rPr>
                        <a:t>APOLLO 2 GLOBAL BOND T</a:t>
                      </a:r>
                      <a:endParaRPr kumimoji="0" lang="it-IT" altLang="de-DE" sz="2400" b="0" i="0" u="none" strike="noStrike" cap="none" normalizeH="0" baseline="0" dirty="0">
                        <a:ln>
                          <a:noFill/>
                        </a:ln>
                        <a:solidFill>
                          <a:schemeClr val="tx1"/>
                        </a:solidFill>
                        <a:effectLst/>
                        <a:latin typeface="Arial" charset="0"/>
                      </a:endParaRPr>
                    </a:p>
                  </a:txBody>
                  <a:tcPr anchor="ctr" horzOverflow="overflow">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de-DE" altLang="de-DE" sz="2400" b="0" i="0" u="none" strike="noStrike" cap="none" normalizeH="0" baseline="0" dirty="0">
                          <a:ln>
                            <a:noFill/>
                          </a:ln>
                          <a:solidFill>
                            <a:schemeClr val="tx1"/>
                          </a:solidFill>
                          <a:effectLst/>
                          <a:latin typeface="Arial" charset="0"/>
                        </a:rPr>
                        <a:t>19</a:t>
                      </a:r>
                      <a:r>
                        <a:rPr kumimoji="0" lang="it-IT" altLang="de-DE" sz="2400" b="0" i="0" u="none" strike="noStrike" cap="none" normalizeH="0" baseline="0" dirty="0">
                          <a:ln>
                            <a:noFill/>
                          </a:ln>
                          <a:solidFill>
                            <a:schemeClr val="tx1"/>
                          </a:solidFill>
                          <a:effectLst/>
                          <a:latin typeface="Arial" charset="0"/>
                        </a:rPr>
                        <a:t>,</a:t>
                      </a:r>
                      <a:r>
                        <a:rPr kumimoji="0" lang="de-DE" altLang="de-DE" sz="2400" b="0" i="0" u="none" strike="noStrike" cap="none" normalizeH="0" baseline="0" dirty="0">
                          <a:ln>
                            <a:noFill/>
                          </a:ln>
                          <a:solidFill>
                            <a:schemeClr val="tx1"/>
                          </a:solidFill>
                          <a:effectLst/>
                          <a:latin typeface="Arial" charset="0"/>
                        </a:rPr>
                        <a:t>82</a:t>
                      </a:r>
                      <a:r>
                        <a:rPr kumimoji="0" lang="it-IT" altLang="de-DE" sz="2400" b="0" i="0" u="none" strike="noStrike" cap="none" normalizeH="0" baseline="0" dirty="0">
                          <a:ln>
                            <a:noFill/>
                          </a:ln>
                          <a:solidFill>
                            <a:schemeClr val="tx1"/>
                          </a:solidFill>
                          <a:effectLst/>
                          <a:latin typeface="Arial" charset="0"/>
                        </a:rPr>
                        <a:t>%</a:t>
                      </a:r>
                    </a:p>
                  </a:txBody>
                  <a:tcPr marL="90000" marR="90000" marT="46800" marB="46800" anchor="ctr" horzOverflow="overflow">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2"/>
                  </a:ext>
                </a:extLst>
              </a:tr>
              <a:tr h="458999">
                <a:tc>
                  <a:txBody>
                    <a:body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it-IT" altLang="de-DE" sz="2400" b="0" i="0" u="none" strike="noStrike" cap="none" normalizeH="0" baseline="0" dirty="0">
                          <a:ln>
                            <a:noFill/>
                          </a:ln>
                          <a:solidFill>
                            <a:schemeClr val="tx1"/>
                          </a:solidFill>
                          <a:effectLst/>
                          <a:latin typeface="Arial" charset="0"/>
                        </a:rPr>
                        <a:t>APOLLO STYRIAN GLOBAL EQUITY – T</a:t>
                      </a:r>
                    </a:p>
                  </a:txBody>
                  <a:tcPr anchor="ctr" horzOverflow="overflow">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de-DE" altLang="de-DE" sz="2400" b="0" i="0" u="none" strike="noStrike" cap="none" normalizeH="0" baseline="0" dirty="0">
                          <a:ln>
                            <a:noFill/>
                          </a:ln>
                          <a:solidFill>
                            <a:schemeClr val="tx1"/>
                          </a:solidFill>
                          <a:effectLst/>
                          <a:latin typeface="Arial" charset="0"/>
                        </a:rPr>
                        <a:t>16</a:t>
                      </a:r>
                      <a:r>
                        <a:rPr kumimoji="0" lang="it-IT" altLang="de-DE" sz="2400" b="0" i="0" u="none" strike="noStrike" cap="none" normalizeH="0" baseline="0" dirty="0">
                          <a:ln>
                            <a:noFill/>
                          </a:ln>
                          <a:solidFill>
                            <a:schemeClr val="tx1"/>
                          </a:solidFill>
                          <a:effectLst/>
                          <a:latin typeface="Arial" charset="0"/>
                        </a:rPr>
                        <a:t>,</a:t>
                      </a:r>
                      <a:r>
                        <a:rPr kumimoji="0" lang="de-DE" altLang="de-DE" sz="2400" b="0" i="0" u="none" strike="noStrike" cap="none" normalizeH="0" baseline="0" dirty="0">
                          <a:ln>
                            <a:noFill/>
                          </a:ln>
                          <a:solidFill>
                            <a:schemeClr val="tx1"/>
                          </a:solidFill>
                          <a:effectLst/>
                          <a:latin typeface="Arial" charset="0"/>
                        </a:rPr>
                        <a:t>02</a:t>
                      </a:r>
                      <a:r>
                        <a:rPr kumimoji="0" lang="it-IT" altLang="de-DE" sz="2400" b="0" i="0" u="none" strike="noStrike" cap="none" normalizeH="0" baseline="0" dirty="0">
                          <a:ln>
                            <a:noFill/>
                          </a:ln>
                          <a:solidFill>
                            <a:schemeClr val="tx1"/>
                          </a:solidFill>
                          <a:effectLst/>
                          <a:latin typeface="Arial" charset="0"/>
                        </a:rPr>
                        <a:t>%</a:t>
                      </a:r>
                    </a:p>
                  </a:txBody>
                  <a:tcPr marL="90000" marR="90000" marT="46800" marB="46800" anchor="ctr" horzOverflow="overflow">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3"/>
                  </a:ext>
                </a:extLst>
              </a:tr>
              <a:tr h="441416">
                <a:tc>
                  <a:txBody>
                    <a:body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it-IT" altLang="de-DE" sz="2400" b="0" i="0" u="none" strike="noStrike" cap="none" normalizeH="0" baseline="0" dirty="0">
                          <a:ln>
                            <a:noFill/>
                          </a:ln>
                          <a:solidFill>
                            <a:schemeClr val="tx1"/>
                          </a:solidFill>
                          <a:effectLst/>
                          <a:latin typeface="Arial" charset="0"/>
                        </a:rPr>
                        <a:t>APOLLO EUROPEAN EQUITY T</a:t>
                      </a:r>
                    </a:p>
                  </a:txBody>
                  <a:tcPr anchor="ctr" horzOverflow="overflow">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it-IT" altLang="de-DE" sz="2400" b="0" i="0" u="none" strike="noStrike" cap="none" normalizeH="0" baseline="0" dirty="0">
                          <a:ln>
                            <a:noFill/>
                          </a:ln>
                          <a:solidFill>
                            <a:schemeClr val="tx1"/>
                          </a:solidFill>
                          <a:effectLst/>
                          <a:latin typeface="Arial" charset="0"/>
                        </a:rPr>
                        <a:t>9,</a:t>
                      </a:r>
                      <a:r>
                        <a:rPr kumimoji="0" lang="de-DE" altLang="de-DE" sz="2400" b="0" i="0" u="none" strike="noStrike" cap="none" normalizeH="0" baseline="0" dirty="0">
                          <a:ln>
                            <a:noFill/>
                          </a:ln>
                          <a:solidFill>
                            <a:schemeClr val="tx1"/>
                          </a:solidFill>
                          <a:effectLst/>
                          <a:latin typeface="Arial" charset="0"/>
                        </a:rPr>
                        <a:t>51</a:t>
                      </a:r>
                      <a:r>
                        <a:rPr kumimoji="0" lang="it-IT" altLang="de-DE" sz="2400" b="0" i="0" u="none" strike="noStrike" cap="none" normalizeH="0" baseline="0" dirty="0">
                          <a:ln>
                            <a:noFill/>
                          </a:ln>
                          <a:solidFill>
                            <a:schemeClr val="tx1"/>
                          </a:solidFill>
                          <a:effectLst/>
                          <a:latin typeface="Arial" charset="0"/>
                        </a:rPr>
                        <a:t>%</a:t>
                      </a:r>
                    </a:p>
                  </a:txBody>
                  <a:tcPr marL="90000" marR="90000" marT="46800" marB="46800" anchor="ctr" horzOverflow="overflow">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4"/>
                  </a:ext>
                </a:extLst>
              </a:tr>
              <a:tr h="422765">
                <a:tc>
                  <a:txBody>
                    <a:body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it-IT" altLang="de-DE" sz="2400" b="0" i="0" u="none" strike="noStrike" cap="none" normalizeH="0" baseline="0" dirty="0">
                          <a:ln>
                            <a:noFill/>
                          </a:ln>
                          <a:solidFill>
                            <a:schemeClr val="tx1"/>
                          </a:solidFill>
                          <a:effectLst/>
                          <a:latin typeface="Arial" charset="0"/>
                        </a:rPr>
                        <a:t>APOLLO EURO CORPORATE BOND FUND T</a:t>
                      </a:r>
                    </a:p>
                  </a:txBody>
                  <a:tcPr anchor="ctr" horzOverflow="overflow">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de-AT" altLang="de-DE" sz="2400" b="0" i="0" u="none" strike="noStrike" cap="none" normalizeH="0" baseline="0" dirty="0">
                          <a:ln>
                            <a:noFill/>
                          </a:ln>
                          <a:solidFill>
                            <a:schemeClr val="tx1"/>
                          </a:solidFill>
                          <a:effectLst/>
                          <a:latin typeface="Arial" charset="0"/>
                        </a:rPr>
                        <a:t>8</a:t>
                      </a:r>
                      <a:r>
                        <a:rPr kumimoji="0" lang="it-IT" altLang="de-DE" sz="2400" b="0" i="0" u="none" strike="noStrike" cap="none" normalizeH="0" baseline="0" dirty="0">
                          <a:ln>
                            <a:noFill/>
                          </a:ln>
                          <a:solidFill>
                            <a:schemeClr val="tx1"/>
                          </a:solidFill>
                          <a:effectLst/>
                          <a:latin typeface="Arial" charset="0"/>
                        </a:rPr>
                        <a:t>,</a:t>
                      </a:r>
                      <a:r>
                        <a:rPr kumimoji="0" lang="de-DE" altLang="de-DE" sz="2400" b="0" i="0" u="none" strike="noStrike" cap="none" normalizeH="0" baseline="0" dirty="0">
                          <a:ln>
                            <a:noFill/>
                          </a:ln>
                          <a:solidFill>
                            <a:schemeClr val="tx1"/>
                          </a:solidFill>
                          <a:effectLst/>
                          <a:latin typeface="Arial" charset="0"/>
                        </a:rPr>
                        <a:t>64</a:t>
                      </a:r>
                      <a:r>
                        <a:rPr kumimoji="0" lang="it-IT" altLang="de-DE" sz="2400" b="0" i="0" u="none" strike="noStrike" cap="none" normalizeH="0" baseline="0" dirty="0">
                          <a:ln>
                            <a:noFill/>
                          </a:ln>
                          <a:solidFill>
                            <a:schemeClr val="tx1"/>
                          </a:solidFill>
                          <a:effectLst/>
                          <a:latin typeface="Arial" charset="0"/>
                        </a:rPr>
                        <a:t>%</a:t>
                      </a:r>
                    </a:p>
                  </a:txBody>
                  <a:tcPr marL="90000" marR="90000" marT="46800" marB="46800" anchor="ctr" horzOverflow="overflow">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5"/>
                  </a:ext>
                </a:extLst>
              </a:tr>
            </a:tbl>
          </a:graphicData>
        </a:graphic>
      </p:graphicFrame>
      <p:sp>
        <p:nvSpPr>
          <p:cNvPr id="6" name="Rectangle 4"/>
          <p:cNvSpPr>
            <a:spLocks noChangeArrowheads="1"/>
          </p:cNvSpPr>
          <p:nvPr/>
        </p:nvSpPr>
        <p:spPr bwMode="auto">
          <a:xfrm>
            <a:off x="179512" y="5517232"/>
            <a:ext cx="8623300" cy="1016000"/>
          </a:xfrm>
          <a:prstGeom prst="rect">
            <a:avLst/>
          </a:prstGeom>
          <a:noFill/>
          <a:ln>
            <a:noFill/>
          </a:ln>
          <a:effectLst/>
          <a:extLst/>
        </p:spPr>
        <p:txBody>
          <a:bodyPr>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ctr" eaLnBrk="0" hangingPunct="0">
              <a:defRPr/>
            </a:pPr>
            <a:r>
              <a:rPr lang="de-DE" altLang="de-DE" sz="3000" dirty="0" err="1">
                <a:solidFill>
                  <a:srgbClr val="009900"/>
                </a:solidFill>
                <a:latin typeface="+mj-lt"/>
              </a:rPr>
              <a:t>Ci</a:t>
            </a:r>
            <a:r>
              <a:rPr lang="de-DE" altLang="de-DE" sz="3000" dirty="0">
                <a:solidFill>
                  <a:srgbClr val="009900"/>
                </a:solidFill>
                <a:latin typeface="+mj-lt"/>
              </a:rPr>
              <a:t> si </a:t>
            </a:r>
            <a:r>
              <a:rPr lang="de-DE" altLang="de-DE" sz="3000" dirty="0" err="1">
                <a:solidFill>
                  <a:srgbClr val="009900"/>
                </a:solidFill>
                <a:latin typeface="+mj-lt"/>
              </a:rPr>
              <a:t>affida</a:t>
            </a:r>
            <a:r>
              <a:rPr lang="de-DE" altLang="de-DE" sz="3000" dirty="0">
                <a:solidFill>
                  <a:srgbClr val="009900"/>
                </a:solidFill>
                <a:latin typeface="+mj-lt"/>
              </a:rPr>
              <a:t> </a:t>
            </a:r>
            <a:r>
              <a:rPr lang="de-DE" altLang="de-DE" sz="3000" dirty="0" err="1">
                <a:solidFill>
                  <a:srgbClr val="009900"/>
                </a:solidFill>
                <a:latin typeface="+mj-lt"/>
              </a:rPr>
              <a:t>all‘importante</a:t>
            </a:r>
            <a:r>
              <a:rPr lang="de-DE" altLang="de-DE" sz="3000" dirty="0">
                <a:solidFill>
                  <a:srgbClr val="009900"/>
                </a:solidFill>
                <a:latin typeface="+mj-lt"/>
              </a:rPr>
              <a:t> </a:t>
            </a:r>
            <a:r>
              <a:rPr lang="de-DE" altLang="de-DE" sz="3000" dirty="0" err="1">
                <a:solidFill>
                  <a:srgbClr val="009900"/>
                </a:solidFill>
                <a:latin typeface="+mj-lt"/>
              </a:rPr>
              <a:t>Know-How</a:t>
            </a:r>
            <a:r>
              <a:rPr lang="de-DE" altLang="de-DE" sz="3000" dirty="0">
                <a:solidFill>
                  <a:srgbClr val="009900"/>
                </a:solidFill>
                <a:latin typeface="+mj-lt"/>
              </a:rPr>
              <a:t> di Security </a:t>
            </a:r>
            <a:r>
              <a:rPr lang="de-DE" altLang="de-DE" sz="3000" dirty="0" err="1">
                <a:solidFill>
                  <a:srgbClr val="009900"/>
                </a:solidFill>
                <a:latin typeface="+mj-lt"/>
              </a:rPr>
              <a:t>nella</a:t>
            </a:r>
            <a:r>
              <a:rPr lang="de-DE" altLang="de-DE" sz="3000" dirty="0">
                <a:solidFill>
                  <a:srgbClr val="009900"/>
                </a:solidFill>
                <a:latin typeface="+mj-lt"/>
              </a:rPr>
              <a:t> </a:t>
            </a:r>
            <a:r>
              <a:rPr lang="de-DE" altLang="de-DE" sz="3000" dirty="0" err="1">
                <a:solidFill>
                  <a:srgbClr val="009900"/>
                </a:solidFill>
                <a:latin typeface="+mj-lt"/>
              </a:rPr>
              <a:t>gestione</a:t>
            </a:r>
            <a:r>
              <a:rPr lang="de-DE" altLang="de-DE" sz="3000" dirty="0">
                <a:solidFill>
                  <a:srgbClr val="009900"/>
                </a:solidFill>
                <a:latin typeface="+mj-lt"/>
              </a:rPr>
              <a:t> di </a:t>
            </a:r>
            <a:r>
              <a:rPr lang="de-DE" altLang="de-DE" sz="3000" dirty="0" err="1">
                <a:solidFill>
                  <a:srgbClr val="009900"/>
                </a:solidFill>
                <a:latin typeface="+mj-lt"/>
              </a:rPr>
              <a:t>fondi</a:t>
            </a:r>
            <a:r>
              <a:rPr lang="de-DE" altLang="de-DE" sz="3000" dirty="0">
                <a:solidFill>
                  <a:srgbClr val="009900"/>
                </a:solidFill>
                <a:latin typeface="+mj-lt"/>
              </a:rPr>
              <a:t> </a:t>
            </a:r>
            <a:r>
              <a:rPr lang="de-DE" altLang="de-DE" sz="3000" dirty="0" err="1">
                <a:solidFill>
                  <a:srgbClr val="009900"/>
                </a:solidFill>
                <a:latin typeface="+mj-lt"/>
              </a:rPr>
              <a:t>obbligazionari</a:t>
            </a:r>
            <a:endParaRPr lang="de-DE" altLang="de-DE" sz="3000" dirty="0">
              <a:solidFill>
                <a:srgbClr val="009900"/>
              </a:solidFill>
              <a:latin typeface="+mj-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724" name="Picture 4" descr="cover2"/>
          <p:cNvPicPr>
            <a:picLocks noChangeAspect="1" noChangeArrowheads="1"/>
          </p:cNvPicPr>
          <p:nvPr/>
        </p:nvPicPr>
        <p:blipFill>
          <a:blip r:embed="rId3"/>
          <a:srcRect l="64200" t="82558" r="8800"/>
          <a:stretch>
            <a:fillRect/>
          </a:stretch>
        </p:blipFill>
        <p:spPr bwMode="auto">
          <a:xfrm>
            <a:off x="6165850" y="3660775"/>
            <a:ext cx="2971800" cy="2746375"/>
          </a:xfrm>
          <a:prstGeom prst="rect">
            <a:avLst/>
          </a:prstGeom>
          <a:noFill/>
          <a:ln w="9525">
            <a:noFill/>
            <a:miter lim="800000"/>
            <a:headEnd/>
            <a:tailEnd/>
          </a:ln>
        </p:spPr>
      </p:pic>
      <p:graphicFrame>
        <p:nvGraphicFramePr>
          <p:cNvPr id="111621" name="Object 27"/>
          <p:cNvGraphicFramePr>
            <a:graphicFrameLocks noChangeAspect="1"/>
          </p:cNvGraphicFramePr>
          <p:nvPr/>
        </p:nvGraphicFramePr>
        <p:xfrm>
          <a:off x="2438400" y="4721225"/>
          <a:ext cx="3429000" cy="2289175"/>
        </p:xfrm>
        <a:graphic>
          <a:graphicData uri="http://schemas.openxmlformats.org/presentationml/2006/ole">
            <mc:AlternateContent xmlns:mc="http://schemas.openxmlformats.org/markup-compatibility/2006">
              <mc:Choice xmlns:v="urn:schemas-microsoft-com:vml" Requires="v">
                <p:oleObj spid="_x0000_s29811" name="Diagramm" r:id="rId4" imgW="6095913" imgH="4069087" progId="MSGraph.Chart.8">
                  <p:embed followColorScheme="full"/>
                </p:oleObj>
              </mc:Choice>
              <mc:Fallback>
                <p:oleObj name="Diagramm" r:id="rId4" imgW="6095913" imgH="4069087" progId="MSGraph.Chart.8">
                  <p:embed followColorScheme="full"/>
                  <p:pic>
                    <p:nvPicPr>
                      <p:cNvPr id="0" name="Picture 2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38400" y="4721225"/>
                        <a:ext cx="3429000" cy="22891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1622" name="AutoShape 6"/>
          <p:cNvSpPr>
            <a:spLocks noChangeArrowheads="1"/>
          </p:cNvSpPr>
          <p:nvPr/>
        </p:nvSpPr>
        <p:spPr bwMode="auto">
          <a:xfrm>
            <a:off x="228600" y="2332038"/>
            <a:ext cx="8686800" cy="2176462"/>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0 h 21600"/>
              <a:gd name="T8" fmla="*/ 0 60000 65536"/>
              <a:gd name="T9" fmla="*/ 0 60000 65536"/>
              <a:gd name="T10" fmla="*/ 0 60000 65536"/>
              <a:gd name="T11" fmla="*/ 0 60000 65536"/>
              <a:gd name="T12" fmla="*/ 3016 w 21600"/>
              <a:gd name="T13" fmla="*/ 3016 h 21600"/>
              <a:gd name="T14" fmla="*/ 18584 w 21600"/>
              <a:gd name="T15" fmla="*/ 18584 h 21600"/>
            </a:gdLst>
            <a:ahLst/>
            <a:cxnLst>
              <a:cxn ang="T8">
                <a:pos x="T0" y="T1"/>
              </a:cxn>
              <a:cxn ang="T9">
                <a:pos x="T2" y="T3"/>
              </a:cxn>
              <a:cxn ang="T10">
                <a:pos x="T4" y="T5"/>
              </a:cxn>
              <a:cxn ang="T11">
                <a:pos x="T6" y="T7"/>
              </a:cxn>
            </a:cxnLst>
            <a:rect l="T12" t="T13" r="T14" b="T15"/>
            <a:pathLst>
              <a:path w="21600" h="21600">
                <a:moveTo>
                  <a:pt x="0" y="0"/>
                </a:moveTo>
                <a:lnTo>
                  <a:pt x="2432" y="21600"/>
                </a:lnTo>
                <a:lnTo>
                  <a:pt x="19168" y="21600"/>
                </a:lnTo>
                <a:lnTo>
                  <a:pt x="21600" y="0"/>
                </a:lnTo>
                <a:lnTo>
                  <a:pt x="0" y="0"/>
                </a:lnTo>
                <a:close/>
              </a:path>
            </a:pathLst>
          </a:custGeom>
          <a:solidFill>
            <a:srgbClr val="BEDEC4"/>
          </a:solidFill>
          <a:ln w="9525">
            <a:solidFill>
              <a:schemeClr val="tx1"/>
            </a:solidFill>
            <a:miter lim="800000"/>
            <a:headEnd/>
            <a:tailEnd/>
          </a:ln>
          <a:effectLst>
            <a:outerShdw dist="117088" dir="2963922" algn="ctr" rotWithShape="0">
              <a:schemeClr val="bg2"/>
            </a:outerShdw>
          </a:effectLst>
        </p:spPr>
        <p:txBody>
          <a:bodyPr wrap="none" anchor="ctr"/>
          <a:lstStyle/>
          <a:p>
            <a:pPr eaLnBrk="0" hangingPunct="0">
              <a:defRPr/>
            </a:pPr>
            <a:endParaRPr lang="de-AT">
              <a:latin typeface="Arial" panose="020B0604020202020204" pitchFamily="34" charset="0"/>
            </a:endParaRPr>
          </a:p>
        </p:txBody>
      </p:sp>
      <p:sp>
        <p:nvSpPr>
          <p:cNvPr id="111623" name="Text Box 7"/>
          <p:cNvSpPr txBox="1">
            <a:spLocks noChangeArrowheads="1"/>
          </p:cNvSpPr>
          <p:nvPr/>
        </p:nvSpPr>
        <p:spPr bwMode="auto">
          <a:xfrm>
            <a:off x="-22225" y="2503488"/>
            <a:ext cx="8915400" cy="1860550"/>
          </a:xfrm>
          <a:prstGeom prst="rect">
            <a:avLst/>
          </a:prstGeom>
          <a:noFill/>
          <a:ln w="9525">
            <a:noFill/>
            <a:miter lim="800000"/>
            <a:headEnd/>
            <a:tailEnd/>
          </a:ln>
        </p:spPr>
        <p:txBody>
          <a:bodyPr>
            <a:spAutoFit/>
          </a:bodyPr>
          <a:lstStyle/>
          <a:p>
            <a:pPr marL="388938" lvl="1" algn="ctr"/>
            <a:r>
              <a:rPr lang="de-DE" altLang="de-DE" sz="3200" dirty="0">
                <a:solidFill>
                  <a:srgbClr val="FF0000"/>
                </a:solidFill>
                <a:cs typeface="Arial" charset="0"/>
              </a:rPr>
              <a:t>“</a:t>
            </a:r>
            <a:r>
              <a:rPr lang="de-DE" altLang="de-DE" sz="3200" dirty="0">
                <a:solidFill>
                  <a:srgbClr val="FF0000"/>
                </a:solidFill>
              </a:rPr>
              <a:t>Linea </a:t>
            </a:r>
            <a:r>
              <a:rPr lang="de-DE" altLang="de-DE" sz="3200" dirty="0" err="1">
                <a:solidFill>
                  <a:srgbClr val="FF0000"/>
                </a:solidFill>
              </a:rPr>
              <a:t>Bilanciata</a:t>
            </a:r>
            <a:r>
              <a:rPr lang="de-DE" altLang="de-DE" sz="3200" dirty="0">
                <a:solidFill>
                  <a:srgbClr val="FF0000"/>
                </a:solidFill>
              </a:rPr>
              <a:t>“</a:t>
            </a:r>
          </a:p>
          <a:p>
            <a:pPr marL="388938" lvl="1" algn="ctr">
              <a:buFont typeface="Monotype Sorts"/>
              <a:buNone/>
            </a:pPr>
            <a:r>
              <a:rPr lang="de-DE" altLang="de-DE" sz="2800" dirty="0" err="1"/>
              <a:t>Maggiori</a:t>
            </a:r>
            <a:r>
              <a:rPr lang="de-DE" altLang="de-DE" sz="2800" dirty="0"/>
              <a:t> </a:t>
            </a:r>
            <a:r>
              <a:rPr lang="de-DE" altLang="de-DE" sz="2800" dirty="0" err="1"/>
              <a:t>chance</a:t>
            </a:r>
            <a:r>
              <a:rPr lang="de-DE" altLang="de-DE" sz="2800" dirty="0"/>
              <a:t> di </a:t>
            </a:r>
            <a:r>
              <a:rPr lang="de-DE" altLang="de-DE" sz="2800" dirty="0" err="1"/>
              <a:t>rendimento</a:t>
            </a:r>
            <a:endParaRPr lang="de-DE" altLang="de-DE" sz="2800" dirty="0"/>
          </a:p>
          <a:p>
            <a:pPr marL="388938" lvl="1" algn="ctr">
              <a:buFont typeface="Monotype Sorts"/>
              <a:buNone/>
            </a:pPr>
            <a:r>
              <a:rPr lang="de-DE" altLang="de-DE" sz="2800" dirty="0"/>
              <a:t>Maggiore </a:t>
            </a:r>
            <a:r>
              <a:rPr lang="de-DE" altLang="de-DE" sz="2800" dirty="0" err="1"/>
              <a:t>Volatilità</a:t>
            </a:r>
            <a:r>
              <a:rPr lang="de-DE" altLang="de-DE" sz="2800" dirty="0"/>
              <a:t> delle </a:t>
            </a:r>
            <a:r>
              <a:rPr lang="de-DE" altLang="de-DE" sz="2800" dirty="0" err="1"/>
              <a:t>quotazioni</a:t>
            </a:r>
            <a:r>
              <a:rPr lang="de-DE" altLang="de-DE" sz="2800" dirty="0"/>
              <a:t>!</a:t>
            </a:r>
          </a:p>
          <a:p>
            <a:pPr marL="388938" lvl="1" algn="ctr">
              <a:buFont typeface="Monotype Sorts"/>
              <a:buNone/>
            </a:pPr>
            <a:r>
              <a:rPr lang="de-DE" altLang="de-DE" sz="2800" dirty="0" err="1"/>
              <a:t>Orizzonte</a:t>
            </a:r>
            <a:r>
              <a:rPr lang="de-DE" altLang="de-DE" sz="2800" dirty="0"/>
              <a:t> di </a:t>
            </a:r>
            <a:r>
              <a:rPr lang="de-DE" altLang="de-DE" sz="2800" dirty="0" err="1"/>
              <a:t>investimento</a:t>
            </a:r>
            <a:r>
              <a:rPr lang="de-DE" altLang="de-DE" sz="2800" dirty="0"/>
              <a:t>: medio-lungo</a:t>
            </a:r>
          </a:p>
        </p:txBody>
      </p:sp>
      <p:sp>
        <p:nvSpPr>
          <p:cNvPr id="111626" name="Text Box 10"/>
          <p:cNvSpPr txBox="1">
            <a:spLocks noChangeArrowheads="1"/>
          </p:cNvSpPr>
          <p:nvPr/>
        </p:nvSpPr>
        <p:spPr bwMode="auto">
          <a:xfrm>
            <a:off x="5546725" y="5005388"/>
            <a:ext cx="3581400" cy="822325"/>
          </a:xfrm>
          <a:prstGeom prst="rect">
            <a:avLst/>
          </a:prstGeom>
          <a:noFill/>
          <a:ln w="9525">
            <a:noFill/>
            <a:miter lim="800000"/>
            <a:headEnd/>
            <a:tailEnd/>
          </a:ln>
        </p:spPr>
        <p:txBody>
          <a:bodyPr>
            <a:spAutoFit/>
          </a:bodyPr>
          <a:lstStyle/>
          <a:p>
            <a:pPr algn="ctr">
              <a:spcBef>
                <a:spcPct val="50000"/>
              </a:spcBef>
            </a:pPr>
            <a:r>
              <a:rPr lang="de-DE" altLang="de-DE" sz="2400">
                <a:solidFill>
                  <a:srgbClr val="CC6600"/>
                </a:solidFill>
              </a:rPr>
              <a:t>Fondi azionari max 2/3 del paniere</a:t>
            </a:r>
            <a:endParaRPr lang="de-DE" altLang="de-DE" sz="2400">
              <a:solidFill>
                <a:srgbClr val="FF0000"/>
              </a:solidFill>
            </a:endParaRPr>
          </a:p>
        </p:txBody>
      </p:sp>
      <p:sp>
        <p:nvSpPr>
          <p:cNvPr id="111627" name="Text Box 11"/>
          <p:cNvSpPr txBox="1">
            <a:spLocks noChangeArrowheads="1"/>
          </p:cNvSpPr>
          <p:nvPr/>
        </p:nvSpPr>
        <p:spPr bwMode="auto">
          <a:xfrm>
            <a:off x="-107950" y="4737100"/>
            <a:ext cx="3048000" cy="822325"/>
          </a:xfrm>
          <a:prstGeom prst="rect">
            <a:avLst/>
          </a:prstGeom>
          <a:noFill/>
          <a:ln w="9525">
            <a:noFill/>
            <a:miter lim="800000"/>
            <a:headEnd/>
            <a:tailEnd/>
          </a:ln>
        </p:spPr>
        <p:txBody>
          <a:bodyPr>
            <a:spAutoFit/>
          </a:bodyPr>
          <a:lstStyle/>
          <a:p>
            <a:pPr algn="ctr">
              <a:spcBef>
                <a:spcPct val="50000"/>
              </a:spcBef>
            </a:pPr>
            <a:r>
              <a:rPr lang="de-DE" altLang="de-DE" sz="2400">
                <a:solidFill>
                  <a:srgbClr val="006699"/>
                </a:solidFill>
              </a:rPr>
              <a:t>Fondi obbligazionari 1/3 del paniere</a:t>
            </a:r>
            <a:endParaRPr lang="de-DE" altLang="de-DE" sz="2400">
              <a:solidFill>
                <a:srgbClr val="0000FF"/>
              </a:solidFill>
            </a:endParaRPr>
          </a:p>
        </p:txBody>
      </p:sp>
      <p:sp>
        <p:nvSpPr>
          <p:cNvPr id="111629" name="Rectangle 13"/>
          <p:cNvSpPr>
            <a:spLocks noChangeArrowheads="1"/>
          </p:cNvSpPr>
          <p:nvPr/>
        </p:nvSpPr>
        <p:spPr bwMode="auto">
          <a:xfrm>
            <a:off x="0" y="1268413"/>
            <a:ext cx="9144000" cy="762000"/>
          </a:xfrm>
          <a:prstGeom prst="rect">
            <a:avLst/>
          </a:prstGeom>
          <a:solidFill>
            <a:srgbClr val="FFFFFF"/>
          </a:solidFill>
          <a:ln w="9525">
            <a:noFill/>
            <a:miter lim="800000"/>
            <a:headEnd/>
            <a:tailEnd/>
          </a:ln>
        </p:spPr>
        <p:txBody>
          <a:bodyPr/>
          <a:lstStyle/>
          <a:p>
            <a:pPr algn="ctr"/>
            <a:r>
              <a:rPr lang="de-DE" altLang="de-DE" sz="3900">
                <a:solidFill>
                  <a:srgbClr val="008000"/>
                </a:solidFill>
              </a:rPr>
              <a:t>Definizione</a:t>
            </a:r>
            <a:r>
              <a:rPr lang="de-DE" altLang="de-DE" sz="4400">
                <a:solidFill>
                  <a:srgbClr val="008000"/>
                </a:solidFill>
              </a:rPr>
              <a:t> della strategia di</a:t>
            </a:r>
            <a:endParaRPr lang="de-DE" altLang="de-DE" sz="4400" i="1">
              <a:solidFill>
                <a:srgbClr val="008000"/>
              </a:solidFill>
            </a:endParaRPr>
          </a:p>
        </p:txBody>
      </p:sp>
      <p:sp>
        <p:nvSpPr>
          <p:cNvPr id="29730" name="Rectangle 2"/>
          <p:cNvSpPr>
            <a:spLocks noChangeArrowheads="1"/>
          </p:cNvSpPr>
          <p:nvPr/>
        </p:nvSpPr>
        <p:spPr bwMode="auto">
          <a:xfrm>
            <a:off x="563563" y="382588"/>
            <a:ext cx="4752975" cy="646112"/>
          </a:xfrm>
          <a:prstGeom prst="rect">
            <a:avLst/>
          </a:prstGeom>
          <a:noFill/>
          <a:ln w="9525">
            <a:noFill/>
            <a:miter lim="800000"/>
            <a:headEnd/>
            <a:tailEnd/>
          </a:ln>
        </p:spPr>
        <p:txBody>
          <a:bodyPr>
            <a:spAutoFit/>
          </a:bodyPr>
          <a:lstStyle/>
          <a:p>
            <a:pPr algn="ctr" eaLnBrk="0" hangingPunct="0"/>
            <a:r>
              <a:rPr lang="de-DE" altLang="de-DE" sz="3600">
                <a:solidFill>
                  <a:srgbClr val="0000FF"/>
                </a:solidFill>
                <a:latin typeface="Tahoma" pitchFamily="34" charset="0"/>
              </a:rPr>
              <a:t> Gestioni APOLLO</a:t>
            </a:r>
            <a:endParaRPr lang="de-AT" altLang="de-DE" sz="3600">
              <a:solidFill>
                <a:srgbClr val="0000FF"/>
              </a:solidFill>
              <a:latin typeface="Tahoma"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0"/>
                                  </p:stCondLst>
                                  <p:childTnLst>
                                    <p:set>
                                      <p:cBhvr>
                                        <p:cTn id="6" dur="1" fill="hold">
                                          <p:stCondLst>
                                            <p:cond delay="0"/>
                                          </p:stCondLst>
                                        </p:cTn>
                                        <p:tgtEl>
                                          <p:spTgt spid="111622"/>
                                        </p:tgtEl>
                                        <p:attrNameLst>
                                          <p:attrName>style.visibility</p:attrName>
                                        </p:attrNameLst>
                                      </p:cBhvr>
                                      <p:to>
                                        <p:strVal val="visible"/>
                                      </p:to>
                                    </p:set>
                                    <p:animEffect transition="in" filter="wipe(up)">
                                      <p:cBhvr>
                                        <p:cTn id="7" dur="500"/>
                                        <p:tgtEl>
                                          <p:spTgt spid="111622"/>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11623">
                                            <p:txEl>
                                              <p:pRg st="0" end="0"/>
                                            </p:txEl>
                                          </p:spTgt>
                                        </p:tgtEl>
                                        <p:attrNameLst>
                                          <p:attrName>style.visibility</p:attrName>
                                        </p:attrNameLst>
                                      </p:cBhvr>
                                      <p:to>
                                        <p:strVal val="visible"/>
                                      </p:to>
                                    </p:set>
                                    <p:animEffect transition="in" filter="wipe(left)">
                                      <p:cBhvr>
                                        <p:cTn id="11" dur="500"/>
                                        <p:tgtEl>
                                          <p:spTgt spid="111623">
                                            <p:txEl>
                                              <p:pRg st="0" end="0"/>
                                            </p:txEl>
                                          </p:spTgt>
                                        </p:tgtEl>
                                      </p:cBhvr>
                                    </p:animEffect>
                                  </p:childTnLst>
                                </p:cTn>
                              </p:par>
                            </p:childTnLst>
                          </p:cTn>
                        </p:par>
                        <p:par>
                          <p:cTn id="12" fill="hold" nodeType="afterGroup">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1623">
                                            <p:txEl>
                                              <p:pRg st="1" end="1"/>
                                            </p:txEl>
                                          </p:spTgt>
                                        </p:tgtEl>
                                        <p:attrNameLst>
                                          <p:attrName>style.visibility</p:attrName>
                                        </p:attrNameLst>
                                      </p:cBhvr>
                                      <p:to>
                                        <p:strVal val="visible"/>
                                      </p:to>
                                    </p:set>
                                    <p:animEffect transition="in" filter="wipe(left)">
                                      <p:cBhvr>
                                        <p:cTn id="15" dur="500"/>
                                        <p:tgtEl>
                                          <p:spTgt spid="111623">
                                            <p:txEl>
                                              <p:pRg st="1" end="1"/>
                                            </p:txEl>
                                          </p:spTgt>
                                        </p:tgtEl>
                                      </p:cBhvr>
                                    </p:animEffect>
                                  </p:childTnLst>
                                </p:cTn>
                              </p:par>
                            </p:childTnLst>
                          </p:cTn>
                        </p:par>
                        <p:par>
                          <p:cTn id="16" fill="hold" nodeType="afterGroup">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11623">
                                            <p:txEl>
                                              <p:pRg st="2" end="2"/>
                                            </p:txEl>
                                          </p:spTgt>
                                        </p:tgtEl>
                                        <p:attrNameLst>
                                          <p:attrName>style.visibility</p:attrName>
                                        </p:attrNameLst>
                                      </p:cBhvr>
                                      <p:to>
                                        <p:strVal val="visible"/>
                                      </p:to>
                                    </p:set>
                                    <p:animEffect transition="in" filter="wipe(left)">
                                      <p:cBhvr>
                                        <p:cTn id="19" dur="500"/>
                                        <p:tgtEl>
                                          <p:spTgt spid="111623">
                                            <p:txEl>
                                              <p:pRg st="2" end="2"/>
                                            </p:txEl>
                                          </p:spTgt>
                                        </p:tgtEl>
                                      </p:cBhvr>
                                    </p:animEffect>
                                  </p:childTnLst>
                                </p:cTn>
                              </p:par>
                            </p:childTnLst>
                          </p:cTn>
                        </p:par>
                        <p:par>
                          <p:cTn id="20" fill="hold" nodeType="afterGroup">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11623">
                                            <p:txEl>
                                              <p:pRg st="3" end="3"/>
                                            </p:txEl>
                                          </p:spTgt>
                                        </p:tgtEl>
                                        <p:attrNameLst>
                                          <p:attrName>style.visibility</p:attrName>
                                        </p:attrNameLst>
                                      </p:cBhvr>
                                      <p:to>
                                        <p:strVal val="visible"/>
                                      </p:to>
                                    </p:set>
                                    <p:animEffect transition="in" filter="wipe(left)">
                                      <p:cBhvr>
                                        <p:cTn id="23" dur="500"/>
                                        <p:tgtEl>
                                          <p:spTgt spid="111623">
                                            <p:txEl>
                                              <p:pRg st="3" end="3"/>
                                            </p:txEl>
                                          </p:spTgt>
                                        </p:tgtEl>
                                      </p:cBhvr>
                                    </p:animEffect>
                                  </p:childTnLst>
                                </p:cTn>
                              </p:par>
                            </p:childTnLst>
                          </p:cTn>
                        </p:par>
                        <p:par>
                          <p:cTn id="24" fill="hold" nodeType="afterGroup">
                            <p:stCondLst>
                              <p:cond delay="2500"/>
                            </p:stCondLst>
                            <p:childTnLst>
                              <p:par>
                                <p:cTn id="25" presetID="23" presetClass="entr" presetSubtype="272" fill="hold" grpId="0" nodeType="afterEffect">
                                  <p:stCondLst>
                                    <p:cond delay="0"/>
                                  </p:stCondLst>
                                  <p:childTnLst>
                                    <p:set>
                                      <p:cBhvr>
                                        <p:cTn id="26" dur="1" fill="hold">
                                          <p:stCondLst>
                                            <p:cond delay="0"/>
                                          </p:stCondLst>
                                        </p:cTn>
                                        <p:tgtEl>
                                          <p:spTgt spid="111621"/>
                                        </p:tgtEl>
                                        <p:attrNameLst>
                                          <p:attrName>style.visibility</p:attrName>
                                        </p:attrNameLst>
                                      </p:cBhvr>
                                      <p:to>
                                        <p:strVal val="visible"/>
                                      </p:to>
                                    </p:set>
                                    <p:anim calcmode="lin" valueType="num">
                                      <p:cBhvr>
                                        <p:cTn id="27" dur="500" fill="hold"/>
                                        <p:tgtEl>
                                          <p:spTgt spid="111621"/>
                                        </p:tgtEl>
                                        <p:attrNameLst>
                                          <p:attrName>ppt_w</p:attrName>
                                        </p:attrNameLst>
                                      </p:cBhvr>
                                      <p:tavLst>
                                        <p:tav tm="0">
                                          <p:val>
                                            <p:strVal val="2/3*#ppt_w"/>
                                          </p:val>
                                        </p:tav>
                                        <p:tav tm="100000">
                                          <p:val>
                                            <p:strVal val="#ppt_w"/>
                                          </p:val>
                                        </p:tav>
                                      </p:tavLst>
                                    </p:anim>
                                    <p:anim calcmode="lin" valueType="num">
                                      <p:cBhvr>
                                        <p:cTn id="28" dur="500" fill="hold"/>
                                        <p:tgtEl>
                                          <p:spTgt spid="111621"/>
                                        </p:tgtEl>
                                        <p:attrNameLst>
                                          <p:attrName>ppt_h</p:attrName>
                                        </p:attrNameLst>
                                      </p:cBhvr>
                                      <p:tavLst>
                                        <p:tav tm="0">
                                          <p:val>
                                            <p:strVal val="2/3*#ppt_h"/>
                                          </p:val>
                                        </p:tav>
                                        <p:tav tm="100000">
                                          <p:val>
                                            <p:strVal val="#ppt_h"/>
                                          </p:val>
                                        </p:tav>
                                      </p:tavLst>
                                    </p:anim>
                                  </p:childTnLst>
                                </p:cTn>
                              </p:par>
                            </p:childTnLst>
                          </p:cTn>
                        </p:par>
                        <p:par>
                          <p:cTn id="29" fill="hold" nodeType="afterGroup">
                            <p:stCondLst>
                              <p:cond delay="3000"/>
                            </p:stCondLst>
                            <p:childTnLst>
                              <p:par>
                                <p:cTn id="30" presetID="22" presetClass="entr" presetSubtype="8" fill="hold" grpId="0" nodeType="afterEffect">
                                  <p:stCondLst>
                                    <p:cond delay="0"/>
                                  </p:stCondLst>
                                  <p:childTnLst>
                                    <p:set>
                                      <p:cBhvr>
                                        <p:cTn id="31" dur="1" fill="hold">
                                          <p:stCondLst>
                                            <p:cond delay="0"/>
                                          </p:stCondLst>
                                        </p:cTn>
                                        <p:tgtEl>
                                          <p:spTgt spid="111626"/>
                                        </p:tgtEl>
                                        <p:attrNameLst>
                                          <p:attrName>style.visibility</p:attrName>
                                        </p:attrNameLst>
                                      </p:cBhvr>
                                      <p:to>
                                        <p:strVal val="visible"/>
                                      </p:to>
                                    </p:set>
                                    <p:animEffect transition="in" filter="wipe(left)">
                                      <p:cBhvr>
                                        <p:cTn id="32" dur="500"/>
                                        <p:tgtEl>
                                          <p:spTgt spid="111626"/>
                                        </p:tgtEl>
                                      </p:cBhvr>
                                    </p:animEffect>
                                  </p:childTnLst>
                                </p:cTn>
                              </p:par>
                            </p:childTnLst>
                          </p:cTn>
                        </p:par>
                        <p:par>
                          <p:cTn id="33" fill="hold" nodeType="afterGroup">
                            <p:stCondLst>
                              <p:cond delay="3500"/>
                            </p:stCondLst>
                            <p:childTnLst>
                              <p:par>
                                <p:cTn id="34" presetID="22" presetClass="entr" presetSubtype="2" fill="hold" grpId="0" nodeType="afterEffect">
                                  <p:stCondLst>
                                    <p:cond delay="0"/>
                                  </p:stCondLst>
                                  <p:childTnLst>
                                    <p:set>
                                      <p:cBhvr>
                                        <p:cTn id="35" dur="1" fill="hold">
                                          <p:stCondLst>
                                            <p:cond delay="0"/>
                                          </p:stCondLst>
                                        </p:cTn>
                                        <p:tgtEl>
                                          <p:spTgt spid="111627"/>
                                        </p:tgtEl>
                                        <p:attrNameLst>
                                          <p:attrName>style.visibility</p:attrName>
                                        </p:attrNameLst>
                                      </p:cBhvr>
                                      <p:to>
                                        <p:strVal val="visible"/>
                                      </p:to>
                                    </p:set>
                                    <p:animEffect transition="in" filter="wipe(right)">
                                      <p:cBhvr>
                                        <p:cTn id="36" dur="500"/>
                                        <p:tgtEl>
                                          <p:spTgt spid="111627"/>
                                        </p:tgtEl>
                                      </p:cBhvr>
                                    </p:animEffect>
                                  </p:childTnLst>
                                </p:cTn>
                              </p:par>
                            </p:childTnLst>
                          </p:cTn>
                        </p:par>
                        <p:par>
                          <p:cTn id="37" fill="hold" nodeType="afterGroup">
                            <p:stCondLst>
                              <p:cond delay="4000"/>
                            </p:stCondLst>
                            <p:childTnLst>
                              <p:par>
                                <p:cTn id="38" presetID="23" presetClass="entr" presetSubtype="272" fill="hold" grpId="0" nodeType="afterEffect">
                                  <p:stCondLst>
                                    <p:cond delay="0"/>
                                  </p:stCondLst>
                                  <p:childTnLst>
                                    <p:set>
                                      <p:cBhvr>
                                        <p:cTn id="39" dur="1" fill="hold">
                                          <p:stCondLst>
                                            <p:cond delay="0"/>
                                          </p:stCondLst>
                                        </p:cTn>
                                        <p:tgtEl>
                                          <p:spTgt spid="111629"/>
                                        </p:tgtEl>
                                        <p:attrNameLst>
                                          <p:attrName>style.visibility</p:attrName>
                                        </p:attrNameLst>
                                      </p:cBhvr>
                                      <p:to>
                                        <p:strVal val="visible"/>
                                      </p:to>
                                    </p:set>
                                    <p:anim calcmode="lin" valueType="num">
                                      <p:cBhvr>
                                        <p:cTn id="40" dur="500" fill="hold"/>
                                        <p:tgtEl>
                                          <p:spTgt spid="111629"/>
                                        </p:tgtEl>
                                        <p:attrNameLst>
                                          <p:attrName>ppt_w</p:attrName>
                                        </p:attrNameLst>
                                      </p:cBhvr>
                                      <p:tavLst>
                                        <p:tav tm="0">
                                          <p:val>
                                            <p:strVal val="2/3*#ppt_w"/>
                                          </p:val>
                                        </p:tav>
                                        <p:tav tm="100000">
                                          <p:val>
                                            <p:strVal val="#ppt_w"/>
                                          </p:val>
                                        </p:tav>
                                      </p:tavLst>
                                    </p:anim>
                                    <p:anim calcmode="lin" valueType="num">
                                      <p:cBhvr>
                                        <p:cTn id="41" dur="500" fill="hold"/>
                                        <p:tgtEl>
                                          <p:spTgt spid="111629"/>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OleChart spid="111621" grpId="0"/>
      <p:bldP spid="111623" grpId="0" build="p" bldLvl="2" autoUpdateAnimBg="0" advAuto="0"/>
      <p:bldP spid="111626" grpId="0" autoUpdateAnimBg="0"/>
      <p:bldP spid="111627" grpId="0" autoUpdateAnimBg="0"/>
      <p:bldP spid="111629" grpId="0" animBg="1"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6"/>
          <p:cNvSpPr>
            <a:spLocks noChangeArrowheads="1"/>
          </p:cNvSpPr>
          <p:nvPr/>
        </p:nvSpPr>
        <p:spPr bwMode="auto">
          <a:xfrm>
            <a:off x="2087563" y="1576388"/>
            <a:ext cx="5407025" cy="915987"/>
          </a:xfrm>
          <a:prstGeom prst="rect">
            <a:avLst/>
          </a:prstGeom>
          <a:noFill/>
          <a:ln w="9525">
            <a:noFill/>
            <a:miter lim="800000"/>
            <a:headEnd/>
            <a:tailEnd/>
          </a:ln>
        </p:spPr>
        <p:txBody>
          <a:bodyPr wrap="none">
            <a:spAutoFit/>
          </a:bodyPr>
          <a:lstStyle/>
          <a:p>
            <a:pPr algn="ctr"/>
            <a:r>
              <a:rPr lang="de-DE" altLang="de-DE" sz="3600">
                <a:solidFill>
                  <a:srgbClr val="008000"/>
                </a:solidFill>
                <a:latin typeface="Tahoma" pitchFamily="34" charset="0"/>
              </a:rPr>
              <a:t>Performance del fondo</a:t>
            </a:r>
          </a:p>
          <a:p>
            <a:pPr algn="ctr"/>
            <a:r>
              <a:rPr lang="de-AT" altLang="de-DE">
                <a:solidFill>
                  <a:srgbClr val="008000"/>
                </a:solidFill>
                <a:latin typeface="Tahoma" pitchFamily="34" charset="0"/>
              </a:rPr>
              <a:t>negli ultimi cinque anni</a:t>
            </a:r>
          </a:p>
        </p:txBody>
      </p:sp>
      <p:sp>
        <p:nvSpPr>
          <p:cNvPr id="45058" name="Text Box 7"/>
          <p:cNvSpPr txBox="1">
            <a:spLocks noChangeArrowheads="1"/>
          </p:cNvSpPr>
          <p:nvPr/>
        </p:nvSpPr>
        <p:spPr bwMode="auto">
          <a:xfrm>
            <a:off x="287338" y="1144588"/>
            <a:ext cx="8893175" cy="641350"/>
          </a:xfrm>
          <a:prstGeom prst="rect">
            <a:avLst/>
          </a:prstGeom>
          <a:noFill/>
          <a:ln w="9525">
            <a:noFill/>
            <a:miter lim="800000"/>
            <a:headEnd/>
            <a:tailEnd/>
          </a:ln>
        </p:spPr>
        <p:txBody>
          <a:bodyPr>
            <a:spAutoFit/>
          </a:bodyPr>
          <a:lstStyle/>
          <a:p>
            <a:pPr algn="ctr"/>
            <a:r>
              <a:rPr lang="de-DE" altLang="de-DE" sz="3600" dirty="0">
                <a:solidFill>
                  <a:srgbClr val="0000FF"/>
                </a:solidFill>
              </a:rPr>
              <a:t>APOLLO „Linea </a:t>
            </a:r>
            <a:r>
              <a:rPr lang="de-DE" altLang="de-DE" sz="3600" dirty="0" err="1">
                <a:solidFill>
                  <a:srgbClr val="0000FF"/>
                </a:solidFill>
              </a:rPr>
              <a:t>Bilanciata</a:t>
            </a:r>
            <a:r>
              <a:rPr lang="de-DE" altLang="de-DE" sz="3600" dirty="0">
                <a:solidFill>
                  <a:srgbClr val="0000FF"/>
                </a:solidFill>
              </a:rPr>
              <a:t>“</a:t>
            </a:r>
          </a:p>
        </p:txBody>
      </p:sp>
      <p:sp>
        <p:nvSpPr>
          <p:cNvPr id="45059" name="AutoShape 32" descr="charts"/>
          <p:cNvSpPr>
            <a:spLocks noChangeAspect="1" noChangeArrowheads="1"/>
          </p:cNvSpPr>
          <p:nvPr/>
        </p:nvSpPr>
        <p:spPr bwMode="auto">
          <a:xfrm>
            <a:off x="1000125" y="2000250"/>
            <a:ext cx="7143750" cy="2857500"/>
          </a:xfrm>
          <a:prstGeom prst="rect">
            <a:avLst/>
          </a:prstGeom>
          <a:noFill/>
          <a:ln w="9525">
            <a:noFill/>
            <a:miter lim="800000"/>
            <a:headEnd/>
            <a:tailEnd/>
          </a:ln>
        </p:spPr>
        <p:txBody>
          <a:bodyPr/>
          <a:lstStyle/>
          <a:p>
            <a:pPr algn="ctr"/>
            <a:endParaRPr lang="de-AT" altLang="de-DE"/>
          </a:p>
        </p:txBody>
      </p:sp>
      <p:sp>
        <p:nvSpPr>
          <p:cNvPr id="45060" name="AutoShape 34" descr="charts"/>
          <p:cNvSpPr>
            <a:spLocks noChangeAspect="1" noChangeArrowheads="1"/>
          </p:cNvSpPr>
          <p:nvPr/>
        </p:nvSpPr>
        <p:spPr bwMode="auto">
          <a:xfrm>
            <a:off x="1000125" y="2000250"/>
            <a:ext cx="7143750" cy="2857500"/>
          </a:xfrm>
          <a:prstGeom prst="rect">
            <a:avLst/>
          </a:prstGeom>
          <a:noFill/>
          <a:ln w="9525">
            <a:noFill/>
            <a:miter lim="800000"/>
            <a:headEnd/>
            <a:tailEnd/>
          </a:ln>
        </p:spPr>
        <p:txBody>
          <a:bodyPr/>
          <a:lstStyle/>
          <a:p>
            <a:pPr algn="ctr"/>
            <a:endParaRPr lang="de-AT" altLang="de-DE"/>
          </a:p>
        </p:txBody>
      </p:sp>
      <p:sp>
        <p:nvSpPr>
          <p:cNvPr id="45061" name="Rectangle 2"/>
          <p:cNvSpPr>
            <a:spLocks noChangeArrowheads="1"/>
          </p:cNvSpPr>
          <p:nvPr/>
        </p:nvSpPr>
        <p:spPr bwMode="auto">
          <a:xfrm>
            <a:off x="563563" y="382588"/>
            <a:ext cx="4752975" cy="646112"/>
          </a:xfrm>
          <a:prstGeom prst="rect">
            <a:avLst/>
          </a:prstGeom>
          <a:noFill/>
          <a:ln w="9525">
            <a:noFill/>
            <a:miter lim="800000"/>
            <a:headEnd/>
            <a:tailEnd/>
          </a:ln>
        </p:spPr>
        <p:txBody>
          <a:bodyPr>
            <a:spAutoFit/>
          </a:bodyPr>
          <a:lstStyle/>
          <a:p>
            <a:pPr algn="ctr" eaLnBrk="0" hangingPunct="0"/>
            <a:r>
              <a:rPr lang="de-DE" altLang="de-DE" sz="3600">
                <a:solidFill>
                  <a:srgbClr val="0000FF"/>
                </a:solidFill>
                <a:latin typeface="Tahoma" pitchFamily="34" charset="0"/>
              </a:rPr>
              <a:t> Gestioni APOLLO</a:t>
            </a:r>
            <a:endParaRPr lang="de-AT" altLang="de-DE" sz="3600">
              <a:solidFill>
                <a:srgbClr val="0000FF"/>
              </a:solidFill>
              <a:latin typeface="Tahoma" pitchFamily="34" charset="0"/>
            </a:endParaRPr>
          </a:p>
        </p:txBody>
      </p:sp>
      <p:pic>
        <p:nvPicPr>
          <p:cNvPr id="2" name="Grafik 1">
            <a:extLst>
              <a:ext uri="{FF2B5EF4-FFF2-40B4-BE49-F238E27FC236}">
                <a16:creationId xmlns="" xmlns:a16="http://schemas.microsoft.com/office/drawing/2014/main" id="{78F8A73F-A577-4EC4-AE58-D67A5620EBAE}"/>
              </a:ext>
            </a:extLst>
          </p:cNvPr>
          <p:cNvPicPr>
            <a:picLocks noChangeAspect="1"/>
          </p:cNvPicPr>
          <p:nvPr/>
        </p:nvPicPr>
        <p:blipFill>
          <a:blip r:embed="rId2"/>
          <a:stretch>
            <a:fillRect/>
          </a:stretch>
        </p:blipFill>
        <p:spPr>
          <a:xfrm>
            <a:off x="287339" y="2506705"/>
            <a:ext cx="8856662" cy="4188296"/>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6"/>
          <p:cNvSpPr>
            <a:spLocks noChangeArrowheads="1"/>
          </p:cNvSpPr>
          <p:nvPr/>
        </p:nvSpPr>
        <p:spPr bwMode="auto">
          <a:xfrm>
            <a:off x="1089025" y="1341438"/>
            <a:ext cx="6938963" cy="646112"/>
          </a:xfrm>
          <a:prstGeom prst="rect">
            <a:avLst/>
          </a:prstGeom>
          <a:noFill/>
          <a:ln w="9525">
            <a:noFill/>
            <a:miter lim="800000"/>
            <a:headEnd/>
            <a:tailEnd/>
          </a:ln>
        </p:spPr>
        <p:txBody>
          <a:bodyPr wrap="none">
            <a:spAutoFit/>
          </a:bodyPr>
          <a:lstStyle/>
          <a:p>
            <a:pPr algn="ctr"/>
            <a:r>
              <a:rPr lang="de-DE" altLang="de-DE" sz="3600" dirty="0" err="1">
                <a:solidFill>
                  <a:srgbClr val="008000"/>
                </a:solidFill>
                <a:latin typeface="Tahoma" pitchFamily="34" charset="0"/>
              </a:rPr>
              <a:t>Composizione</a:t>
            </a:r>
            <a:r>
              <a:rPr lang="de-DE" altLang="de-DE" sz="3600" dirty="0">
                <a:solidFill>
                  <a:srgbClr val="008000"/>
                </a:solidFill>
                <a:latin typeface="Tahoma" pitchFamily="34" charset="0"/>
              </a:rPr>
              <a:t> del </a:t>
            </a:r>
            <a:r>
              <a:rPr lang="de-DE" altLang="de-DE" sz="3600" dirty="0" err="1">
                <a:solidFill>
                  <a:srgbClr val="008000"/>
                </a:solidFill>
                <a:latin typeface="Tahoma" pitchFamily="34" charset="0"/>
              </a:rPr>
              <a:t>portafoglio</a:t>
            </a:r>
            <a:endParaRPr lang="de-DE" altLang="de-DE" sz="3600" dirty="0">
              <a:solidFill>
                <a:srgbClr val="008000"/>
              </a:solidFill>
              <a:latin typeface="Tahoma" pitchFamily="34" charset="0"/>
            </a:endParaRPr>
          </a:p>
        </p:txBody>
      </p:sp>
      <p:sp>
        <p:nvSpPr>
          <p:cNvPr id="46082" name="Text Box 7"/>
          <p:cNvSpPr txBox="1">
            <a:spLocks noChangeArrowheads="1"/>
          </p:cNvSpPr>
          <p:nvPr/>
        </p:nvSpPr>
        <p:spPr bwMode="auto">
          <a:xfrm>
            <a:off x="179388" y="908720"/>
            <a:ext cx="8893175" cy="641350"/>
          </a:xfrm>
          <a:prstGeom prst="rect">
            <a:avLst/>
          </a:prstGeom>
          <a:noFill/>
          <a:ln w="9525">
            <a:noFill/>
            <a:miter lim="800000"/>
            <a:headEnd/>
            <a:tailEnd/>
          </a:ln>
        </p:spPr>
        <p:txBody>
          <a:bodyPr>
            <a:spAutoFit/>
          </a:bodyPr>
          <a:lstStyle/>
          <a:p>
            <a:pPr algn="ctr"/>
            <a:r>
              <a:rPr lang="de-DE" altLang="de-DE" sz="3600" dirty="0">
                <a:solidFill>
                  <a:srgbClr val="0000FF"/>
                </a:solidFill>
              </a:rPr>
              <a:t>APOLLO „Linea </a:t>
            </a:r>
            <a:r>
              <a:rPr lang="de-DE" altLang="de-DE" sz="3600" dirty="0" err="1">
                <a:solidFill>
                  <a:srgbClr val="0000FF"/>
                </a:solidFill>
              </a:rPr>
              <a:t>Bilanciata</a:t>
            </a:r>
            <a:r>
              <a:rPr lang="de-DE" altLang="de-DE" sz="3600" dirty="0">
                <a:solidFill>
                  <a:srgbClr val="0000FF"/>
                </a:solidFill>
              </a:rPr>
              <a:t>“</a:t>
            </a:r>
          </a:p>
        </p:txBody>
      </p:sp>
      <p:sp>
        <p:nvSpPr>
          <p:cNvPr id="46083" name="Rectangle 2"/>
          <p:cNvSpPr>
            <a:spLocks noChangeArrowheads="1"/>
          </p:cNvSpPr>
          <p:nvPr/>
        </p:nvSpPr>
        <p:spPr bwMode="auto">
          <a:xfrm>
            <a:off x="539750" y="298450"/>
            <a:ext cx="4752975" cy="646113"/>
          </a:xfrm>
          <a:prstGeom prst="rect">
            <a:avLst/>
          </a:prstGeom>
          <a:noFill/>
          <a:ln w="9525">
            <a:noFill/>
            <a:miter lim="800000"/>
            <a:headEnd/>
            <a:tailEnd/>
          </a:ln>
        </p:spPr>
        <p:txBody>
          <a:bodyPr>
            <a:spAutoFit/>
          </a:bodyPr>
          <a:lstStyle/>
          <a:p>
            <a:pPr algn="ctr" eaLnBrk="0" hangingPunct="0"/>
            <a:r>
              <a:rPr lang="de-DE" altLang="de-DE" sz="3600">
                <a:solidFill>
                  <a:srgbClr val="0000FF"/>
                </a:solidFill>
                <a:latin typeface="Tahoma" pitchFamily="34" charset="0"/>
              </a:rPr>
              <a:t> Gestioni APOLLO</a:t>
            </a:r>
            <a:endParaRPr lang="de-AT" altLang="de-DE" sz="3600">
              <a:solidFill>
                <a:srgbClr val="0000FF"/>
              </a:solidFill>
              <a:latin typeface="Tahoma" pitchFamily="34" charset="0"/>
            </a:endParaRPr>
          </a:p>
        </p:txBody>
      </p:sp>
      <p:sp>
        <p:nvSpPr>
          <p:cNvPr id="6" name="Rectangle 4"/>
          <p:cNvSpPr>
            <a:spLocks noChangeArrowheads="1"/>
          </p:cNvSpPr>
          <p:nvPr/>
        </p:nvSpPr>
        <p:spPr bwMode="auto">
          <a:xfrm>
            <a:off x="250825" y="6105525"/>
            <a:ext cx="8623300" cy="708025"/>
          </a:xfrm>
          <a:prstGeom prst="rect">
            <a:avLst/>
          </a:prstGeom>
          <a:noFill/>
          <a:ln>
            <a:noFill/>
          </a:ln>
          <a:effectLst/>
          <a:extLst/>
        </p:spPr>
        <p:txBody>
          <a:bodyPr>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ctr" eaLnBrk="0" hangingPunct="0">
              <a:defRPr/>
            </a:pPr>
            <a:r>
              <a:rPr lang="de-DE" altLang="de-DE" sz="2000" dirty="0" err="1">
                <a:solidFill>
                  <a:srgbClr val="009900"/>
                </a:solidFill>
                <a:latin typeface="+mj-lt"/>
              </a:rPr>
              <a:t>Selezione</a:t>
            </a:r>
            <a:r>
              <a:rPr lang="de-DE" altLang="de-DE" sz="2000" dirty="0">
                <a:solidFill>
                  <a:srgbClr val="009900"/>
                </a:solidFill>
                <a:latin typeface="+mj-lt"/>
              </a:rPr>
              <a:t> di </a:t>
            </a:r>
            <a:r>
              <a:rPr lang="de-DE" altLang="de-DE" sz="2000" dirty="0" err="1">
                <a:solidFill>
                  <a:srgbClr val="009900"/>
                </a:solidFill>
                <a:latin typeface="+mj-lt"/>
              </a:rPr>
              <a:t>Fondi</a:t>
            </a:r>
            <a:r>
              <a:rPr lang="de-DE" altLang="de-DE" sz="2000" dirty="0">
                <a:solidFill>
                  <a:srgbClr val="009900"/>
                </a:solidFill>
                <a:latin typeface="+mj-lt"/>
              </a:rPr>
              <a:t> </a:t>
            </a:r>
            <a:r>
              <a:rPr lang="de-DE" altLang="de-DE" sz="2000" dirty="0" err="1">
                <a:solidFill>
                  <a:srgbClr val="009900"/>
                </a:solidFill>
                <a:latin typeface="+mj-lt"/>
              </a:rPr>
              <a:t>Azionari</a:t>
            </a:r>
            <a:r>
              <a:rPr lang="de-DE" altLang="de-DE" sz="2000" dirty="0">
                <a:solidFill>
                  <a:srgbClr val="009900"/>
                </a:solidFill>
                <a:latin typeface="+mj-lt"/>
              </a:rPr>
              <a:t> delle </a:t>
            </a:r>
            <a:r>
              <a:rPr lang="de-DE" altLang="de-DE" sz="2000" dirty="0" err="1">
                <a:solidFill>
                  <a:srgbClr val="009900"/>
                </a:solidFill>
                <a:latin typeface="+mj-lt"/>
              </a:rPr>
              <a:t>migliori</a:t>
            </a:r>
            <a:r>
              <a:rPr lang="de-DE" altLang="de-DE" sz="2000" dirty="0">
                <a:solidFill>
                  <a:srgbClr val="009900"/>
                </a:solidFill>
                <a:latin typeface="+mj-lt"/>
              </a:rPr>
              <a:t> </a:t>
            </a:r>
            <a:r>
              <a:rPr lang="de-DE" altLang="de-DE" sz="2000" dirty="0" err="1">
                <a:solidFill>
                  <a:srgbClr val="009900"/>
                </a:solidFill>
                <a:latin typeface="+mj-lt"/>
              </a:rPr>
              <a:t>case</a:t>
            </a:r>
            <a:r>
              <a:rPr lang="de-DE" altLang="de-DE" sz="2000" dirty="0">
                <a:solidFill>
                  <a:srgbClr val="009900"/>
                </a:solidFill>
                <a:latin typeface="+mj-lt"/>
              </a:rPr>
              <a:t> </a:t>
            </a:r>
            <a:r>
              <a:rPr lang="de-DE" altLang="de-DE" sz="2000" dirty="0" err="1">
                <a:solidFill>
                  <a:srgbClr val="009900"/>
                </a:solidFill>
                <a:latin typeface="+mj-lt"/>
              </a:rPr>
              <a:t>mondiali</a:t>
            </a:r>
            <a:r>
              <a:rPr lang="de-DE" altLang="de-DE" sz="2000" dirty="0">
                <a:solidFill>
                  <a:srgbClr val="009900"/>
                </a:solidFill>
                <a:latin typeface="+mj-lt"/>
              </a:rPr>
              <a:t> e </a:t>
            </a:r>
            <a:r>
              <a:rPr lang="de-DE" altLang="de-DE" sz="2000" dirty="0" err="1">
                <a:solidFill>
                  <a:srgbClr val="009900"/>
                </a:solidFill>
                <a:latin typeface="+mj-lt"/>
              </a:rPr>
              <a:t>Know-How</a:t>
            </a:r>
            <a:r>
              <a:rPr lang="de-DE" altLang="de-DE" sz="2000" dirty="0">
                <a:solidFill>
                  <a:srgbClr val="009900"/>
                </a:solidFill>
                <a:latin typeface="+mj-lt"/>
              </a:rPr>
              <a:t> Security </a:t>
            </a:r>
            <a:r>
              <a:rPr lang="de-DE" altLang="de-DE" sz="2000" dirty="0" err="1">
                <a:solidFill>
                  <a:srgbClr val="009900"/>
                </a:solidFill>
                <a:latin typeface="+mj-lt"/>
              </a:rPr>
              <a:t>nel</a:t>
            </a:r>
            <a:r>
              <a:rPr lang="de-DE" altLang="de-DE" sz="2000" dirty="0">
                <a:solidFill>
                  <a:srgbClr val="009900"/>
                </a:solidFill>
                <a:latin typeface="+mj-lt"/>
              </a:rPr>
              <a:t> </a:t>
            </a:r>
            <a:r>
              <a:rPr lang="de-DE" altLang="de-DE" sz="2000" dirty="0" err="1">
                <a:solidFill>
                  <a:srgbClr val="009900"/>
                </a:solidFill>
                <a:latin typeface="+mj-lt"/>
              </a:rPr>
              <a:t>campo</a:t>
            </a:r>
            <a:r>
              <a:rPr lang="de-DE" altLang="de-DE" sz="2000" dirty="0">
                <a:solidFill>
                  <a:srgbClr val="009900"/>
                </a:solidFill>
                <a:latin typeface="+mj-lt"/>
              </a:rPr>
              <a:t> </a:t>
            </a:r>
            <a:r>
              <a:rPr lang="de-DE" altLang="de-DE" sz="2000" dirty="0" err="1">
                <a:solidFill>
                  <a:srgbClr val="009900"/>
                </a:solidFill>
                <a:latin typeface="+mj-lt"/>
              </a:rPr>
              <a:t>obbligazionario</a:t>
            </a:r>
            <a:endParaRPr lang="de-DE" altLang="de-DE" sz="2000" dirty="0">
              <a:solidFill>
                <a:srgbClr val="009900"/>
              </a:solidFill>
              <a:latin typeface="+mj-lt"/>
            </a:endParaRPr>
          </a:p>
        </p:txBody>
      </p:sp>
      <p:graphicFrame>
        <p:nvGraphicFramePr>
          <p:cNvPr id="7" name="Group 113"/>
          <p:cNvGraphicFramePr>
            <a:graphicFrameLocks noGrp="1"/>
          </p:cNvGraphicFramePr>
          <p:nvPr>
            <p:extLst>
              <p:ext uri="{D42A27DB-BD31-4B8C-83A1-F6EECF244321}">
                <p14:modId xmlns:p14="http://schemas.microsoft.com/office/powerpoint/2010/main" val="1826787741"/>
              </p:ext>
            </p:extLst>
          </p:nvPr>
        </p:nvGraphicFramePr>
        <p:xfrm>
          <a:off x="827584" y="2011829"/>
          <a:ext cx="7057529" cy="4081467"/>
        </p:xfrm>
        <a:graphic>
          <a:graphicData uri="http://schemas.openxmlformats.org/drawingml/2006/table">
            <a:tbl>
              <a:tblPr/>
              <a:tblGrid>
                <a:gridCol w="5782072">
                  <a:extLst>
                    <a:ext uri="{9D8B030D-6E8A-4147-A177-3AD203B41FA5}">
                      <a16:colId xmlns="" xmlns:a16="http://schemas.microsoft.com/office/drawing/2014/main" val="20000"/>
                    </a:ext>
                  </a:extLst>
                </a:gridCol>
                <a:gridCol w="1275457">
                  <a:extLst>
                    <a:ext uri="{9D8B030D-6E8A-4147-A177-3AD203B41FA5}">
                      <a16:colId xmlns="" xmlns:a16="http://schemas.microsoft.com/office/drawing/2014/main" val="20001"/>
                    </a:ext>
                  </a:extLst>
                </a:gridCol>
              </a:tblGrid>
              <a:tr h="373927">
                <a:tc gridSpan="2">
                  <a:txBody>
                    <a:bodyPr/>
                    <a:lstStyle/>
                    <a:p>
                      <a:pPr marL="0" marR="0" lvl="0" indent="0" algn="ctr" defTabSz="914400" rtl="0" eaLnBrk="1" fontAlgn="base" latinLnBrk="0" hangingPunct="1">
                        <a:lnSpc>
                          <a:spcPct val="90000"/>
                        </a:lnSpc>
                        <a:spcBef>
                          <a:spcPct val="10000"/>
                        </a:spcBef>
                        <a:spcAft>
                          <a:spcPct val="0"/>
                        </a:spcAft>
                        <a:buClrTx/>
                        <a:buSzTx/>
                        <a:buFontTx/>
                        <a:buNone/>
                        <a:tabLst/>
                      </a:pPr>
                      <a:r>
                        <a:rPr kumimoji="0" lang="it-IT" altLang="de-DE" sz="2000" b="1" i="0" u="none" strike="noStrike" cap="none" normalizeH="0" baseline="0" dirty="0">
                          <a:ln>
                            <a:noFill/>
                          </a:ln>
                          <a:solidFill>
                            <a:schemeClr val="tx1"/>
                          </a:solidFill>
                          <a:effectLst/>
                          <a:latin typeface="Arial" charset="0"/>
                        </a:rPr>
                        <a:t>Top Holdings al 31.12.2018</a:t>
                      </a:r>
                    </a:p>
                  </a:txBody>
                  <a:tcPr marL="91447" marR="91447"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extLst>
                  <a:ext uri="{0D108BD9-81ED-4DB2-BD59-A6C34878D82A}">
                    <a16:rowId xmlns="" xmlns:a16="http://schemas.microsoft.com/office/drawing/2014/main" val="10000"/>
                  </a:ext>
                </a:extLst>
              </a:tr>
              <a:tr h="367922">
                <a:tc>
                  <a:txBody>
                    <a:body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altLang="de-DE" sz="2000" b="0" i="0" u="none" strike="noStrike" cap="none" normalizeH="0" baseline="0" dirty="0">
                          <a:ln>
                            <a:noFill/>
                          </a:ln>
                          <a:solidFill>
                            <a:schemeClr val="tx1"/>
                          </a:solidFill>
                          <a:effectLst/>
                          <a:latin typeface="Arial" charset="0"/>
                        </a:rPr>
                        <a:t>APOLLO 34</a:t>
                      </a:r>
                      <a:endParaRPr kumimoji="0" lang="it-IT" altLang="de-DE" sz="2000" b="0" i="0" u="none" strike="noStrike" cap="none" normalizeH="0" baseline="0" dirty="0">
                        <a:ln>
                          <a:noFill/>
                        </a:ln>
                        <a:solidFill>
                          <a:schemeClr val="tx1"/>
                        </a:solidFill>
                        <a:effectLst/>
                        <a:latin typeface="Arial" charset="0"/>
                      </a:endParaRPr>
                    </a:p>
                  </a:txBody>
                  <a:tcPr anchor="ctr" horzOverflow="overflow">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it-IT" altLang="de-DE" sz="2000" b="0" i="0" u="none" strike="noStrike" cap="none" normalizeH="0" baseline="0" dirty="0">
                          <a:ln>
                            <a:noFill/>
                          </a:ln>
                          <a:solidFill>
                            <a:schemeClr val="tx1"/>
                          </a:solidFill>
                          <a:effectLst/>
                          <a:latin typeface="Arial" charset="0"/>
                        </a:rPr>
                        <a:t>14,</a:t>
                      </a:r>
                      <a:r>
                        <a:rPr kumimoji="0" lang="de-DE" altLang="de-DE" sz="2000" b="0" i="0" u="none" strike="noStrike" cap="none" normalizeH="0" baseline="0" dirty="0">
                          <a:ln>
                            <a:noFill/>
                          </a:ln>
                          <a:solidFill>
                            <a:schemeClr val="tx1"/>
                          </a:solidFill>
                          <a:effectLst/>
                          <a:latin typeface="Arial" charset="0"/>
                        </a:rPr>
                        <a:t>68</a:t>
                      </a:r>
                      <a:r>
                        <a:rPr kumimoji="0" lang="it-IT" altLang="de-DE" sz="2000" b="0" i="0" u="none" strike="noStrike" cap="none" normalizeH="0" baseline="0" dirty="0">
                          <a:ln>
                            <a:noFill/>
                          </a:ln>
                          <a:solidFill>
                            <a:schemeClr val="tx1"/>
                          </a:solidFill>
                          <a:effectLst/>
                          <a:latin typeface="Arial" charset="0"/>
                        </a:rPr>
                        <a:t>%</a:t>
                      </a:r>
                    </a:p>
                  </a:txBody>
                  <a:tcPr marL="90000" marR="90000" marT="46800" marB="46800" anchor="ctr" horzOverflow="overflow">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r h="367922">
                <a:tc>
                  <a:txBody>
                    <a:body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it-IT" altLang="de-DE" sz="2000" b="0" i="0" u="none" strike="noStrike" cap="none" normalizeH="0" baseline="0" dirty="0">
                          <a:ln>
                            <a:noFill/>
                          </a:ln>
                          <a:solidFill>
                            <a:schemeClr val="tx1"/>
                          </a:solidFill>
                          <a:effectLst/>
                          <a:latin typeface="Arial" charset="0"/>
                        </a:rPr>
                        <a:t>APOLLO STYRIAN GLOBAL EQUITY – T</a:t>
                      </a:r>
                    </a:p>
                  </a:txBody>
                  <a:tcPr anchor="ctr" horzOverflow="overflow">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de-DE" altLang="de-DE" sz="2000" b="0" i="0" u="none" strike="noStrike" cap="none" normalizeH="0" baseline="0" dirty="0">
                          <a:ln>
                            <a:noFill/>
                          </a:ln>
                          <a:solidFill>
                            <a:schemeClr val="tx1"/>
                          </a:solidFill>
                          <a:effectLst/>
                          <a:latin typeface="Arial" charset="0"/>
                        </a:rPr>
                        <a:t>14</a:t>
                      </a:r>
                      <a:r>
                        <a:rPr kumimoji="0" lang="it-IT" altLang="de-DE" sz="2000" b="0" i="0" u="none" strike="noStrike" cap="none" normalizeH="0" baseline="0" dirty="0">
                          <a:ln>
                            <a:noFill/>
                          </a:ln>
                          <a:solidFill>
                            <a:schemeClr val="tx1"/>
                          </a:solidFill>
                          <a:effectLst/>
                          <a:latin typeface="Arial" charset="0"/>
                        </a:rPr>
                        <a:t>,</a:t>
                      </a:r>
                      <a:r>
                        <a:rPr kumimoji="0" lang="de-AT" altLang="de-DE" sz="2000" b="0" i="0" u="none" strike="noStrike" cap="none" normalizeH="0" baseline="0" dirty="0">
                          <a:ln>
                            <a:noFill/>
                          </a:ln>
                          <a:solidFill>
                            <a:schemeClr val="tx1"/>
                          </a:solidFill>
                          <a:effectLst/>
                          <a:latin typeface="Arial" charset="0"/>
                        </a:rPr>
                        <a:t>17</a:t>
                      </a:r>
                      <a:r>
                        <a:rPr kumimoji="0" lang="it-IT" altLang="de-DE" sz="2000" b="0" i="0" u="none" strike="noStrike" cap="none" normalizeH="0" baseline="0" dirty="0">
                          <a:ln>
                            <a:noFill/>
                          </a:ln>
                          <a:solidFill>
                            <a:schemeClr val="tx1"/>
                          </a:solidFill>
                          <a:effectLst/>
                          <a:latin typeface="Arial" charset="0"/>
                        </a:rPr>
                        <a:t>%</a:t>
                      </a:r>
                    </a:p>
                  </a:txBody>
                  <a:tcPr marL="90000" marR="90000" marT="46800" marB="46800" anchor="ctr" horzOverflow="overflow">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2"/>
                  </a:ext>
                </a:extLst>
              </a:tr>
              <a:tr h="367922">
                <a:tc>
                  <a:txBody>
                    <a:body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altLang="de-DE" sz="2000" b="0" i="0" u="none" strike="noStrike" cap="none" normalizeH="0" baseline="0" dirty="0">
                          <a:ln>
                            <a:noFill/>
                          </a:ln>
                          <a:solidFill>
                            <a:schemeClr val="tx1"/>
                          </a:solidFill>
                          <a:effectLst/>
                          <a:latin typeface="Arial" charset="0"/>
                        </a:rPr>
                        <a:t>APOLLO 2 GLOBAL BOND T</a:t>
                      </a:r>
                      <a:endParaRPr kumimoji="0" lang="it-IT" altLang="de-DE" sz="2000" b="0" i="0" u="none" strike="noStrike" cap="none" normalizeH="0" baseline="0" dirty="0">
                        <a:ln>
                          <a:noFill/>
                        </a:ln>
                        <a:solidFill>
                          <a:schemeClr val="tx1"/>
                        </a:solidFill>
                        <a:effectLst/>
                        <a:latin typeface="Arial" charset="0"/>
                      </a:endParaRPr>
                    </a:p>
                  </a:txBody>
                  <a:tcPr anchor="ctr" horzOverflow="overflow">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de-DE" altLang="de-DE" sz="2000" b="0" i="0" u="none" strike="noStrike" cap="none" normalizeH="0" baseline="0" dirty="0">
                          <a:ln>
                            <a:noFill/>
                          </a:ln>
                          <a:solidFill>
                            <a:schemeClr val="tx1"/>
                          </a:solidFill>
                          <a:effectLst/>
                          <a:latin typeface="Arial" charset="0"/>
                        </a:rPr>
                        <a:t>10</a:t>
                      </a:r>
                      <a:r>
                        <a:rPr kumimoji="0" lang="it-IT" altLang="de-DE" sz="2000" b="0" i="0" u="none" strike="noStrike" cap="none" normalizeH="0" baseline="0" dirty="0">
                          <a:ln>
                            <a:noFill/>
                          </a:ln>
                          <a:solidFill>
                            <a:schemeClr val="tx1"/>
                          </a:solidFill>
                          <a:effectLst/>
                          <a:latin typeface="Arial" charset="0"/>
                        </a:rPr>
                        <a:t>,</a:t>
                      </a:r>
                      <a:r>
                        <a:rPr kumimoji="0" lang="de-DE" altLang="de-DE" sz="2000" b="0" i="0" u="none" strike="noStrike" cap="none" normalizeH="0" baseline="0" dirty="0">
                          <a:ln>
                            <a:noFill/>
                          </a:ln>
                          <a:solidFill>
                            <a:schemeClr val="tx1"/>
                          </a:solidFill>
                          <a:effectLst/>
                          <a:latin typeface="Arial" charset="0"/>
                        </a:rPr>
                        <a:t>05</a:t>
                      </a:r>
                      <a:r>
                        <a:rPr kumimoji="0" lang="it-IT" altLang="de-DE" sz="2000" b="0" i="0" u="none" strike="noStrike" cap="none" normalizeH="0" baseline="0" dirty="0">
                          <a:ln>
                            <a:noFill/>
                          </a:ln>
                          <a:solidFill>
                            <a:schemeClr val="tx1"/>
                          </a:solidFill>
                          <a:effectLst/>
                          <a:latin typeface="Arial" charset="0"/>
                        </a:rPr>
                        <a:t>%</a:t>
                      </a:r>
                    </a:p>
                  </a:txBody>
                  <a:tcPr marL="90000" marR="90000" marT="46800" marB="46800" anchor="ctr" horzOverflow="overflow">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3"/>
                  </a:ext>
                </a:extLst>
              </a:tr>
              <a:tr h="367922">
                <a:tc>
                  <a:txBody>
                    <a:body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it-IT" altLang="de-DE" sz="2000" b="0" i="0" u="none" strike="noStrike" cap="none" normalizeH="0" baseline="0" dirty="0">
                          <a:ln>
                            <a:noFill/>
                          </a:ln>
                          <a:solidFill>
                            <a:schemeClr val="tx1"/>
                          </a:solidFill>
                          <a:effectLst/>
                          <a:latin typeface="Arial" charset="0"/>
                        </a:rPr>
                        <a:t>APOLLO EUROPEAN EQUITY T</a:t>
                      </a:r>
                    </a:p>
                  </a:txBody>
                  <a:tcPr anchor="ctr" horzOverflow="overflow">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it-IT" altLang="de-DE" sz="2000" b="0" i="0" u="none" strike="noStrike" cap="none" normalizeH="0" baseline="0" dirty="0">
                          <a:ln>
                            <a:noFill/>
                          </a:ln>
                          <a:solidFill>
                            <a:schemeClr val="tx1"/>
                          </a:solidFill>
                          <a:effectLst/>
                          <a:latin typeface="Arial" charset="0"/>
                        </a:rPr>
                        <a:t>6,</a:t>
                      </a:r>
                      <a:r>
                        <a:rPr kumimoji="0" lang="de-AT" altLang="de-DE" sz="2000" b="0" i="0" u="none" strike="noStrike" cap="none" normalizeH="0" baseline="0" dirty="0">
                          <a:ln>
                            <a:noFill/>
                          </a:ln>
                          <a:solidFill>
                            <a:schemeClr val="tx1"/>
                          </a:solidFill>
                          <a:effectLst/>
                          <a:latin typeface="Arial" charset="0"/>
                        </a:rPr>
                        <a:t>01</a:t>
                      </a:r>
                      <a:r>
                        <a:rPr kumimoji="0" lang="it-IT" altLang="de-DE" sz="2000" b="0" i="0" u="none" strike="noStrike" cap="none" normalizeH="0" baseline="0" dirty="0">
                          <a:ln>
                            <a:noFill/>
                          </a:ln>
                          <a:solidFill>
                            <a:schemeClr val="tx1"/>
                          </a:solidFill>
                          <a:effectLst/>
                          <a:latin typeface="Arial" charset="0"/>
                        </a:rPr>
                        <a:t>%</a:t>
                      </a:r>
                    </a:p>
                  </a:txBody>
                  <a:tcPr marL="90000" marR="90000" marT="46800" marB="46800" anchor="ctr" horzOverflow="overflow">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4"/>
                  </a:ext>
                </a:extLst>
              </a:tr>
              <a:tr h="367922">
                <a:tc>
                  <a:txBody>
                    <a:body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altLang="de-DE" sz="2000" b="0" i="0" u="none" strike="noStrike" cap="none" normalizeH="0" baseline="0" dirty="0">
                          <a:ln>
                            <a:noFill/>
                          </a:ln>
                          <a:solidFill>
                            <a:schemeClr val="tx1"/>
                          </a:solidFill>
                          <a:effectLst/>
                          <a:latin typeface="Arial" charset="0"/>
                        </a:rPr>
                        <a:t>FIDELITY FDS – EUROPEAN GROWTH GL.</a:t>
                      </a:r>
                    </a:p>
                  </a:txBody>
                  <a:tcPr anchor="ctr" horzOverflow="overflow">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it-IT" altLang="de-DE" sz="2000" b="0" i="0" u="none" strike="noStrike" cap="none" normalizeH="0" baseline="0" dirty="0">
                          <a:ln>
                            <a:noFill/>
                          </a:ln>
                          <a:solidFill>
                            <a:schemeClr val="tx1"/>
                          </a:solidFill>
                          <a:effectLst/>
                          <a:latin typeface="Arial" charset="0"/>
                        </a:rPr>
                        <a:t>5,</a:t>
                      </a:r>
                      <a:r>
                        <a:rPr kumimoji="0" lang="de-DE" altLang="de-DE" sz="2000" b="0" i="0" u="none" strike="noStrike" cap="none" normalizeH="0" baseline="0" dirty="0">
                          <a:ln>
                            <a:noFill/>
                          </a:ln>
                          <a:solidFill>
                            <a:schemeClr val="tx1"/>
                          </a:solidFill>
                          <a:effectLst/>
                          <a:latin typeface="Arial" charset="0"/>
                        </a:rPr>
                        <a:t>36</a:t>
                      </a:r>
                      <a:r>
                        <a:rPr kumimoji="0" lang="it-IT" altLang="de-DE" sz="2000" b="0" i="0" u="none" strike="noStrike" cap="none" normalizeH="0" baseline="0" dirty="0">
                          <a:ln>
                            <a:noFill/>
                          </a:ln>
                          <a:solidFill>
                            <a:schemeClr val="tx1"/>
                          </a:solidFill>
                          <a:effectLst/>
                          <a:latin typeface="Arial" charset="0"/>
                        </a:rPr>
                        <a:t>%</a:t>
                      </a:r>
                    </a:p>
                  </a:txBody>
                  <a:tcPr marL="90000" marR="90000" marT="46800" marB="46800" anchor="ctr" horzOverflow="overflow">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5"/>
                  </a:ext>
                </a:extLst>
              </a:tr>
              <a:tr h="367922">
                <a:tc>
                  <a:txBody>
                    <a:body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it-IT" altLang="de-DE" sz="2000" b="0" i="0" u="none" strike="noStrike" cap="none" normalizeH="0" baseline="0" dirty="0">
                          <a:ln>
                            <a:noFill/>
                          </a:ln>
                          <a:solidFill>
                            <a:schemeClr val="tx1"/>
                          </a:solidFill>
                          <a:effectLst/>
                          <a:latin typeface="Arial" charset="0"/>
                        </a:rPr>
                        <a:t>UNIGLOBAL</a:t>
                      </a:r>
                    </a:p>
                  </a:txBody>
                  <a:tcPr anchor="ctr" horzOverflow="overflow">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it-IT" altLang="de-DE" sz="2000" b="0" i="0" u="none" strike="noStrike" cap="none" normalizeH="0" baseline="0" dirty="0">
                          <a:ln>
                            <a:noFill/>
                          </a:ln>
                          <a:solidFill>
                            <a:schemeClr val="tx1"/>
                          </a:solidFill>
                          <a:effectLst/>
                          <a:latin typeface="Arial" charset="0"/>
                        </a:rPr>
                        <a:t>5,29%</a:t>
                      </a:r>
                    </a:p>
                  </a:txBody>
                  <a:tcPr marL="90000" marR="90000" marT="46800" marB="46800" anchor="ctr" horzOverflow="overflow">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6"/>
                  </a:ext>
                </a:extLst>
              </a:tr>
              <a:tr h="39624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altLang="de-DE" sz="2000" b="0" i="0" u="none" strike="noStrike" cap="none" normalizeH="0" baseline="0" dirty="0">
                          <a:ln>
                            <a:noFill/>
                          </a:ln>
                          <a:solidFill>
                            <a:schemeClr val="tx1"/>
                          </a:solidFill>
                          <a:effectLst/>
                          <a:latin typeface="Arial" charset="0"/>
                        </a:rPr>
                        <a:t>MFS MERIDIAN – GLOBAL EQUITY FUNDS</a:t>
                      </a:r>
                    </a:p>
                  </a:txBody>
                  <a:tcPr anchor="ctr" horzOverflow="overflow">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it-IT" altLang="de-DE" sz="2000" b="0" i="0" u="none" strike="noStrike" cap="none" normalizeH="0" baseline="0" dirty="0">
                          <a:ln>
                            <a:noFill/>
                          </a:ln>
                          <a:solidFill>
                            <a:schemeClr val="tx1"/>
                          </a:solidFill>
                          <a:effectLst/>
                          <a:latin typeface="Arial" charset="0"/>
                        </a:rPr>
                        <a:t>4,</a:t>
                      </a:r>
                      <a:r>
                        <a:rPr kumimoji="0" lang="de-DE" altLang="de-DE" sz="2000" b="0" i="0" u="none" strike="noStrike" cap="none" normalizeH="0" baseline="0" dirty="0">
                          <a:ln>
                            <a:noFill/>
                          </a:ln>
                          <a:solidFill>
                            <a:schemeClr val="tx1"/>
                          </a:solidFill>
                          <a:effectLst/>
                          <a:latin typeface="Arial" charset="0"/>
                        </a:rPr>
                        <a:t>98</a:t>
                      </a:r>
                      <a:r>
                        <a:rPr kumimoji="0" lang="it-IT" altLang="de-DE" sz="2000" b="0" i="0" u="none" strike="noStrike" cap="none" normalizeH="0" baseline="0" dirty="0">
                          <a:ln>
                            <a:noFill/>
                          </a:ln>
                          <a:solidFill>
                            <a:schemeClr val="tx1"/>
                          </a:solidFill>
                          <a:effectLst/>
                          <a:latin typeface="Arial" charset="0"/>
                        </a:rPr>
                        <a:t>%</a:t>
                      </a:r>
                    </a:p>
                  </a:txBody>
                  <a:tcPr marL="90000" marR="90000" marT="46800" marB="46800" anchor="ctr" horzOverflow="overflow">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7"/>
                  </a:ext>
                </a:extLst>
              </a:tr>
              <a:tr h="367922">
                <a:tc>
                  <a:txBody>
                    <a:body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it-IT" altLang="de-DE" sz="2000" b="0" i="0" u="none" strike="noStrike" cap="none" normalizeH="0" baseline="0" dirty="0">
                          <a:ln>
                            <a:noFill/>
                          </a:ln>
                          <a:solidFill>
                            <a:schemeClr val="tx1"/>
                          </a:solidFill>
                          <a:effectLst/>
                          <a:latin typeface="Arial" charset="0"/>
                        </a:rPr>
                        <a:t>ROBECO BP GLOBAL PREMIUM EQUITIES</a:t>
                      </a:r>
                    </a:p>
                  </a:txBody>
                  <a:tcPr anchor="ctr" horzOverflow="overflow">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it-IT" altLang="de-DE" sz="2000" b="0" i="0" u="none" strike="noStrike" cap="none" normalizeH="0" baseline="0" dirty="0">
                          <a:ln>
                            <a:noFill/>
                          </a:ln>
                          <a:solidFill>
                            <a:schemeClr val="tx1"/>
                          </a:solidFill>
                          <a:effectLst/>
                          <a:latin typeface="Arial" charset="0"/>
                        </a:rPr>
                        <a:t>4,89%</a:t>
                      </a:r>
                    </a:p>
                  </a:txBody>
                  <a:tcPr marL="90000" marR="90000" marT="46800" marB="46800" anchor="ctr" horzOverflow="overflow">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8"/>
                  </a:ext>
                </a:extLst>
              </a:tr>
              <a:tr h="367922">
                <a:tc>
                  <a:txBody>
                    <a:body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altLang="de-DE" sz="2000" b="0" i="0" u="none" strike="noStrike" cap="none" normalizeH="0" baseline="0" dirty="0">
                          <a:ln>
                            <a:noFill/>
                          </a:ln>
                          <a:solidFill>
                            <a:schemeClr val="tx1"/>
                          </a:solidFill>
                          <a:effectLst/>
                          <a:latin typeface="Arial" charset="0"/>
                        </a:rPr>
                        <a:t>BGF – EURO MARKET FUND A2-THES.</a:t>
                      </a:r>
                    </a:p>
                  </a:txBody>
                  <a:tcPr anchor="ctr" horzOverflow="overflow">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it-IT" altLang="de-DE" sz="2000" b="0" i="0" u="none" strike="noStrike" cap="none" normalizeH="0" baseline="0" dirty="0">
                          <a:ln>
                            <a:noFill/>
                          </a:ln>
                          <a:solidFill>
                            <a:schemeClr val="tx1"/>
                          </a:solidFill>
                          <a:effectLst/>
                          <a:latin typeface="Arial" charset="0"/>
                        </a:rPr>
                        <a:t>4,</a:t>
                      </a:r>
                      <a:r>
                        <a:rPr kumimoji="0" lang="de-DE" altLang="de-DE" sz="2000" b="0" i="0" u="none" strike="noStrike" cap="none" normalizeH="0" baseline="0" dirty="0">
                          <a:ln>
                            <a:noFill/>
                          </a:ln>
                          <a:solidFill>
                            <a:schemeClr val="tx1"/>
                          </a:solidFill>
                          <a:effectLst/>
                          <a:latin typeface="Arial" charset="0"/>
                        </a:rPr>
                        <a:t>79</a:t>
                      </a:r>
                      <a:r>
                        <a:rPr kumimoji="0" lang="it-IT" altLang="de-DE" sz="2000" b="0" i="0" u="none" strike="noStrike" cap="none" normalizeH="0" baseline="0" dirty="0">
                          <a:ln>
                            <a:noFill/>
                          </a:ln>
                          <a:solidFill>
                            <a:schemeClr val="tx1"/>
                          </a:solidFill>
                          <a:effectLst/>
                          <a:latin typeface="Arial" charset="0"/>
                        </a:rPr>
                        <a:t>%</a:t>
                      </a:r>
                    </a:p>
                  </a:txBody>
                  <a:tcPr marL="90000" marR="90000" marT="46800" marB="46800" anchor="ctr" horzOverflow="overflow">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9"/>
                  </a:ext>
                </a:extLst>
              </a:tr>
              <a:tr h="367922">
                <a:tc>
                  <a:txBody>
                    <a:body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it-IT" altLang="de-DE" sz="2000" b="0" i="0" u="none" strike="noStrike" cap="none" normalizeH="0" baseline="0" dirty="0">
                          <a:ln>
                            <a:noFill/>
                          </a:ln>
                          <a:solidFill>
                            <a:schemeClr val="tx1"/>
                          </a:solidFill>
                          <a:effectLst/>
                          <a:latin typeface="Arial" charset="0"/>
                        </a:rPr>
                        <a:t>APOLLO EURO CORPORATE BOND FUND</a:t>
                      </a:r>
                    </a:p>
                  </a:txBody>
                  <a:tcPr anchor="ctr" horzOverflow="overflow">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it-IT" altLang="de-DE" sz="2000" b="0" i="0" u="none" strike="noStrike" cap="none" normalizeH="0" baseline="0" dirty="0">
                          <a:ln>
                            <a:noFill/>
                          </a:ln>
                          <a:solidFill>
                            <a:schemeClr val="tx1"/>
                          </a:solidFill>
                          <a:effectLst/>
                          <a:latin typeface="Arial" charset="0"/>
                        </a:rPr>
                        <a:t>4,</a:t>
                      </a:r>
                      <a:r>
                        <a:rPr kumimoji="0" lang="de-DE" altLang="de-DE" sz="2000" b="0" i="0" u="none" strike="noStrike" cap="none" normalizeH="0" baseline="0" dirty="0">
                          <a:ln>
                            <a:noFill/>
                          </a:ln>
                          <a:solidFill>
                            <a:schemeClr val="tx1"/>
                          </a:solidFill>
                          <a:effectLst/>
                          <a:latin typeface="Arial" charset="0"/>
                        </a:rPr>
                        <a:t>58</a:t>
                      </a:r>
                      <a:r>
                        <a:rPr kumimoji="0" lang="it-IT" altLang="de-DE" sz="2000" b="0" i="0" u="none" strike="noStrike" cap="none" normalizeH="0" baseline="0" dirty="0">
                          <a:ln>
                            <a:noFill/>
                          </a:ln>
                          <a:solidFill>
                            <a:schemeClr val="tx1"/>
                          </a:solidFill>
                          <a:effectLst/>
                          <a:latin typeface="Arial" charset="0"/>
                        </a:rPr>
                        <a:t>%</a:t>
                      </a:r>
                    </a:p>
                  </a:txBody>
                  <a:tcPr marL="90000" marR="90000" marT="46800" marB="46800" anchor="ctr" horzOverflow="overflow">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10"/>
                  </a:ext>
                </a:extLst>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95" name="Picture 4" descr="cover2"/>
          <p:cNvPicPr>
            <a:picLocks noChangeAspect="1" noChangeArrowheads="1"/>
          </p:cNvPicPr>
          <p:nvPr/>
        </p:nvPicPr>
        <p:blipFill>
          <a:blip r:embed="rId3"/>
          <a:srcRect l="64200" t="82558" r="8800"/>
          <a:stretch>
            <a:fillRect/>
          </a:stretch>
        </p:blipFill>
        <p:spPr bwMode="auto">
          <a:xfrm>
            <a:off x="6172200" y="3573463"/>
            <a:ext cx="2971800" cy="2746375"/>
          </a:xfrm>
          <a:prstGeom prst="rect">
            <a:avLst/>
          </a:prstGeom>
          <a:noFill/>
          <a:ln w="9525">
            <a:noFill/>
            <a:miter lim="800000"/>
            <a:headEnd/>
            <a:tailEnd/>
          </a:ln>
        </p:spPr>
      </p:pic>
      <p:graphicFrame>
        <p:nvGraphicFramePr>
          <p:cNvPr id="113669" name="Object 26"/>
          <p:cNvGraphicFramePr>
            <a:graphicFrameLocks noChangeAspect="1"/>
          </p:cNvGraphicFramePr>
          <p:nvPr/>
        </p:nvGraphicFramePr>
        <p:xfrm>
          <a:off x="1219200" y="4721225"/>
          <a:ext cx="3429000" cy="2289175"/>
        </p:xfrm>
        <a:graphic>
          <a:graphicData uri="http://schemas.openxmlformats.org/presentationml/2006/ole">
            <mc:AlternateContent xmlns:mc="http://schemas.openxmlformats.org/markup-compatibility/2006">
              <mc:Choice xmlns:v="urn:schemas-microsoft-com:vml" Requires="v">
                <p:oleObj spid="_x0000_s32882" name="Diagramm" r:id="rId4" imgW="6095913" imgH="4069087" progId="MSGraph.Chart.8">
                  <p:embed followColorScheme="full"/>
                </p:oleObj>
              </mc:Choice>
              <mc:Fallback>
                <p:oleObj name="Diagramm" r:id="rId4" imgW="6095913" imgH="4069087" progId="MSGraph.Chart.8">
                  <p:embed followColorScheme="full"/>
                  <p:pic>
                    <p:nvPicPr>
                      <p:cNvPr id="0" name="Picture 2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9200" y="4721225"/>
                        <a:ext cx="3429000" cy="22891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3670" name="AutoShape 6"/>
          <p:cNvSpPr>
            <a:spLocks noChangeArrowheads="1"/>
          </p:cNvSpPr>
          <p:nvPr/>
        </p:nvSpPr>
        <p:spPr bwMode="auto">
          <a:xfrm>
            <a:off x="244475" y="2278063"/>
            <a:ext cx="8686800" cy="259080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0 h 21600"/>
              <a:gd name="T8" fmla="*/ 0 60000 65536"/>
              <a:gd name="T9" fmla="*/ 0 60000 65536"/>
              <a:gd name="T10" fmla="*/ 0 60000 65536"/>
              <a:gd name="T11" fmla="*/ 0 60000 65536"/>
              <a:gd name="T12" fmla="*/ 3016 w 21600"/>
              <a:gd name="T13" fmla="*/ 3016 h 21600"/>
              <a:gd name="T14" fmla="*/ 18584 w 21600"/>
              <a:gd name="T15" fmla="*/ 18584 h 21600"/>
            </a:gdLst>
            <a:ahLst/>
            <a:cxnLst>
              <a:cxn ang="T8">
                <a:pos x="T0" y="T1"/>
              </a:cxn>
              <a:cxn ang="T9">
                <a:pos x="T2" y="T3"/>
              </a:cxn>
              <a:cxn ang="T10">
                <a:pos x="T4" y="T5"/>
              </a:cxn>
              <a:cxn ang="T11">
                <a:pos x="T6" y="T7"/>
              </a:cxn>
            </a:cxnLst>
            <a:rect l="T12" t="T13" r="T14" b="T15"/>
            <a:pathLst>
              <a:path w="21600" h="21600">
                <a:moveTo>
                  <a:pt x="0" y="0"/>
                </a:moveTo>
                <a:lnTo>
                  <a:pt x="2432" y="21600"/>
                </a:lnTo>
                <a:lnTo>
                  <a:pt x="19168" y="21600"/>
                </a:lnTo>
                <a:lnTo>
                  <a:pt x="21600" y="0"/>
                </a:lnTo>
                <a:lnTo>
                  <a:pt x="0" y="0"/>
                </a:lnTo>
                <a:close/>
              </a:path>
            </a:pathLst>
          </a:custGeom>
          <a:solidFill>
            <a:srgbClr val="BEDEC4"/>
          </a:solidFill>
          <a:ln w="9525">
            <a:solidFill>
              <a:schemeClr val="tx1"/>
            </a:solidFill>
            <a:miter lim="800000"/>
            <a:headEnd/>
            <a:tailEnd/>
          </a:ln>
          <a:effectLst>
            <a:outerShdw dist="117088" dir="2963922" algn="ctr" rotWithShape="0">
              <a:schemeClr val="bg2"/>
            </a:outerShdw>
          </a:effectLst>
        </p:spPr>
        <p:txBody>
          <a:bodyPr wrap="none" anchor="ctr"/>
          <a:lstStyle/>
          <a:p>
            <a:pPr eaLnBrk="0" hangingPunct="0">
              <a:defRPr/>
            </a:pPr>
            <a:endParaRPr lang="de-AT">
              <a:latin typeface="Arial" panose="020B0604020202020204" pitchFamily="34" charset="0"/>
            </a:endParaRPr>
          </a:p>
        </p:txBody>
      </p:sp>
      <p:sp>
        <p:nvSpPr>
          <p:cNvPr id="113671" name="Text Box 7"/>
          <p:cNvSpPr txBox="1">
            <a:spLocks noChangeArrowheads="1"/>
          </p:cNvSpPr>
          <p:nvPr/>
        </p:nvSpPr>
        <p:spPr bwMode="auto">
          <a:xfrm>
            <a:off x="4283075" y="5364163"/>
            <a:ext cx="4495800" cy="460375"/>
          </a:xfrm>
          <a:prstGeom prst="rect">
            <a:avLst/>
          </a:prstGeom>
          <a:noFill/>
          <a:ln w="9525">
            <a:noFill/>
            <a:miter lim="800000"/>
            <a:headEnd/>
            <a:tailEnd/>
          </a:ln>
        </p:spPr>
        <p:txBody>
          <a:bodyPr>
            <a:spAutoFit/>
          </a:bodyPr>
          <a:lstStyle/>
          <a:p>
            <a:pPr algn="ctr">
              <a:spcBef>
                <a:spcPct val="50000"/>
              </a:spcBef>
            </a:pPr>
            <a:r>
              <a:rPr lang="de-DE" altLang="de-DE" sz="2400">
                <a:solidFill>
                  <a:srgbClr val="CC6600"/>
                </a:solidFill>
              </a:rPr>
              <a:t>100 % Fondi azionari</a:t>
            </a:r>
          </a:p>
        </p:txBody>
      </p:sp>
      <p:sp>
        <p:nvSpPr>
          <p:cNvPr id="113672" name="Text Box 8"/>
          <p:cNvSpPr txBox="1">
            <a:spLocks noChangeArrowheads="1"/>
          </p:cNvSpPr>
          <p:nvPr/>
        </p:nvSpPr>
        <p:spPr bwMode="auto">
          <a:xfrm>
            <a:off x="107950" y="2420938"/>
            <a:ext cx="8670925" cy="2287587"/>
          </a:xfrm>
          <a:prstGeom prst="rect">
            <a:avLst/>
          </a:prstGeom>
          <a:noFill/>
          <a:ln w="9525">
            <a:noFill/>
            <a:miter lim="800000"/>
            <a:headEnd/>
            <a:tailEnd/>
          </a:ln>
        </p:spPr>
        <p:txBody>
          <a:bodyPr>
            <a:spAutoFit/>
          </a:bodyPr>
          <a:lstStyle/>
          <a:p>
            <a:pPr marL="388938" lvl="1" algn="ctr"/>
            <a:r>
              <a:rPr lang="de-DE" altLang="de-DE" sz="3200">
                <a:solidFill>
                  <a:srgbClr val="FF0000"/>
                </a:solidFill>
                <a:cs typeface="Arial" charset="0"/>
              </a:rPr>
              <a:t>“</a:t>
            </a:r>
            <a:r>
              <a:rPr lang="de-DE" altLang="de-DE" sz="3200">
                <a:solidFill>
                  <a:srgbClr val="FF0000"/>
                </a:solidFill>
              </a:rPr>
              <a:t>Linea Dinamica“</a:t>
            </a:r>
          </a:p>
          <a:p>
            <a:pPr marL="388938" lvl="1" algn="ctr">
              <a:buFont typeface="Monotype Sorts"/>
              <a:buNone/>
            </a:pPr>
            <a:r>
              <a:rPr lang="de-DE" altLang="de-DE" sz="2800"/>
              <a:t>Chance di rendimenti molto elevati! </a:t>
            </a:r>
          </a:p>
          <a:p>
            <a:pPr marL="388938" lvl="1" algn="ctr">
              <a:buFont typeface="Monotype Sorts"/>
              <a:buNone/>
            </a:pPr>
            <a:r>
              <a:rPr lang="de-DE" altLang="de-DE" sz="2800"/>
              <a:t>Possibile  alta volatilità delle quotazioni!</a:t>
            </a:r>
          </a:p>
          <a:p>
            <a:pPr marL="388938" lvl="1" algn="ctr">
              <a:buFont typeface="Monotype Sorts"/>
              <a:buNone/>
            </a:pPr>
            <a:r>
              <a:rPr lang="de-DE" altLang="de-DE" sz="2800"/>
              <a:t>Orizzonte di investimento: da 20+ anni (previdenziale di lungo periodo)</a:t>
            </a:r>
          </a:p>
        </p:txBody>
      </p:sp>
      <p:sp>
        <p:nvSpPr>
          <p:cNvPr id="113677" name="Rectangle 13"/>
          <p:cNvSpPr>
            <a:spLocks noChangeArrowheads="1"/>
          </p:cNvSpPr>
          <p:nvPr/>
        </p:nvSpPr>
        <p:spPr bwMode="auto">
          <a:xfrm>
            <a:off x="0" y="1268413"/>
            <a:ext cx="9144000" cy="762000"/>
          </a:xfrm>
          <a:prstGeom prst="rect">
            <a:avLst/>
          </a:prstGeom>
          <a:solidFill>
            <a:srgbClr val="FFFFFF"/>
          </a:solidFill>
          <a:ln w="9525">
            <a:noFill/>
            <a:miter lim="800000"/>
            <a:headEnd/>
            <a:tailEnd/>
          </a:ln>
        </p:spPr>
        <p:txBody>
          <a:bodyPr/>
          <a:lstStyle/>
          <a:p>
            <a:pPr algn="ctr"/>
            <a:r>
              <a:rPr lang="de-DE" altLang="de-DE" sz="3900">
                <a:solidFill>
                  <a:srgbClr val="008000"/>
                </a:solidFill>
              </a:rPr>
              <a:t>Definizione</a:t>
            </a:r>
            <a:r>
              <a:rPr lang="de-DE" altLang="de-DE" sz="4400">
                <a:solidFill>
                  <a:srgbClr val="008000"/>
                </a:solidFill>
              </a:rPr>
              <a:t> della strategia di</a:t>
            </a:r>
            <a:endParaRPr lang="de-DE" altLang="de-DE" sz="4400" i="1">
              <a:solidFill>
                <a:srgbClr val="008000"/>
              </a:solidFill>
            </a:endParaRPr>
          </a:p>
        </p:txBody>
      </p:sp>
      <p:sp>
        <p:nvSpPr>
          <p:cNvPr id="32800" name="Rectangle 2"/>
          <p:cNvSpPr>
            <a:spLocks noChangeArrowheads="1"/>
          </p:cNvSpPr>
          <p:nvPr/>
        </p:nvSpPr>
        <p:spPr bwMode="auto">
          <a:xfrm>
            <a:off x="563563" y="382588"/>
            <a:ext cx="4752975" cy="646112"/>
          </a:xfrm>
          <a:prstGeom prst="rect">
            <a:avLst/>
          </a:prstGeom>
          <a:noFill/>
          <a:ln w="9525">
            <a:noFill/>
            <a:miter lim="800000"/>
            <a:headEnd/>
            <a:tailEnd/>
          </a:ln>
        </p:spPr>
        <p:txBody>
          <a:bodyPr>
            <a:spAutoFit/>
          </a:bodyPr>
          <a:lstStyle/>
          <a:p>
            <a:pPr algn="ctr" eaLnBrk="0" hangingPunct="0"/>
            <a:r>
              <a:rPr lang="de-DE" altLang="de-DE" sz="3600">
                <a:solidFill>
                  <a:srgbClr val="0000FF"/>
                </a:solidFill>
                <a:latin typeface="Tahoma" pitchFamily="34" charset="0"/>
              </a:rPr>
              <a:t> Gestioni APOLLO</a:t>
            </a:r>
            <a:endParaRPr lang="de-AT" altLang="de-DE" sz="3600">
              <a:solidFill>
                <a:srgbClr val="0000FF"/>
              </a:solidFill>
              <a:latin typeface="Tahoma"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0"/>
                                  </p:stCondLst>
                                  <p:childTnLst>
                                    <p:set>
                                      <p:cBhvr>
                                        <p:cTn id="6" dur="1" fill="hold">
                                          <p:stCondLst>
                                            <p:cond delay="0"/>
                                          </p:stCondLst>
                                        </p:cTn>
                                        <p:tgtEl>
                                          <p:spTgt spid="113670"/>
                                        </p:tgtEl>
                                        <p:attrNameLst>
                                          <p:attrName>style.visibility</p:attrName>
                                        </p:attrNameLst>
                                      </p:cBhvr>
                                      <p:to>
                                        <p:strVal val="visible"/>
                                      </p:to>
                                    </p:set>
                                    <p:animEffect transition="in" filter="wipe(up)">
                                      <p:cBhvr>
                                        <p:cTn id="7" dur="500"/>
                                        <p:tgtEl>
                                          <p:spTgt spid="113670"/>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13672">
                                            <p:txEl>
                                              <p:pRg st="0" end="0"/>
                                            </p:txEl>
                                          </p:spTgt>
                                        </p:tgtEl>
                                        <p:attrNameLst>
                                          <p:attrName>style.visibility</p:attrName>
                                        </p:attrNameLst>
                                      </p:cBhvr>
                                      <p:to>
                                        <p:strVal val="visible"/>
                                      </p:to>
                                    </p:set>
                                    <p:animEffect transition="in" filter="wipe(left)">
                                      <p:cBhvr>
                                        <p:cTn id="11" dur="500"/>
                                        <p:tgtEl>
                                          <p:spTgt spid="113672">
                                            <p:txEl>
                                              <p:pRg st="0" end="0"/>
                                            </p:txEl>
                                          </p:spTgt>
                                        </p:tgtEl>
                                      </p:cBhvr>
                                    </p:animEffect>
                                  </p:childTnLst>
                                </p:cTn>
                              </p:par>
                            </p:childTnLst>
                          </p:cTn>
                        </p:par>
                        <p:par>
                          <p:cTn id="12" fill="hold" nodeType="afterGroup">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3672">
                                            <p:txEl>
                                              <p:pRg st="1" end="1"/>
                                            </p:txEl>
                                          </p:spTgt>
                                        </p:tgtEl>
                                        <p:attrNameLst>
                                          <p:attrName>style.visibility</p:attrName>
                                        </p:attrNameLst>
                                      </p:cBhvr>
                                      <p:to>
                                        <p:strVal val="visible"/>
                                      </p:to>
                                    </p:set>
                                    <p:animEffect transition="in" filter="wipe(left)">
                                      <p:cBhvr>
                                        <p:cTn id="15" dur="500"/>
                                        <p:tgtEl>
                                          <p:spTgt spid="113672">
                                            <p:txEl>
                                              <p:pRg st="1" end="1"/>
                                            </p:txEl>
                                          </p:spTgt>
                                        </p:tgtEl>
                                      </p:cBhvr>
                                    </p:animEffect>
                                  </p:childTnLst>
                                </p:cTn>
                              </p:par>
                            </p:childTnLst>
                          </p:cTn>
                        </p:par>
                        <p:par>
                          <p:cTn id="16" fill="hold" nodeType="afterGroup">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13672">
                                            <p:txEl>
                                              <p:pRg st="2" end="2"/>
                                            </p:txEl>
                                          </p:spTgt>
                                        </p:tgtEl>
                                        <p:attrNameLst>
                                          <p:attrName>style.visibility</p:attrName>
                                        </p:attrNameLst>
                                      </p:cBhvr>
                                      <p:to>
                                        <p:strVal val="visible"/>
                                      </p:to>
                                    </p:set>
                                    <p:animEffect transition="in" filter="wipe(left)">
                                      <p:cBhvr>
                                        <p:cTn id="19" dur="500"/>
                                        <p:tgtEl>
                                          <p:spTgt spid="113672">
                                            <p:txEl>
                                              <p:pRg st="2" end="2"/>
                                            </p:txEl>
                                          </p:spTgt>
                                        </p:tgtEl>
                                      </p:cBhvr>
                                    </p:animEffect>
                                  </p:childTnLst>
                                </p:cTn>
                              </p:par>
                            </p:childTnLst>
                          </p:cTn>
                        </p:par>
                        <p:par>
                          <p:cTn id="20" fill="hold" nodeType="afterGroup">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13672">
                                            <p:txEl>
                                              <p:pRg st="3" end="3"/>
                                            </p:txEl>
                                          </p:spTgt>
                                        </p:tgtEl>
                                        <p:attrNameLst>
                                          <p:attrName>style.visibility</p:attrName>
                                        </p:attrNameLst>
                                      </p:cBhvr>
                                      <p:to>
                                        <p:strVal val="visible"/>
                                      </p:to>
                                    </p:set>
                                    <p:animEffect transition="in" filter="wipe(left)">
                                      <p:cBhvr>
                                        <p:cTn id="23" dur="500"/>
                                        <p:tgtEl>
                                          <p:spTgt spid="113672">
                                            <p:txEl>
                                              <p:pRg st="3" end="3"/>
                                            </p:txEl>
                                          </p:spTgt>
                                        </p:tgtEl>
                                      </p:cBhvr>
                                    </p:animEffect>
                                  </p:childTnLst>
                                </p:cTn>
                              </p:par>
                            </p:childTnLst>
                          </p:cTn>
                        </p:par>
                        <p:par>
                          <p:cTn id="24" fill="hold" nodeType="afterGroup">
                            <p:stCondLst>
                              <p:cond delay="2500"/>
                            </p:stCondLst>
                            <p:childTnLst>
                              <p:par>
                                <p:cTn id="25" presetID="23" presetClass="entr" presetSubtype="272" fill="hold" grpId="0" nodeType="afterEffect">
                                  <p:stCondLst>
                                    <p:cond delay="0"/>
                                  </p:stCondLst>
                                  <p:childTnLst>
                                    <p:set>
                                      <p:cBhvr>
                                        <p:cTn id="26" dur="1" fill="hold">
                                          <p:stCondLst>
                                            <p:cond delay="0"/>
                                          </p:stCondLst>
                                        </p:cTn>
                                        <p:tgtEl>
                                          <p:spTgt spid="113669"/>
                                        </p:tgtEl>
                                        <p:attrNameLst>
                                          <p:attrName>style.visibility</p:attrName>
                                        </p:attrNameLst>
                                      </p:cBhvr>
                                      <p:to>
                                        <p:strVal val="visible"/>
                                      </p:to>
                                    </p:set>
                                    <p:anim calcmode="lin" valueType="num">
                                      <p:cBhvr>
                                        <p:cTn id="27" dur="500" fill="hold"/>
                                        <p:tgtEl>
                                          <p:spTgt spid="113669"/>
                                        </p:tgtEl>
                                        <p:attrNameLst>
                                          <p:attrName>ppt_w</p:attrName>
                                        </p:attrNameLst>
                                      </p:cBhvr>
                                      <p:tavLst>
                                        <p:tav tm="0">
                                          <p:val>
                                            <p:strVal val="2/3*#ppt_w"/>
                                          </p:val>
                                        </p:tav>
                                        <p:tav tm="100000">
                                          <p:val>
                                            <p:strVal val="#ppt_w"/>
                                          </p:val>
                                        </p:tav>
                                      </p:tavLst>
                                    </p:anim>
                                    <p:anim calcmode="lin" valueType="num">
                                      <p:cBhvr>
                                        <p:cTn id="28" dur="500" fill="hold"/>
                                        <p:tgtEl>
                                          <p:spTgt spid="113669"/>
                                        </p:tgtEl>
                                        <p:attrNameLst>
                                          <p:attrName>ppt_h</p:attrName>
                                        </p:attrNameLst>
                                      </p:cBhvr>
                                      <p:tavLst>
                                        <p:tav tm="0">
                                          <p:val>
                                            <p:strVal val="2/3*#ppt_h"/>
                                          </p:val>
                                        </p:tav>
                                        <p:tav tm="100000">
                                          <p:val>
                                            <p:strVal val="#ppt_h"/>
                                          </p:val>
                                        </p:tav>
                                      </p:tavLst>
                                    </p:anim>
                                  </p:childTnLst>
                                </p:cTn>
                              </p:par>
                            </p:childTnLst>
                          </p:cTn>
                        </p:par>
                        <p:par>
                          <p:cTn id="29" fill="hold" nodeType="afterGroup">
                            <p:stCondLst>
                              <p:cond delay="3000"/>
                            </p:stCondLst>
                            <p:childTnLst>
                              <p:par>
                                <p:cTn id="30" presetID="22" presetClass="entr" presetSubtype="8" fill="hold" grpId="0" nodeType="afterEffect">
                                  <p:stCondLst>
                                    <p:cond delay="0"/>
                                  </p:stCondLst>
                                  <p:childTnLst>
                                    <p:set>
                                      <p:cBhvr>
                                        <p:cTn id="31" dur="1" fill="hold">
                                          <p:stCondLst>
                                            <p:cond delay="0"/>
                                          </p:stCondLst>
                                        </p:cTn>
                                        <p:tgtEl>
                                          <p:spTgt spid="113671"/>
                                        </p:tgtEl>
                                        <p:attrNameLst>
                                          <p:attrName>style.visibility</p:attrName>
                                        </p:attrNameLst>
                                      </p:cBhvr>
                                      <p:to>
                                        <p:strVal val="visible"/>
                                      </p:to>
                                    </p:set>
                                    <p:animEffect transition="in" filter="wipe(left)">
                                      <p:cBhvr>
                                        <p:cTn id="32" dur="500"/>
                                        <p:tgtEl>
                                          <p:spTgt spid="113671"/>
                                        </p:tgtEl>
                                      </p:cBhvr>
                                    </p:animEffect>
                                  </p:childTnLst>
                                </p:cTn>
                              </p:par>
                            </p:childTnLst>
                          </p:cTn>
                        </p:par>
                        <p:par>
                          <p:cTn id="33" fill="hold" nodeType="afterGroup">
                            <p:stCondLst>
                              <p:cond delay="3500"/>
                            </p:stCondLst>
                            <p:childTnLst>
                              <p:par>
                                <p:cTn id="34" presetID="23" presetClass="entr" presetSubtype="272" fill="hold" grpId="0" nodeType="afterEffect">
                                  <p:stCondLst>
                                    <p:cond delay="0"/>
                                  </p:stCondLst>
                                  <p:childTnLst>
                                    <p:set>
                                      <p:cBhvr>
                                        <p:cTn id="35" dur="1" fill="hold">
                                          <p:stCondLst>
                                            <p:cond delay="0"/>
                                          </p:stCondLst>
                                        </p:cTn>
                                        <p:tgtEl>
                                          <p:spTgt spid="113677"/>
                                        </p:tgtEl>
                                        <p:attrNameLst>
                                          <p:attrName>style.visibility</p:attrName>
                                        </p:attrNameLst>
                                      </p:cBhvr>
                                      <p:to>
                                        <p:strVal val="visible"/>
                                      </p:to>
                                    </p:set>
                                    <p:anim calcmode="lin" valueType="num">
                                      <p:cBhvr>
                                        <p:cTn id="36" dur="500" fill="hold"/>
                                        <p:tgtEl>
                                          <p:spTgt spid="113677"/>
                                        </p:tgtEl>
                                        <p:attrNameLst>
                                          <p:attrName>ppt_w</p:attrName>
                                        </p:attrNameLst>
                                      </p:cBhvr>
                                      <p:tavLst>
                                        <p:tav tm="0">
                                          <p:val>
                                            <p:strVal val="2/3*#ppt_w"/>
                                          </p:val>
                                        </p:tav>
                                        <p:tav tm="100000">
                                          <p:val>
                                            <p:strVal val="#ppt_w"/>
                                          </p:val>
                                        </p:tav>
                                      </p:tavLst>
                                    </p:anim>
                                    <p:anim calcmode="lin" valueType="num">
                                      <p:cBhvr>
                                        <p:cTn id="37" dur="500" fill="hold"/>
                                        <p:tgtEl>
                                          <p:spTgt spid="113677"/>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OleChart spid="113669" grpId="0"/>
      <p:bldP spid="113671" grpId="0" autoUpdateAnimBg="0"/>
      <p:bldP spid="113672" grpId="0" build="p" bldLvl="2" autoUpdateAnimBg="0" advAuto="0"/>
      <p:bldP spid="113677" grpId="0" animBg="1"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6"/>
          <p:cNvSpPr>
            <a:spLocks noChangeArrowheads="1"/>
          </p:cNvSpPr>
          <p:nvPr/>
        </p:nvSpPr>
        <p:spPr bwMode="auto">
          <a:xfrm>
            <a:off x="2087563" y="1433513"/>
            <a:ext cx="5407025" cy="915987"/>
          </a:xfrm>
          <a:prstGeom prst="rect">
            <a:avLst/>
          </a:prstGeom>
          <a:noFill/>
          <a:ln w="9525">
            <a:noFill/>
            <a:miter lim="800000"/>
            <a:headEnd/>
            <a:tailEnd/>
          </a:ln>
        </p:spPr>
        <p:txBody>
          <a:bodyPr wrap="none">
            <a:spAutoFit/>
          </a:bodyPr>
          <a:lstStyle/>
          <a:p>
            <a:pPr algn="ctr"/>
            <a:r>
              <a:rPr lang="de-DE" altLang="de-DE" sz="3600" dirty="0">
                <a:solidFill>
                  <a:srgbClr val="008000"/>
                </a:solidFill>
                <a:latin typeface="Tahoma" pitchFamily="34" charset="0"/>
              </a:rPr>
              <a:t>Performance del </a:t>
            </a:r>
            <a:r>
              <a:rPr lang="de-DE" altLang="de-DE" sz="3600" dirty="0" err="1">
                <a:solidFill>
                  <a:srgbClr val="008000"/>
                </a:solidFill>
                <a:latin typeface="Tahoma" pitchFamily="34" charset="0"/>
              </a:rPr>
              <a:t>fondo</a:t>
            </a:r>
            <a:endParaRPr lang="de-DE" altLang="de-DE" sz="3600" dirty="0">
              <a:solidFill>
                <a:srgbClr val="008000"/>
              </a:solidFill>
              <a:latin typeface="Tahoma" pitchFamily="34" charset="0"/>
            </a:endParaRPr>
          </a:p>
          <a:p>
            <a:pPr algn="ctr"/>
            <a:r>
              <a:rPr lang="de-AT" altLang="de-DE" dirty="0" err="1">
                <a:solidFill>
                  <a:srgbClr val="008000"/>
                </a:solidFill>
                <a:latin typeface="Tahoma" pitchFamily="34" charset="0"/>
              </a:rPr>
              <a:t>negli</a:t>
            </a:r>
            <a:r>
              <a:rPr lang="de-AT" altLang="de-DE" dirty="0">
                <a:solidFill>
                  <a:srgbClr val="008000"/>
                </a:solidFill>
                <a:latin typeface="Tahoma" pitchFamily="34" charset="0"/>
              </a:rPr>
              <a:t> </a:t>
            </a:r>
            <a:r>
              <a:rPr lang="de-AT" altLang="de-DE" dirty="0" err="1">
                <a:solidFill>
                  <a:srgbClr val="008000"/>
                </a:solidFill>
                <a:latin typeface="Tahoma" pitchFamily="34" charset="0"/>
              </a:rPr>
              <a:t>ultimi</a:t>
            </a:r>
            <a:r>
              <a:rPr lang="de-AT" altLang="de-DE" dirty="0">
                <a:solidFill>
                  <a:srgbClr val="008000"/>
                </a:solidFill>
                <a:latin typeface="Tahoma" pitchFamily="34" charset="0"/>
              </a:rPr>
              <a:t> </a:t>
            </a:r>
            <a:r>
              <a:rPr lang="de-AT" altLang="de-DE" dirty="0" err="1">
                <a:solidFill>
                  <a:srgbClr val="008000"/>
                </a:solidFill>
                <a:latin typeface="Tahoma" pitchFamily="34" charset="0"/>
              </a:rPr>
              <a:t>cinque</a:t>
            </a:r>
            <a:r>
              <a:rPr lang="de-AT" altLang="de-DE" dirty="0">
                <a:solidFill>
                  <a:srgbClr val="008000"/>
                </a:solidFill>
                <a:latin typeface="Tahoma" pitchFamily="34" charset="0"/>
              </a:rPr>
              <a:t> </a:t>
            </a:r>
            <a:r>
              <a:rPr lang="de-AT" altLang="de-DE" dirty="0" err="1">
                <a:solidFill>
                  <a:srgbClr val="008000"/>
                </a:solidFill>
                <a:latin typeface="Tahoma" pitchFamily="34" charset="0"/>
              </a:rPr>
              <a:t>anni</a:t>
            </a:r>
            <a:endParaRPr lang="de-AT" altLang="de-DE" dirty="0">
              <a:solidFill>
                <a:srgbClr val="008000"/>
              </a:solidFill>
              <a:latin typeface="Tahoma" pitchFamily="34" charset="0"/>
            </a:endParaRPr>
          </a:p>
        </p:txBody>
      </p:sp>
      <p:sp>
        <p:nvSpPr>
          <p:cNvPr id="49154" name="Text Box 7"/>
          <p:cNvSpPr txBox="1">
            <a:spLocks noChangeArrowheads="1"/>
          </p:cNvSpPr>
          <p:nvPr/>
        </p:nvSpPr>
        <p:spPr bwMode="auto">
          <a:xfrm>
            <a:off x="287338" y="1001713"/>
            <a:ext cx="8893175" cy="641350"/>
          </a:xfrm>
          <a:prstGeom prst="rect">
            <a:avLst/>
          </a:prstGeom>
          <a:noFill/>
          <a:ln w="9525">
            <a:noFill/>
            <a:miter lim="800000"/>
            <a:headEnd/>
            <a:tailEnd/>
          </a:ln>
        </p:spPr>
        <p:txBody>
          <a:bodyPr>
            <a:spAutoFit/>
          </a:bodyPr>
          <a:lstStyle/>
          <a:p>
            <a:pPr algn="ctr"/>
            <a:r>
              <a:rPr lang="de-DE" altLang="de-DE" sz="3600">
                <a:solidFill>
                  <a:srgbClr val="0000FF"/>
                </a:solidFill>
              </a:rPr>
              <a:t>APOLLO „Linea Dinamica“</a:t>
            </a:r>
          </a:p>
        </p:txBody>
      </p:sp>
      <p:pic>
        <p:nvPicPr>
          <p:cNvPr id="2" name="Grafik 1">
            <a:extLst>
              <a:ext uri="{FF2B5EF4-FFF2-40B4-BE49-F238E27FC236}">
                <a16:creationId xmlns="" xmlns:a16="http://schemas.microsoft.com/office/drawing/2014/main" id="{E03189EA-E39D-48F0-96BB-A582D3A5F610}"/>
              </a:ext>
            </a:extLst>
          </p:cNvPr>
          <p:cNvPicPr>
            <a:picLocks noChangeAspect="1"/>
          </p:cNvPicPr>
          <p:nvPr/>
        </p:nvPicPr>
        <p:blipFill>
          <a:blip r:embed="rId2"/>
          <a:stretch>
            <a:fillRect/>
          </a:stretch>
        </p:blipFill>
        <p:spPr>
          <a:xfrm>
            <a:off x="219614" y="2420888"/>
            <a:ext cx="8893175" cy="4196132"/>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6"/>
          <p:cNvSpPr>
            <a:spLocks noChangeArrowheads="1"/>
          </p:cNvSpPr>
          <p:nvPr/>
        </p:nvSpPr>
        <p:spPr bwMode="auto">
          <a:xfrm>
            <a:off x="1089025" y="1341438"/>
            <a:ext cx="6938963" cy="646112"/>
          </a:xfrm>
          <a:prstGeom prst="rect">
            <a:avLst/>
          </a:prstGeom>
          <a:noFill/>
          <a:ln w="9525">
            <a:noFill/>
            <a:miter lim="800000"/>
            <a:headEnd/>
            <a:tailEnd/>
          </a:ln>
        </p:spPr>
        <p:txBody>
          <a:bodyPr wrap="none">
            <a:spAutoFit/>
          </a:bodyPr>
          <a:lstStyle/>
          <a:p>
            <a:pPr algn="ctr"/>
            <a:r>
              <a:rPr lang="de-DE" altLang="de-DE" sz="3600" dirty="0" err="1">
                <a:solidFill>
                  <a:srgbClr val="008000"/>
                </a:solidFill>
                <a:latin typeface="Tahoma" pitchFamily="34" charset="0"/>
              </a:rPr>
              <a:t>Composizione</a:t>
            </a:r>
            <a:r>
              <a:rPr lang="de-DE" altLang="de-DE" sz="3600" dirty="0">
                <a:solidFill>
                  <a:srgbClr val="008000"/>
                </a:solidFill>
                <a:latin typeface="Tahoma" pitchFamily="34" charset="0"/>
              </a:rPr>
              <a:t> del </a:t>
            </a:r>
            <a:r>
              <a:rPr lang="de-DE" altLang="de-DE" sz="3600" dirty="0" err="1">
                <a:solidFill>
                  <a:srgbClr val="008000"/>
                </a:solidFill>
                <a:latin typeface="Tahoma" pitchFamily="34" charset="0"/>
              </a:rPr>
              <a:t>portafoglio</a:t>
            </a:r>
            <a:endParaRPr lang="de-DE" altLang="de-DE" sz="3600" dirty="0">
              <a:solidFill>
                <a:srgbClr val="008000"/>
              </a:solidFill>
              <a:latin typeface="Tahoma" pitchFamily="34" charset="0"/>
            </a:endParaRPr>
          </a:p>
        </p:txBody>
      </p:sp>
      <p:sp>
        <p:nvSpPr>
          <p:cNvPr id="50178" name="Text Box 7"/>
          <p:cNvSpPr txBox="1">
            <a:spLocks noChangeArrowheads="1"/>
          </p:cNvSpPr>
          <p:nvPr/>
        </p:nvSpPr>
        <p:spPr bwMode="auto">
          <a:xfrm>
            <a:off x="179388" y="908720"/>
            <a:ext cx="8893175" cy="641350"/>
          </a:xfrm>
          <a:prstGeom prst="rect">
            <a:avLst/>
          </a:prstGeom>
          <a:noFill/>
          <a:ln w="9525">
            <a:noFill/>
            <a:miter lim="800000"/>
            <a:headEnd/>
            <a:tailEnd/>
          </a:ln>
        </p:spPr>
        <p:txBody>
          <a:bodyPr>
            <a:spAutoFit/>
          </a:bodyPr>
          <a:lstStyle/>
          <a:p>
            <a:pPr algn="ctr"/>
            <a:r>
              <a:rPr lang="de-DE" altLang="de-DE" sz="3600" dirty="0">
                <a:solidFill>
                  <a:srgbClr val="0000FF"/>
                </a:solidFill>
              </a:rPr>
              <a:t>APOLLO „Linea </a:t>
            </a:r>
            <a:r>
              <a:rPr lang="de-DE" altLang="de-DE" sz="3600" dirty="0" err="1">
                <a:solidFill>
                  <a:srgbClr val="0000FF"/>
                </a:solidFill>
              </a:rPr>
              <a:t>Dinamica</a:t>
            </a:r>
            <a:r>
              <a:rPr lang="de-DE" altLang="de-DE" sz="3600" dirty="0">
                <a:solidFill>
                  <a:srgbClr val="0000FF"/>
                </a:solidFill>
              </a:rPr>
              <a:t>“</a:t>
            </a:r>
          </a:p>
        </p:txBody>
      </p:sp>
      <p:sp>
        <p:nvSpPr>
          <p:cNvPr id="50179" name="Rectangle 2"/>
          <p:cNvSpPr>
            <a:spLocks noChangeArrowheads="1"/>
          </p:cNvSpPr>
          <p:nvPr/>
        </p:nvSpPr>
        <p:spPr bwMode="auto">
          <a:xfrm>
            <a:off x="539750" y="298450"/>
            <a:ext cx="4752975" cy="646113"/>
          </a:xfrm>
          <a:prstGeom prst="rect">
            <a:avLst/>
          </a:prstGeom>
          <a:noFill/>
          <a:ln w="9525">
            <a:noFill/>
            <a:miter lim="800000"/>
            <a:headEnd/>
            <a:tailEnd/>
          </a:ln>
        </p:spPr>
        <p:txBody>
          <a:bodyPr>
            <a:spAutoFit/>
          </a:bodyPr>
          <a:lstStyle/>
          <a:p>
            <a:pPr algn="ctr" eaLnBrk="0" hangingPunct="0"/>
            <a:r>
              <a:rPr lang="de-DE" altLang="de-DE" sz="3600">
                <a:solidFill>
                  <a:srgbClr val="0000FF"/>
                </a:solidFill>
                <a:latin typeface="Tahoma" pitchFamily="34" charset="0"/>
              </a:rPr>
              <a:t> Gestioni APOLLO</a:t>
            </a:r>
            <a:endParaRPr lang="de-AT" altLang="de-DE" sz="3600">
              <a:solidFill>
                <a:srgbClr val="0000FF"/>
              </a:solidFill>
              <a:latin typeface="Tahoma" pitchFamily="34" charset="0"/>
            </a:endParaRPr>
          </a:p>
        </p:txBody>
      </p:sp>
      <p:sp>
        <p:nvSpPr>
          <p:cNvPr id="5" name="Rectangle 4"/>
          <p:cNvSpPr>
            <a:spLocks noChangeArrowheads="1"/>
          </p:cNvSpPr>
          <p:nvPr/>
        </p:nvSpPr>
        <p:spPr bwMode="auto">
          <a:xfrm>
            <a:off x="250825" y="6105525"/>
            <a:ext cx="8623300" cy="708025"/>
          </a:xfrm>
          <a:prstGeom prst="rect">
            <a:avLst/>
          </a:prstGeom>
          <a:noFill/>
          <a:ln>
            <a:noFill/>
          </a:ln>
          <a:effectLst/>
          <a:extLst/>
        </p:spPr>
        <p:txBody>
          <a:bodyPr>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ctr" eaLnBrk="0" hangingPunct="0">
              <a:defRPr/>
            </a:pPr>
            <a:r>
              <a:rPr lang="de-DE" altLang="de-DE" sz="2000" dirty="0" err="1">
                <a:solidFill>
                  <a:srgbClr val="009900"/>
                </a:solidFill>
                <a:latin typeface="+mj-lt"/>
              </a:rPr>
              <a:t>Selezione</a:t>
            </a:r>
            <a:r>
              <a:rPr lang="de-DE" altLang="de-DE" sz="2000" dirty="0">
                <a:solidFill>
                  <a:srgbClr val="009900"/>
                </a:solidFill>
                <a:latin typeface="+mj-lt"/>
              </a:rPr>
              <a:t> di </a:t>
            </a:r>
            <a:r>
              <a:rPr lang="de-DE" altLang="de-DE" sz="2000" dirty="0" err="1">
                <a:solidFill>
                  <a:srgbClr val="009900"/>
                </a:solidFill>
                <a:latin typeface="+mj-lt"/>
              </a:rPr>
              <a:t>Fondi</a:t>
            </a:r>
            <a:r>
              <a:rPr lang="de-DE" altLang="de-DE" sz="2000" dirty="0">
                <a:solidFill>
                  <a:srgbClr val="009900"/>
                </a:solidFill>
                <a:latin typeface="+mj-lt"/>
              </a:rPr>
              <a:t> </a:t>
            </a:r>
            <a:r>
              <a:rPr lang="de-DE" altLang="de-DE" sz="2000" dirty="0" err="1">
                <a:solidFill>
                  <a:srgbClr val="009900"/>
                </a:solidFill>
                <a:latin typeface="+mj-lt"/>
              </a:rPr>
              <a:t>Azionari</a:t>
            </a:r>
            <a:r>
              <a:rPr lang="de-DE" altLang="de-DE" sz="2000" dirty="0">
                <a:solidFill>
                  <a:srgbClr val="009900"/>
                </a:solidFill>
                <a:latin typeface="+mj-lt"/>
              </a:rPr>
              <a:t> delle </a:t>
            </a:r>
            <a:r>
              <a:rPr lang="de-DE" altLang="de-DE" sz="2000" dirty="0" err="1">
                <a:solidFill>
                  <a:srgbClr val="009900"/>
                </a:solidFill>
                <a:latin typeface="+mj-lt"/>
              </a:rPr>
              <a:t>migliori</a:t>
            </a:r>
            <a:r>
              <a:rPr lang="de-DE" altLang="de-DE" sz="2000" dirty="0">
                <a:solidFill>
                  <a:srgbClr val="009900"/>
                </a:solidFill>
                <a:latin typeface="+mj-lt"/>
              </a:rPr>
              <a:t> </a:t>
            </a:r>
            <a:r>
              <a:rPr lang="de-DE" altLang="de-DE" sz="2000" dirty="0" err="1">
                <a:solidFill>
                  <a:srgbClr val="009900"/>
                </a:solidFill>
                <a:latin typeface="+mj-lt"/>
              </a:rPr>
              <a:t>case</a:t>
            </a:r>
            <a:r>
              <a:rPr lang="de-DE" altLang="de-DE" sz="2000" dirty="0">
                <a:solidFill>
                  <a:srgbClr val="009900"/>
                </a:solidFill>
                <a:latin typeface="+mj-lt"/>
              </a:rPr>
              <a:t> </a:t>
            </a:r>
            <a:r>
              <a:rPr lang="de-DE" altLang="de-DE" sz="2000" dirty="0" err="1">
                <a:solidFill>
                  <a:srgbClr val="009900"/>
                </a:solidFill>
                <a:latin typeface="+mj-lt"/>
              </a:rPr>
              <a:t>mondiali</a:t>
            </a:r>
            <a:r>
              <a:rPr lang="de-DE" altLang="de-DE" sz="2000" dirty="0">
                <a:solidFill>
                  <a:srgbClr val="009900"/>
                </a:solidFill>
                <a:latin typeface="+mj-lt"/>
              </a:rPr>
              <a:t> e </a:t>
            </a:r>
            <a:r>
              <a:rPr lang="de-DE" altLang="de-DE" sz="2000" dirty="0" err="1">
                <a:solidFill>
                  <a:srgbClr val="009900"/>
                </a:solidFill>
                <a:latin typeface="+mj-lt"/>
              </a:rPr>
              <a:t>Know-How</a:t>
            </a:r>
            <a:r>
              <a:rPr lang="de-DE" altLang="de-DE" sz="2000" dirty="0">
                <a:solidFill>
                  <a:srgbClr val="009900"/>
                </a:solidFill>
                <a:latin typeface="+mj-lt"/>
              </a:rPr>
              <a:t> Security </a:t>
            </a:r>
            <a:r>
              <a:rPr lang="de-DE" altLang="de-DE" sz="2000" dirty="0" err="1">
                <a:solidFill>
                  <a:srgbClr val="009900"/>
                </a:solidFill>
                <a:latin typeface="+mj-lt"/>
              </a:rPr>
              <a:t>nel</a:t>
            </a:r>
            <a:r>
              <a:rPr lang="de-DE" altLang="de-DE" sz="2000" dirty="0">
                <a:solidFill>
                  <a:srgbClr val="009900"/>
                </a:solidFill>
                <a:latin typeface="+mj-lt"/>
              </a:rPr>
              <a:t> </a:t>
            </a:r>
            <a:r>
              <a:rPr lang="de-DE" altLang="de-DE" sz="2000" dirty="0" err="1">
                <a:solidFill>
                  <a:srgbClr val="009900"/>
                </a:solidFill>
                <a:latin typeface="+mj-lt"/>
              </a:rPr>
              <a:t>campo</a:t>
            </a:r>
            <a:r>
              <a:rPr lang="de-DE" altLang="de-DE" sz="2000" dirty="0">
                <a:solidFill>
                  <a:srgbClr val="009900"/>
                </a:solidFill>
                <a:latin typeface="+mj-lt"/>
              </a:rPr>
              <a:t> </a:t>
            </a:r>
            <a:r>
              <a:rPr lang="de-DE" altLang="de-DE" sz="2000" dirty="0" err="1">
                <a:solidFill>
                  <a:srgbClr val="009900"/>
                </a:solidFill>
                <a:latin typeface="+mj-lt"/>
              </a:rPr>
              <a:t>obbligazionario</a:t>
            </a:r>
            <a:endParaRPr lang="de-DE" altLang="de-DE" sz="2000" dirty="0">
              <a:solidFill>
                <a:srgbClr val="009900"/>
              </a:solidFill>
              <a:latin typeface="+mj-lt"/>
            </a:endParaRPr>
          </a:p>
        </p:txBody>
      </p:sp>
      <p:graphicFrame>
        <p:nvGraphicFramePr>
          <p:cNvPr id="6" name="Group 113"/>
          <p:cNvGraphicFramePr>
            <a:graphicFrameLocks noGrp="1"/>
          </p:cNvGraphicFramePr>
          <p:nvPr>
            <p:extLst>
              <p:ext uri="{D42A27DB-BD31-4B8C-83A1-F6EECF244321}">
                <p14:modId xmlns:p14="http://schemas.microsoft.com/office/powerpoint/2010/main" val="364639091"/>
              </p:ext>
            </p:extLst>
          </p:nvPr>
        </p:nvGraphicFramePr>
        <p:xfrm>
          <a:off x="395536" y="2039938"/>
          <a:ext cx="8407153" cy="4053080"/>
        </p:xfrm>
        <a:graphic>
          <a:graphicData uri="http://schemas.openxmlformats.org/drawingml/2006/table">
            <a:tbl>
              <a:tblPr/>
              <a:tblGrid>
                <a:gridCol w="7008769">
                  <a:extLst>
                    <a:ext uri="{9D8B030D-6E8A-4147-A177-3AD203B41FA5}">
                      <a16:colId xmlns="" xmlns:a16="http://schemas.microsoft.com/office/drawing/2014/main" val="20000"/>
                    </a:ext>
                  </a:extLst>
                </a:gridCol>
                <a:gridCol w="1398384">
                  <a:extLst>
                    <a:ext uri="{9D8B030D-6E8A-4147-A177-3AD203B41FA5}">
                      <a16:colId xmlns="" xmlns:a16="http://schemas.microsoft.com/office/drawing/2014/main" val="20001"/>
                    </a:ext>
                  </a:extLst>
                </a:gridCol>
              </a:tblGrid>
              <a:tr h="373880">
                <a:tc gridSpan="2">
                  <a:txBody>
                    <a:bodyPr/>
                    <a:lstStyle/>
                    <a:p>
                      <a:pPr marL="0" marR="0" lvl="0" indent="0" algn="ctr" defTabSz="914400" rtl="0" eaLnBrk="1" fontAlgn="base" latinLnBrk="0" hangingPunct="1">
                        <a:lnSpc>
                          <a:spcPct val="90000"/>
                        </a:lnSpc>
                        <a:spcBef>
                          <a:spcPct val="10000"/>
                        </a:spcBef>
                        <a:spcAft>
                          <a:spcPct val="0"/>
                        </a:spcAft>
                        <a:buClrTx/>
                        <a:buSzTx/>
                        <a:buFontTx/>
                        <a:buNone/>
                        <a:tabLst/>
                      </a:pPr>
                      <a:r>
                        <a:rPr kumimoji="0" lang="it-IT" altLang="de-DE" sz="2000" b="1" i="0" u="none" strike="noStrike" cap="none" normalizeH="0" baseline="0" dirty="0">
                          <a:ln>
                            <a:noFill/>
                          </a:ln>
                          <a:solidFill>
                            <a:schemeClr val="tx1"/>
                          </a:solidFill>
                          <a:effectLst/>
                          <a:latin typeface="Arial" charset="0"/>
                        </a:rPr>
                        <a:t>Top Holdings al 31.12.2018</a:t>
                      </a:r>
                    </a:p>
                  </a:txBody>
                  <a:tcPr marL="91431" marR="91431" marT="45714" marB="45714"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extLst>
                  <a:ext uri="{0D108BD9-81ED-4DB2-BD59-A6C34878D82A}">
                    <a16:rowId xmlns="" xmlns:a16="http://schemas.microsoft.com/office/drawing/2014/main" val="10000"/>
                  </a:ext>
                </a:extLst>
              </a:tr>
              <a:tr h="367901">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it-IT" altLang="de-DE" sz="2000" b="0" i="0" u="none" strike="noStrike" cap="none" normalizeH="0" baseline="0" dirty="0">
                          <a:ln>
                            <a:noFill/>
                          </a:ln>
                          <a:solidFill>
                            <a:schemeClr val="tx1"/>
                          </a:solidFill>
                          <a:effectLst/>
                          <a:latin typeface="Arial" charset="0"/>
                        </a:rPr>
                        <a:t>APOLLO STYRIAN GLOBAL EQUITY – T</a:t>
                      </a:r>
                    </a:p>
                  </a:txBody>
                  <a:tcPr anchor="ctr" horzOverflow="overflow">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de-AT" altLang="de-DE" sz="2000" b="0" i="0" u="none" strike="noStrike" cap="none" normalizeH="0" baseline="0" dirty="0">
                          <a:ln>
                            <a:noFill/>
                          </a:ln>
                          <a:solidFill>
                            <a:schemeClr val="tx1"/>
                          </a:solidFill>
                          <a:effectLst/>
                          <a:latin typeface="Arial" charset="0"/>
                        </a:rPr>
                        <a:t>19</a:t>
                      </a:r>
                      <a:r>
                        <a:rPr kumimoji="0" lang="it-IT" altLang="de-DE" sz="2000" b="0" i="0" u="none" strike="noStrike" cap="none" normalizeH="0" baseline="0" dirty="0">
                          <a:ln>
                            <a:noFill/>
                          </a:ln>
                          <a:solidFill>
                            <a:schemeClr val="tx1"/>
                          </a:solidFill>
                          <a:effectLst/>
                          <a:latin typeface="Arial" charset="0"/>
                        </a:rPr>
                        <a:t>,</a:t>
                      </a:r>
                      <a:r>
                        <a:rPr kumimoji="0" lang="de-DE" altLang="de-DE" sz="2000" b="0" i="0" u="none" strike="noStrike" cap="none" normalizeH="0" baseline="0" dirty="0">
                          <a:ln>
                            <a:noFill/>
                          </a:ln>
                          <a:solidFill>
                            <a:schemeClr val="tx1"/>
                          </a:solidFill>
                          <a:effectLst/>
                          <a:latin typeface="Arial" charset="0"/>
                        </a:rPr>
                        <a:t>18</a:t>
                      </a:r>
                      <a:r>
                        <a:rPr kumimoji="0" lang="it-IT" altLang="de-DE" sz="2000" b="0" i="0" u="none" strike="noStrike" cap="none" normalizeH="0" baseline="0" dirty="0">
                          <a:ln>
                            <a:noFill/>
                          </a:ln>
                          <a:solidFill>
                            <a:schemeClr val="tx1"/>
                          </a:solidFill>
                          <a:effectLst/>
                          <a:latin typeface="Arial" charset="0"/>
                        </a:rPr>
                        <a:t>%</a:t>
                      </a:r>
                    </a:p>
                  </a:txBody>
                  <a:tcPr marL="90000" marR="90000" marT="46800" marB="46800" anchor="ctr" horzOverflow="overflow">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r h="367901">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en-US" altLang="de-DE" sz="2000" b="0" i="0" u="none" strike="noStrike" cap="none" normalizeH="0" baseline="0" dirty="0">
                          <a:ln>
                            <a:noFill/>
                          </a:ln>
                          <a:solidFill>
                            <a:schemeClr val="tx1"/>
                          </a:solidFill>
                          <a:effectLst/>
                          <a:latin typeface="Arial" charset="0"/>
                        </a:rPr>
                        <a:t>APOLLO EUROPEAN EQUITY T</a:t>
                      </a:r>
                      <a:endParaRPr kumimoji="0" lang="it-IT" altLang="de-DE" sz="2000" b="0" i="0" u="none" strike="noStrike" cap="none" normalizeH="0" baseline="0" dirty="0">
                        <a:ln>
                          <a:noFill/>
                        </a:ln>
                        <a:solidFill>
                          <a:schemeClr val="tx1"/>
                        </a:solidFill>
                        <a:effectLst/>
                        <a:latin typeface="Arial" charset="0"/>
                      </a:endParaRPr>
                    </a:p>
                  </a:txBody>
                  <a:tcPr anchor="ctr" horzOverflow="overflow">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de-AT" altLang="de-DE" sz="2000" b="0" i="0" u="none" strike="noStrike" cap="none" normalizeH="0" baseline="0" dirty="0">
                          <a:ln>
                            <a:noFill/>
                          </a:ln>
                          <a:solidFill>
                            <a:schemeClr val="tx1"/>
                          </a:solidFill>
                          <a:effectLst/>
                          <a:latin typeface="Arial" charset="0"/>
                        </a:rPr>
                        <a:t>10,10%</a:t>
                      </a:r>
                      <a:endParaRPr kumimoji="0" lang="it-IT" altLang="de-DE" sz="2000" b="0" i="0" u="none" strike="noStrike" cap="none" normalizeH="0" baseline="0" dirty="0">
                        <a:ln>
                          <a:noFill/>
                        </a:ln>
                        <a:solidFill>
                          <a:schemeClr val="tx1"/>
                        </a:solidFill>
                        <a:effectLst/>
                        <a:latin typeface="Arial" charset="0"/>
                      </a:endParaRPr>
                    </a:p>
                  </a:txBody>
                  <a:tcPr marL="90000" marR="90000" marT="46800" marB="46800" anchor="ctr" horzOverflow="overflow">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2"/>
                  </a:ext>
                </a:extLst>
              </a:tr>
              <a:tr h="367901">
                <a:tc>
                  <a:txBody>
                    <a:body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altLang="de-DE" sz="2000" b="0" i="0" u="none" strike="noStrike" cap="none" normalizeH="0" baseline="0" dirty="0">
                          <a:ln>
                            <a:noFill/>
                          </a:ln>
                          <a:solidFill>
                            <a:schemeClr val="tx1"/>
                          </a:solidFill>
                          <a:effectLst/>
                          <a:latin typeface="Arial" charset="0"/>
                        </a:rPr>
                        <a:t>FIDELITY FUNDS-EUROPEAN GRTH GL</a:t>
                      </a:r>
                      <a:endParaRPr kumimoji="0" lang="it-IT" altLang="de-DE" sz="2000" b="0" i="0" u="none" strike="noStrike" cap="none" normalizeH="0" baseline="0" dirty="0">
                        <a:ln>
                          <a:noFill/>
                        </a:ln>
                        <a:solidFill>
                          <a:schemeClr val="tx1"/>
                        </a:solidFill>
                        <a:effectLst/>
                        <a:latin typeface="Arial" charset="0"/>
                      </a:endParaRPr>
                    </a:p>
                  </a:txBody>
                  <a:tcPr anchor="ctr" horzOverflow="overflow">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it-IT" altLang="de-DE" sz="2000" b="0" i="0" u="none" strike="noStrike" cap="none" normalizeH="0" baseline="0" dirty="0">
                          <a:ln>
                            <a:noFill/>
                          </a:ln>
                          <a:solidFill>
                            <a:schemeClr val="tx1"/>
                          </a:solidFill>
                          <a:effectLst/>
                          <a:latin typeface="Arial" charset="0"/>
                        </a:rPr>
                        <a:t>7,</a:t>
                      </a:r>
                      <a:r>
                        <a:rPr kumimoji="0" lang="de-DE" altLang="de-DE" sz="2000" b="0" i="0" u="none" strike="noStrike" cap="none" normalizeH="0" baseline="0" dirty="0">
                          <a:ln>
                            <a:noFill/>
                          </a:ln>
                          <a:solidFill>
                            <a:schemeClr val="tx1"/>
                          </a:solidFill>
                          <a:effectLst/>
                          <a:latin typeface="Arial" charset="0"/>
                        </a:rPr>
                        <a:t>31</a:t>
                      </a:r>
                      <a:r>
                        <a:rPr kumimoji="0" lang="it-IT" altLang="de-DE" sz="2000" b="0" i="0" u="none" strike="noStrike" cap="none" normalizeH="0" baseline="0" dirty="0">
                          <a:ln>
                            <a:noFill/>
                          </a:ln>
                          <a:solidFill>
                            <a:schemeClr val="tx1"/>
                          </a:solidFill>
                          <a:effectLst/>
                          <a:latin typeface="Arial" charset="0"/>
                        </a:rPr>
                        <a:t>%</a:t>
                      </a:r>
                    </a:p>
                  </a:txBody>
                  <a:tcPr marL="90000" marR="90000" marT="46800" marB="46800" anchor="ctr" horzOverflow="overflow">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3"/>
                  </a:ext>
                </a:extLst>
              </a:tr>
              <a:tr h="367901">
                <a:tc>
                  <a:txBody>
                    <a:body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it-IT" altLang="de-DE" sz="2000" b="0" i="0" u="none" strike="noStrike" cap="none" normalizeH="0" baseline="0" dirty="0">
                          <a:ln>
                            <a:noFill/>
                          </a:ln>
                          <a:solidFill>
                            <a:schemeClr val="tx1"/>
                          </a:solidFill>
                          <a:effectLst/>
                          <a:latin typeface="Arial" charset="0"/>
                        </a:rPr>
                        <a:t>AMUNDI FUNDS II EUROLAND EQUITY</a:t>
                      </a:r>
                    </a:p>
                  </a:txBody>
                  <a:tcPr anchor="ctr" horzOverflow="overflow">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de-DE" altLang="de-DE" sz="2000" b="0" i="0" u="none" strike="noStrike" cap="none" normalizeH="0" baseline="0" dirty="0">
                          <a:ln>
                            <a:noFill/>
                          </a:ln>
                          <a:solidFill>
                            <a:schemeClr val="tx1"/>
                          </a:solidFill>
                          <a:effectLst/>
                          <a:latin typeface="Arial" charset="0"/>
                        </a:rPr>
                        <a:t>7,24</a:t>
                      </a:r>
                      <a:r>
                        <a:rPr kumimoji="0" lang="it-IT" altLang="de-DE" sz="2000" b="0" i="0" u="none" strike="noStrike" cap="none" normalizeH="0" baseline="0" dirty="0">
                          <a:ln>
                            <a:noFill/>
                          </a:ln>
                          <a:solidFill>
                            <a:schemeClr val="tx1"/>
                          </a:solidFill>
                          <a:effectLst/>
                          <a:latin typeface="Arial" charset="0"/>
                        </a:rPr>
                        <a:t>%</a:t>
                      </a:r>
                    </a:p>
                  </a:txBody>
                  <a:tcPr marL="90000" marR="90000" marT="46800" marB="46800" anchor="ctr" horzOverflow="overflow">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4"/>
                  </a:ext>
                </a:extLst>
              </a:tr>
              <a:tr h="367901">
                <a:tc>
                  <a:txBody>
                    <a:body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altLang="de-DE" sz="2000" b="0" i="0" u="none" strike="noStrike" cap="none" normalizeH="0" baseline="0" dirty="0">
                          <a:ln>
                            <a:noFill/>
                          </a:ln>
                          <a:solidFill>
                            <a:schemeClr val="tx1"/>
                          </a:solidFill>
                          <a:effectLst/>
                          <a:latin typeface="Arial" charset="0"/>
                        </a:rPr>
                        <a:t>BGF – EURO MARKET FUND A2-THES.</a:t>
                      </a:r>
                      <a:endParaRPr kumimoji="0" lang="it-IT" altLang="de-DE" sz="2000" b="0" i="0" u="none" strike="noStrike" cap="none" normalizeH="0" baseline="0" dirty="0">
                        <a:ln>
                          <a:noFill/>
                        </a:ln>
                        <a:solidFill>
                          <a:schemeClr val="tx1"/>
                        </a:solidFill>
                        <a:effectLst/>
                        <a:latin typeface="Arial" charset="0"/>
                      </a:endParaRPr>
                    </a:p>
                  </a:txBody>
                  <a:tcPr anchor="ctr" horzOverflow="overflow">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it-IT" altLang="de-DE" sz="2000" b="0" i="0" u="none" strike="noStrike" cap="none" normalizeH="0" baseline="0" dirty="0">
                          <a:ln>
                            <a:noFill/>
                          </a:ln>
                          <a:solidFill>
                            <a:schemeClr val="tx1"/>
                          </a:solidFill>
                          <a:effectLst/>
                          <a:latin typeface="Arial" charset="0"/>
                        </a:rPr>
                        <a:t>7,</a:t>
                      </a:r>
                      <a:r>
                        <a:rPr kumimoji="0" lang="de-AT" altLang="de-DE" sz="2000" b="0" i="0" u="none" strike="noStrike" cap="none" normalizeH="0" baseline="0" dirty="0">
                          <a:ln>
                            <a:noFill/>
                          </a:ln>
                          <a:solidFill>
                            <a:schemeClr val="tx1"/>
                          </a:solidFill>
                          <a:effectLst/>
                          <a:latin typeface="Arial" charset="0"/>
                        </a:rPr>
                        <a:t>02</a:t>
                      </a:r>
                      <a:r>
                        <a:rPr kumimoji="0" lang="it-IT" altLang="de-DE" sz="2000" b="0" i="0" u="none" strike="noStrike" cap="none" normalizeH="0" baseline="0" dirty="0">
                          <a:ln>
                            <a:noFill/>
                          </a:ln>
                          <a:solidFill>
                            <a:schemeClr val="tx1"/>
                          </a:solidFill>
                          <a:effectLst/>
                          <a:latin typeface="Arial" charset="0"/>
                        </a:rPr>
                        <a:t>%</a:t>
                      </a:r>
                    </a:p>
                  </a:txBody>
                  <a:tcPr marL="90000" marR="90000" marT="46800" marB="46800" anchor="ctr" horzOverflow="overflow">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5"/>
                  </a:ext>
                </a:extLst>
              </a:tr>
              <a:tr h="367901">
                <a:tc>
                  <a:txBody>
                    <a:body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altLang="de-DE" sz="2000" b="0" i="0" u="none" strike="noStrike" cap="none" normalizeH="0" baseline="0" dirty="0">
                          <a:ln>
                            <a:noFill/>
                          </a:ln>
                          <a:solidFill>
                            <a:schemeClr val="tx1"/>
                          </a:solidFill>
                          <a:effectLst/>
                          <a:latin typeface="Arial" charset="0"/>
                        </a:rPr>
                        <a:t>THREADNEEDLE GLOBAL SELECT FUND</a:t>
                      </a:r>
                      <a:endParaRPr kumimoji="0" lang="it-IT" altLang="de-DE" sz="2000" b="0" i="0" u="none" strike="noStrike" cap="none" normalizeH="0" baseline="0" dirty="0">
                        <a:ln>
                          <a:noFill/>
                        </a:ln>
                        <a:solidFill>
                          <a:schemeClr val="tx1"/>
                        </a:solidFill>
                        <a:effectLst/>
                        <a:latin typeface="Arial" charset="0"/>
                      </a:endParaRPr>
                    </a:p>
                  </a:txBody>
                  <a:tcPr anchor="ctr" horzOverflow="overflow">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de-DE" altLang="de-DE" sz="2000" b="0" i="0" u="none" strike="noStrike" cap="none" normalizeH="0" baseline="0" dirty="0">
                          <a:ln>
                            <a:noFill/>
                          </a:ln>
                          <a:solidFill>
                            <a:schemeClr val="tx1"/>
                          </a:solidFill>
                          <a:effectLst/>
                          <a:latin typeface="Arial" charset="0"/>
                        </a:rPr>
                        <a:t>6</a:t>
                      </a:r>
                      <a:r>
                        <a:rPr kumimoji="0" lang="it-IT" altLang="de-DE" sz="2000" b="0" i="0" u="none" strike="noStrike" cap="none" normalizeH="0" baseline="0" dirty="0">
                          <a:ln>
                            <a:noFill/>
                          </a:ln>
                          <a:solidFill>
                            <a:schemeClr val="tx1"/>
                          </a:solidFill>
                          <a:effectLst/>
                          <a:latin typeface="Arial" charset="0"/>
                        </a:rPr>
                        <a:t>,</a:t>
                      </a:r>
                      <a:r>
                        <a:rPr kumimoji="0" lang="de-DE" altLang="de-DE" sz="2000" b="0" i="0" u="none" strike="noStrike" cap="none" normalizeH="0" baseline="0" dirty="0">
                          <a:ln>
                            <a:noFill/>
                          </a:ln>
                          <a:solidFill>
                            <a:schemeClr val="tx1"/>
                          </a:solidFill>
                          <a:effectLst/>
                          <a:latin typeface="Arial" charset="0"/>
                        </a:rPr>
                        <a:t>71</a:t>
                      </a:r>
                      <a:r>
                        <a:rPr kumimoji="0" lang="it-IT" altLang="de-DE" sz="2000" b="0" i="0" u="none" strike="noStrike" cap="none" normalizeH="0" baseline="0" dirty="0">
                          <a:ln>
                            <a:noFill/>
                          </a:ln>
                          <a:solidFill>
                            <a:schemeClr val="tx1"/>
                          </a:solidFill>
                          <a:effectLst/>
                          <a:latin typeface="Arial" charset="0"/>
                        </a:rPr>
                        <a:t>%</a:t>
                      </a:r>
                    </a:p>
                  </a:txBody>
                  <a:tcPr marL="90000" marR="90000" marT="46800" marB="46800" anchor="ctr" horzOverflow="overflow">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6"/>
                  </a:ext>
                </a:extLst>
              </a:tr>
              <a:tr h="367901">
                <a:tc>
                  <a:txBody>
                    <a:body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altLang="de-DE" sz="2000" b="0" i="0" u="none" strike="noStrike" cap="none" normalizeH="0" baseline="0" dirty="0">
                          <a:ln>
                            <a:noFill/>
                          </a:ln>
                          <a:solidFill>
                            <a:schemeClr val="tx1"/>
                          </a:solidFill>
                          <a:effectLst/>
                          <a:latin typeface="Arial" charset="0"/>
                        </a:rPr>
                        <a:t>MFS MERIDIAN – GLOBAL EQUITY FUNDS</a:t>
                      </a:r>
                      <a:endParaRPr kumimoji="0" lang="it-IT" altLang="de-DE" sz="2000" b="0" i="0" u="none" strike="noStrike" cap="none" normalizeH="0" baseline="0" dirty="0">
                        <a:ln>
                          <a:noFill/>
                        </a:ln>
                        <a:solidFill>
                          <a:schemeClr val="tx1"/>
                        </a:solidFill>
                        <a:effectLst/>
                        <a:latin typeface="Arial" charset="0"/>
                      </a:endParaRPr>
                    </a:p>
                  </a:txBody>
                  <a:tcPr anchor="ctr" horzOverflow="overflow">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de-DE" altLang="de-DE" sz="2000" b="0" i="0" u="none" strike="noStrike" cap="none" normalizeH="0" baseline="0" dirty="0">
                          <a:ln>
                            <a:noFill/>
                          </a:ln>
                          <a:solidFill>
                            <a:schemeClr val="tx1"/>
                          </a:solidFill>
                          <a:effectLst/>
                          <a:latin typeface="Arial" charset="0"/>
                        </a:rPr>
                        <a:t>6,65</a:t>
                      </a:r>
                      <a:r>
                        <a:rPr kumimoji="0" lang="it-IT" altLang="de-DE" sz="2000" b="0" i="0" u="none" strike="noStrike" cap="none" normalizeH="0" baseline="0" dirty="0">
                          <a:ln>
                            <a:noFill/>
                          </a:ln>
                          <a:solidFill>
                            <a:schemeClr val="tx1"/>
                          </a:solidFill>
                          <a:effectLst/>
                          <a:latin typeface="Arial" charset="0"/>
                        </a:rPr>
                        <a:t>%</a:t>
                      </a:r>
                    </a:p>
                  </a:txBody>
                  <a:tcPr marL="90000" marR="90000" marT="46800" marB="46800" anchor="ctr" horzOverflow="overflow">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7"/>
                  </a:ext>
                </a:extLst>
              </a:tr>
              <a:tr h="367901">
                <a:tc>
                  <a:txBody>
                    <a:body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it-IT" altLang="de-DE" sz="2000" b="0" i="0" u="none" strike="noStrike" cap="none" normalizeH="0" baseline="0" dirty="0">
                          <a:ln>
                            <a:noFill/>
                          </a:ln>
                          <a:solidFill>
                            <a:schemeClr val="tx1"/>
                          </a:solidFill>
                          <a:effectLst/>
                          <a:latin typeface="Arial" charset="0"/>
                        </a:rPr>
                        <a:t>UNIGLOBAL</a:t>
                      </a:r>
                    </a:p>
                  </a:txBody>
                  <a:tcPr anchor="ctr" horzOverflow="overflow">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it-IT" altLang="de-DE" sz="2000" b="0" i="0" u="none" strike="noStrike" cap="none" normalizeH="0" baseline="0" dirty="0">
                          <a:ln>
                            <a:noFill/>
                          </a:ln>
                          <a:solidFill>
                            <a:schemeClr val="tx1"/>
                          </a:solidFill>
                          <a:effectLst/>
                          <a:latin typeface="Arial" charset="0"/>
                        </a:rPr>
                        <a:t>6,</a:t>
                      </a:r>
                      <a:r>
                        <a:rPr kumimoji="0" lang="de-DE" altLang="de-DE" sz="2000" b="0" i="0" u="none" strike="noStrike" cap="none" normalizeH="0" baseline="0" dirty="0">
                          <a:ln>
                            <a:noFill/>
                          </a:ln>
                          <a:solidFill>
                            <a:schemeClr val="tx1"/>
                          </a:solidFill>
                          <a:effectLst/>
                          <a:latin typeface="Arial" charset="0"/>
                        </a:rPr>
                        <a:t>51</a:t>
                      </a:r>
                      <a:r>
                        <a:rPr kumimoji="0" lang="it-IT" altLang="de-DE" sz="2000" b="0" i="0" u="none" strike="noStrike" cap="none" normalizeH="0" baseline="0" dirty="0">
                          <a:ln>
                            <a:noFill/>
                          </a:ln>
                          <a:solidFill>
                            <a:schemeClr val="tx1"/>
                          </a:solidFill>
                          <a:effectLst/>
                          <a:latin typeface="Arial" charset="0"/>
                        </a:rPr>
                        <a:t>%</a:t>
                      </a:r>
                    </a:p>
                  </a:txBody>
                  <a:tcPr marL="90000" marR="90000" marT="46800" marB="46800" anchor="ctr" horzOverflow="overflow">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8"/>
                  </a:ext>
                </a:extLst>
              </a:tr>
              <a:tr h="367901">
                <a:tc>
                  <a:txBody>
                    <a:body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altLang="de-DE" sz="2000" b="0" i="0" u="none" strike="noStrike" cap="none" normalizeH="0" baseline="0" dirty="0">
                          <a:ln>
                            <a:noFill/>
                          </a:ln>
                          <a:solidFill>
                            <a:schemeClr val="tx1"/>
                          </a:solidFill>
                          <a:effectLst/>
                          <a:latin typeface="Arial" charset="0"/>
                        </a:rPr>
                        <a:t>ROBECO BP GLOBAL PREM</a:t>
                      </a:r>
                      <a:r>
                        <a:rPr kumimoji="0" lang="de-DE" altLang="de-DE" sz="2000" b="0" i="0" u="none" strike="noStrike" cap="none" normalizeH="0" baseline="0" dirty="0">
                          <a:ln>
                            <a:noFill/>
                          </a:ln>
                          <a:solidFill>
                            <a:schemeClr val="tx1"/>
                          </a:solidFill>
                          <a:effectLst/>
                          <a:latin typeface="Arial" charset="0"/>
                        </a:rPr>
                        <a:t>IUM EQUITIES</a:t>
                      </a:r>
                      <a:endParaRPr kumimoji="0" lang="it-IT" altLang="de-DE" sz="2000" b="0" i="0" u="none" strike="noStrike" cap="none" normalizeH="0" baseline="0" dirty="0">
                        <a:ln>
                          <a:noFill/>
                        </a:ln>
                        <a:solidFill>
                          <a:schemeClr val="tx1"/>
                        </a:solidFill>
                        <a:effectLst/>
                        <a:latin typeface="Arial" charset="0"/>
                      </a:endParaRPr>
                    </a:p>
                  </a:txBody>
                  <a:tcPr anchor="ctr" horzOverflow="overflow">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it-IT" altLang="de-DE" sz="2000" b="0" i="0" u="none" strike="noStrike" cap="none" normalizeH="0" baseline="0" dirty="0">
                          <a:ln>
                            <a:noFill/>
                          </a:ln>
                          <a:solidFill>
                            <a:schemeClr val="tx1"/>
                          </a:solidFill>
                          <a:effectLst/>
                          <a:latin typeface="Arial" charset="0"/>
                        </a:rPr>
                        <a:t>6,</a:t>
                      </a:r>
                      <a:r>
                        <a:rPr kumimoji="0" lang="de-DE" altLang="de-DE" sz="2000" b="0" i="0" u="none" strike="noStrike" cap="none" normalizeH="0" baseline="0" dirty="0">
                          <a:ln>
                            <a:noFill/>
                          </a:ln>
                          <a:solidFill>
                            <a:schemeClr val="tx1"/>
                          </a:solidFill>
                          <a:effectLst/>
                          <a:latin typeface="Arial" charset="0"/>
                        </a:rPr>
                        <a:t>48</a:t>
                      </a:r>
                      <a:r>
                        <a:rPr kumimoji="0" lang="it-IT" altLang="de-DE" sz="2000" b="0" i="0" u="none" strike="noStrike" cap="none" normalizeH="0" baseline="0" dirty="0">
                          <a:ln>
                            <a:noFill/>
                          </a:ln>
                          <a:solidFill>
                            <a:schemeClr val="tx1"/>
                          </a:solidFill>
                          <a:effectLst/>
                          <a:latin typeface="Arial" charset="0"/>
                        </a:rPr>
                        <a:t>%</a:t>
                      </a:r>
                    </a:p>
                  </a:txBody>
                  <a:tcPr marL="90000" marR="90000" marT="46800" marB="46800" anchor="ctr" horzOverflow="overflow">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9"/>
                  </a:ext>
                </a:extLst>
              </a:tr>
              <a:tr h="367901">
                <a:tc>
                  <a:txBody>
                    <a:body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it-IT" altLang="de-DE" sz="2000" b="0" i="0" u="none" strike="noStrike" cap="none" normalizeH="0" baseline="0" dirty="0">
                          <a:ln>
                            <a:noFill/>
                          </a:ln>
                          <a:solidFill>
                            <a:schemeClr val="tx1"/>
                          </a:solidFill>
                          <a:effectLst/>
                          <a:latin typeface="Arial" charset="0"/>
                        </a:rPr>
                        <a:t>APOLLO MULTI-FACTOR GLOBAL EQUITY</a:t>
                      </a:r>
                    </a:p>
                  </a:txBody>
                  <a:tcPr anchor="ctr" horzOverflow="overflow">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it-IT" altLang="de-DE" sz="2000" b="0" i="0" u="none" strike="noStrike" cap="none" normalizeH="0" baseline="0" dirty="0">
                          <a:ln>
                            <a:noFill/>
                          </a:ln>
                          <a:solidFill>
                            <a:schemeClr val="tx1"/>
                          </a:solidFill>
                          <a:effectLst/>
                          <a:latin typeface="Arial" charset="0"/>
                        </a:rPr>
                        <a:t>6,</a:t>
                      </a:r>
                      <a:r>
                        <a:rPr kumimoji="0" lang="de-DE" altLang="de-DE" sz="2000" b="0" i="0" u="none" strike="noStrike" cap="none" normalizeH="0" baseline="0" dirty="0">
                          <a:ln>
                            <a:noFill/>
                          </a:ln>
                          <a:solidFill>
                            <a:schemeClr val="tx1"/>
                          </a:solidFill>
                          <a:effectLst/>
                          <a:latin typeface="Arial" charset="0"/>
                        </a:rPr>
                        <a:t>29</a:t>
                      </a:r>
                      <a:r>
                        <a:rPr kumimoji="0" lang="it-IT" altLang="de-DE" sz="2000" b="0" i="0" u="none" strike="noStrike" cap="none" normalizeH="0" baseline="0" dirty="0">
                          <a:ln>
                            <a:noFill/>
                          </a:ln>
                          <a:solidFill>
                            <a:schemeClr val="tx1"/>
                          </a:solidFill>
                          <a:effectLst/>
                          <a:latin typeface="Arial" charset="0"/>
                        </a:rPr>
                        <a:t>%</a:t>
                      </a:r>
                    </a:p>
                  </a:txBody>
                  <a:tcPr marL="90000" marR="90000" marT="46800" marB="46800" anchor="ctr" horzOverflow="overflow">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10"/>
                  </a:ext>
                </a:extLst>
              </a:tr>
            </a:tbl>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5"/>
          <p:cNvSpPr>
            <a:spLocks noChangeArrowheads="1"/>
          </p:cNvSpPr>
          <p:nvPr/>
        </p:nvSpPr>
        <p:spPr bwMode="auto">
          <a:xfrm>
            <a:off x="398463" y="115888"/>
            <a:ext cx="5403850" cy="1006475"/>
          </a:xfrm>
          <a:prstGeom prst="rect">
            <a:avLst/>
          </a:prstGeom>
          <a:noFill/>
          <a:ln w="9525">
            <a:noFill/>
            <a:miter lim="800000"/>
            <a:headEnd/>
            <a:tailEnd/>
          </a:ln>
        </p:spPr>
        <p:txBody>
          <a:bodyPr wrap="none">
            <a:spAutoFit/>
          </a:bodyPr>
          <a:lstStyle/>
          <a:p>
            <a:pPr algn="r" eaLnBrk="0" hangingPunct="0"/>
            <a:r>
              <a:rPr lang="de-DE" altLang="de-DE" sz="3600">
                <a:solidFill>
                  <a:srgbClr val="0000FF"/>
                </a:solidFill>
                <a:latin typeface="Tahoma" pitchFamily="34" charset="0"/>
              </a:rPr>
              <a:t>Informazioni sul fondo</a:t>
            </a:r>
          </a:p>
          <a:p>
            <a:pPr algn="r" eaLnBrk="0" hangingPunct="0"/>
            <a:r>
              <a:rPr lang="de-AT" altLang="de-DE" sz="2400">
                <a:solidFill>
                  <a:srgbClr val="0000FF"/>
                </a:solidFill>
                <a:latin typeface="Tahoma" pitchFamily="34" charset="0"/>
              </a:rPr>
              <a:t>nel sito www.grawe.it </a:t>
            </a:r>
          </a:p>
        </p:txBody>
      </p:sp>
      <p:pic>
        <p:nvPicPr>
          <p:cNvPr id="51202" name="Grafik 1"/>
          <p:cNvPicPr>
            <a:picLocks noChangeAspect="1"/>
          </p:cNvPicPr>
          <p:nvPr/>
        </p:nvPicPr>
        <p:blipFill>
          <a:blip r:embed="rId2"/>
          <a:srcRect/>
          <a:stretch>
            <a:fillRect/>
          </a:stretch>
        </p:blipFill>
        <p:spPr bwMode="auto">
          <a:xfrm>
            <a:off x="547688" y="1196975"/>
            <a:ext cx="8272462" cy="5327650"/>
          </a:xfrm>
          <a:prstGeom prst="rect">
            <a:avLst/>
          </a:prstGeom>
          <a:noFill/>
          <a:ln w="9525">
            <a:noFill/>
            <a:miter lim="800000"/>
            <a:headEnd/>
            <a:tailEnd/>
          </a:ln>
        </p:spPr>
      </p:pic>
      <p:sp>
        <p:nvSpPr>
          <p:cNvPr id="51203" name="Line 8"/>
          <p:cNvSpPr>
            <a:spLocks noChangeShapeType="1"/>
          </p:cNvSpPr>
          <p:nvPr/>
        </p:nvSpPr>
        <p:spPr bwMode="gray">
          <a:xfrm flipH="1" flipV="1">
            <a:off x="7524750" y="2924175"/>
            <a:ext cx="1404938" cy="720725"/>
          </a:xfrm>
          <a:prstGeom prst="line">
            <a:avLst/>
          </a:prstGeom>
          <a:noFill/>
          <a:ln w="38100">
            <a:solidFill>
              <a:srgbClr val="0000FF"/>
            </a:solidFill>
            <a:round/>
            <a:headEnd/>
            <a:tailEnd type="triangle" w="med" len="med"/>
          </a:ln>
        </p:spPr>
        <p:txBody>
          <a:bodyPr wrap="none" anchor="ctr"/>
          <a:lstStyle/>
          <a:p>
            <a:endParaRPr lang="en-US"/>
          </a:p>
        </p:txBody>
      </p:sp>
      <p:sp>
        <p:nvSpPr>
          <p:cNvPr id="51204" name="Line 6"/>
          <p:cNvSpPr>
            <a:spLocks noChangeShapeType="1"/>
          </p:cNvSpPr>
          <p:nvPr/>
        </p:nvSpPr>
        <p:spPr bwMode="gray">
          <a:xfrm flipV="1">
            <a:off x="4354513" y="3141663"/>
            <a:ext cx="1512887" cy="862012"/>
          </a:xfrm>
          <a:prstGeom prst="line">
            <a:avLst/>
          </a:prstGeom>
          <a:noFill/>
          <a:ln w="38100">
            <a:solidFill>
              <a:srgbClr val="0000FF"/>
            </a:solidFill>
            <a:round/>
            <a:headEnd/>
            <a:tailEnd type="triangle" w="med" len="med"/>
          </a:ln>
        </p:spPr>
        <p:txBody>
          <a:bodyPr wrap="none" anchor="ctr"/>
          <a:lstStyle/>
          <a:p>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9"/>
          <p:cNvSpPr>
            <a:spLocks noChangeArrowheads="1"/>
          </p:cNvSpPr>
          <p:nvPr/>
        </p:nvSpPr>
        <p:spPr bwMode="auto">
          <a:xfrm>
            <a:off x="915988" y="115888"/>
            <a:ext cx="4886325" cy="1006475"/>
          </a:xfrm>
          <a:prstGeom prst="rect">
            <a:avLst/>
          </a:prstGeom>
          <a:noFill/>
          <a:ln w="9525">
            <a:noFill/>
            <a:miter lim="800000"/>
            <a:headEnd/>
            <a:tailEnd/>
          </a:ln>
        </p:spPr>
        <p:txBody>
          <a:bodyPr wrap="none">
            <a:spAutoFit/>
          </a:bodyPr>
          <a:lstStyle/>
          <a:p>
            <a:pPr algn="r" eaLnBrk="0" hangingPunct="0"/>
            <a:r>
              <a:rPr lang="de-DE" altLang="de-DE" sz="3600">
                <a:solidFill>
                  <a:srgbClr val="0000FF"/>
                </a:solidFill>
                <a:latin typeface="Tahoma" pitchFamily="34" charset="0"/>
              </a:rPr>
              <a:t>Performance attuale</a:t>
            </a:r>
          </a:p>
          <a:p>
            <a:pPr algn="r" eaLnBrk="0" hangingPunct="0"/>
            <a:r>
              <a:rPr lang="de-AT" altLang="de-DE" sz="2400">
                <a:solidFill>
                  <a:srgbClr val="0000FF"/>
                </a:solidFill>
                <a:latin typeface="Tahoma" pitchFamily="34" charset="0"/>
              </a:rPr>
              <a:t>nel sito www.grawe.it </a:t>
            </a:r>
          </a:p>
        </p:txBody>
      </p:sp>
      <p:pic>
        <p:nvPicPr>
          <p:cNvPr id="2" name="Grafik 1">
            <a:extLst>
              <a:ext uri="{FF2B5EF4-FFF2-40B4-BE49-F238E27FC236}">
                <a16:creationId xmlns="" xmlns:a16="http://schemas.microsoft.com/office/drawing/2014/main" id="{8F9E775B-22EC-43A3-A5B3-7ADA9D2B60D7}"/>
              </a:ext>
            </a:extLst>
          </p:cNvPr>
          <p:cNvPicPr>
            <a:picLocks noChangeAspect="1"/>
          </p:cNvPicPr>
          <p:nvPr/>
        </p:nvPicPr>
        <p:blipFill>
          <a:blip r:embed="rId2"/>
          <a:stretch>
            <a:fillRect/>
          </a:stretch>
        </p:blipFill>
        <p:spPr>
          <a:xfrm>
            <a:off x="467544" y="1268760"/>
            <a:ext cx="8208912" cy="5306988"/>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a:extLst>
              <a:ext uri="{FF2B5EF4-FFF2-40B4-BE49-F238E27FC236}">
                <a16:creationId xmlns="" xmlns:a16="http://schemas.microsoft.com/office/drawing/2014/main" id="{DAE92527-BED6-4C2B-91A8-825C70C49D3C}"/>
              </a:ext>
            </a:extLst>
          </p:cNvPr>
          <p:cNvPicPr>
            <a:picLocks noChangeAspect="1"/>
          </p:cNvPicPr>
          <p:nvPr/>
        </p:nvPicPr>
        <p:blipFill>
          <a:blip r:embed="rId2"/>
          <a:stretch>
            <a:fillRect/>
          </a:stretch>
        </p:blipFill>
        <p:spPr>
          <a:xfrm>
            <a:off x="0" y="1381844"/>
            <a:ext cx="9144000" cy="5143500"/>
          </a:xfrm>
          <a:prstGeom prst="rect">
            <a:avLst/>
          </a:prstGeom>
        </p:spPr>
      </p:pic>
      <p:sp>
        <p:nvSpPr>
          <p:cNvPr id="53251" name="Line 5"/>
          <p:cNvSpPr>
            <a:spLocks noChangeShapeType="1"/>
          </p:cNvSpPr>
          <p:nvPr/>
        </p:nvSpPr>
        <p:spPr bwMode="gray">
          <a:xfrm flipH="1">
            <a:off x="3131839" y="4510458"/>
            <a:ext cx="2130995" cy="646733"/>
          </a:xfrm>
          <a:prstGeom prst="line">
            <a:avLst/>
          </a:prstGeom>
          <a:noFill/>
          <a:ln w="38100">
            <a:solidFill>
              <a:srgbClr val="0000FF"/>
            </a:solidFill>
            <a:round/>
            <a:headEnd/>
            <a:tailEnd type="triangle" w="med" len="med"/>
          </a:ln>
        </p:spPr>
        <p:txBody>
          <a:bodyPr wrap="none" anchor="ctr"/>
          <a:lstStyle/>
          <a:p>
            <a:endParaRPr lang="en-US"/>
          </a:p>
        </p:txBody>
      </p:sp>
      <p:sp>
        <p:nvSpPr>
          <p:cNvPr id="53250" name="Line 6"/>
          <p:cNvSpPr>
            <a:spLocks noChangeShapeType="1"/>
          </p:cNvSpPr>
          <p:nvPr/>
        </p:nvSpPr>
        <p:spPr bwMode="gray">
          <a:xfrm flipH="1">
            <a:off x="4932040" y="4753308"/>
            <a:ext cx="1943100" cy="865187"/>
          </a:xfrm>
          <a:prstGeom prst="line">
            <a:avLst/>
          </a:prstGeom>
          <a:noFill/>
          <a:ln w="38100">
            <a:solidFill>
              <a:srgbClr val="0000FF"/>
            </a:solidFill>
            <a:round/>
            <a:headEnd/>
            <a:tailEnd type="triangle" w="med" len="med"/>
          </a:ln>
        </p:spPr>
        <p:txBody>
          <a:bodyPr wrap="none" anchor="ctr"/>
          <a:lstStyle/>
          <a:p>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3" name="Picture 4"/>
          <p:cNvPicPr>
            <a:picLocks noChangeAspect="1" noChangeArrowheads="1"/>
          </p:cNvPicPr>
          <p:nvPr/>
        </p:nvPicPr>
        <p:blipFill>
          <a:blip r:embed="rId2"/>
          <a:srcRect/>
          <a:stretch>
            <a:fillRect/>
          </a:stretch>
        </p:blipFill>
        <p:spPr bwMode="gray">
          <a:xfrm>
            <a:off x="611188" y="1341438"/>
            <a:ext cx="8135937" cy="5329237"/>
          </a:xfrm>
          <a:prstGeom prst="rect">
            <a:avLst/>
          </a:prstGeom>
          <a:noFill/>
          <a:ln w="9525">
            <a:noFill/>
            <a:miter lim="800000"/>
            <a:headEnd/>
            <a:tailEnd/>
          </a:ln>
        </p:spPr>
      </p:pic>
      <p:sp>
        <p:nvSpPr>
          <p:cNvPr id="54274" name="Rectangle 5"/>
          <p:cNvSpPr>
            <a:spLocks noChangeArrowheads="1"/>
          </p:cNvSpPr>
          <p:nvPr/>
        </p:nvSpPr>
        <p:spPr bwMode="auto">
          <a:xfrm>
            <a:off x="133350" y="217488"/>
            <a:ext cx="5668963" cy="884237"/>
          </a:xfrm>
          <a:prstGeom prst="rect">
            <a:avLst/>
          </a:prstGeom>
          <a:noFill/>
          <a:ln w="9525">
            <a:noFill/>
            <a:miter lim="800000"/>
            <a:headEnd/>
            <a:tailEnd/>
          </a:ln>
        </p:spPr>
        <p:txBody>
          <a:bodyPr wrap="none">
            <a:spAutoFit/>
          </a:bodyPr>
          <a:lstStyle/>
          <a:p>
            <a:pPr algn="r" eaLnBrk="0" hangingPunct="0"/>
            <a:r>
              <a:rPr lang="de-DE" altLang="de-DE" sz="2800">
                <a:solidFill>
                  <a:srgbClr val="0000FF"/>
                </a:solidFill>
                <a:latin typeface="Tahoma" pitchFamily="34" charset="0"/>
              </a:rPr>
              <a:t>Estrazione grafici performance</a:t>
            </a:r>
          </a:p>
          <a:p>
            <a:pPr algn="r" eaLnBrk="0" hangingPunct="0"/>
            <a:r>
              <a:rPr lang="de-AT" altLang="de-DE" sz="2400">
                <a:solidFill>
                  <a:srgbClr val="0000FF"/>
                </a:solidFill>
                <a:latin typeface="Tahoma" pitchFamily="34" charset="0"/>
              </a:rPr>
              <a:t>con il link dal sito www.grawe.it </a:t>
            </a:r>
          </a:p>
        </p:txBody>
      </p:sp>
      <p:sp>
        <p:nvSpPr>
          <p:cNvPr id="54275" name="Line 6"/>
          <p:cNvSpPr>
            <a:spLocks noChangeShapeType="1"/>
          </p:cNvSpPr>
          <p:nvPr/>
        </p:nvSpPr>
        <p:spPr bwMode="gray">
          <a:xfrm flipV="1">
            <a:off x="2411413" y="2781300"/>
            <a:ext cx="1223962" cy="720725"/>
          </a:xfrm>
          <a:prstGeom prst="line">
            <a:avLst/>
          </a:prstGeom>
          <a:noFill/>
          <a:ln w="38100">
            <a:solidFill>
              <a:srgbClr val="0000FF"/>
            </a:solidFill>
            <a:round/>
            <a:headEnd/>
            <a:tailEnd type="triangle" w="med" len="med"/>
          </a:ln>
        </p:spPr>
        <p:txBody>
          <a:bodyPr wrap="none" anchor="ctr"/>
          <a:lstStyle/>
          <a:p>
            <a:endParaRPr lang="en-US"/>
          </a:p>
        </p:txBody>
      </p:sp>
      <p:sp>
        <p:nvSpPr>
          <p:cNvPr id="54276" name="Line 7"/>
          <p:cNvSpPr>
            <a:spLocks noChangeShapeType="1"/>
          </p:cNvSpPr>
          <p:nvPr/>
        </p:nvSpPr>
        <p:spPr bwMode="gray">
          <a:xfrm flipH="1" flipV="1">
            <a:off x="6011863" y="2781300"/>
            <a:ext cx="1008062" cy="1008063"/>
          </a:xfrm>
          <a:prstGeom prst="line">
            <a:avLst/>
          </a:prstGeom>
          <a:noFill/>
          <a:ln w="38100">
            <a:solidFill>
              <a:srgbClr val="0000FF"/>
            </a:solidFill>
            <a:round/>
            <a:headEnd/>
            <a:tailEnd type="triangle" w="med" len="med"/>
          </a:ln>
        </p:spPr>
        <p:txBody>
          <a:bodyPr wrap="none" anchor="ctr"/>
          <a:lstStyle/>
          <a:p>
            <a:endParaRPr lang="en-US"/>
          </a:p>
        </p:txBody>
      </p:sp>
      <p:sp>
        <p:nvSpPr>
          <p:cNvPr id="54277" name="Line 8"/>
          <p:cNvSpPr>
            <a:spLocks noChangeShapeType="1"/>
          </p:cNvSpPr>
          <p:nvPr/>
        </p:nvSpPr>
        <p:spPr bwMode="gray">
          <a:xfrm flipH="1" flipV="1">
            <a:off x="5148263" y="2781300"/>
            <a:ext cx="1871662" cy="1008063"/>
          </a:xfrm>
          <a:prstGeom prst="line">
            <a:avLst/>
          </a:prstGeom>
          <a:noFill/>
          <a:ln w="38100">
            <a:solidFill>
              <a:srgbClr val="0000FF"/>
            </a:solidFill>
            <a:round/>
            <a:headEnd/>
            <a:tailEnd type="triangle" w="med" len="med"/>
          </a:ln>
        </p:spPr>
        <p:txBody>
          <a:bodyPr wrap="none" anchor="ctr"/>
          <a:lstStyle/>
          <a:p>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395288" y="1344613"/>
            <a:ext cx="8497887" cy="5108575"/>
          </a:xfrm>
          <a:prstGeom prst="rect">
            <a:avLst/>
          </a:prstGeom>
        </p:spPr>
        <p:txBody>
          <a:bodyPr>
            <a:spAutoFit/>
          </a:bodyPr>
          <a:lstStyle/>
          <a:p>
            <a:pPr algn="ctr" eaLnBrk="0" hangingPunct="0">
              <a:defRPr/>
            </a:pPr>
            <a:r>
              <a:rPr lang="de-AT" sz="3200" dirty="0" err="1">
                <a:solidFill>
                  <a:srgbClr val="008000"/>
                </a:solidFill>
                <a:latin typeface="+mj-lt"/>
              </a:rPr>
              <a:t>Versamenti</a:t>
            </a:r>
            <a:r>
              <a:rPr lang="de-AT" sz="3200" dirty="0">
                <a:solidFill>
                  <a:srgbClr val="008000"/>
                </a:solidFill>
                <a:latin typeface="+mj-lt"/>
              </a:rPr>
              <a:t> </a:t>
            </a:r>
            <a:r>
              <a:rPr lang="de-AT" sz="3200" dirty="0" err="1">
                <a:solidFill>
                  <a:srgbClr val="008000"/>
                </a:solidFill>
                <a:latin typeface="+mj-lt"/>
              </a:rPr>
              <a:t>aggiuntivi</a:t>
            </a:r>
            <a:r>
              <a:rPr lang="de-AT" sz="3200" dirty="0">
                <a:solidFill>
                  <a:srgbClr val="008000"/>
                </a:solidFill>
                <a:latin typeface="+mj-lt"/>
              </a:rPr>
              <a:t> </a:t>
            </a:r>
            <a:r>
              <a:rPr lang="de-AT" sz="3200" dirty="0" err="1">
                <a:solidFill>
                  <a:srgbClr val="008000"/>
                </a:solidFill>
                <a:latin typeface="+mj-lt"/>
              </a:rPr>
              <a:t>successivi</a:t>
            </a:r>
            <a:endParaRPr lang="de-AT" sz="3200" dirty="0">
              <a:solidFill>
                <a:srgbClr val="008000"/>
              </a:solidFill>
              <a:latin typeface="+mj-lt"/>
            </a:endParaRPr>
          </a:p>
          <a:p>
            <a:pPr algn="ctr" eaLnBrk="0" hangingPunct="0">
              <a:defRPr/>
            </a:pPr>
            <a:r>
              <a:rPr lang="it-IT" sz="3200" dirty="0">
                <a:solidFill>
                  <a:srgbClr val="008000"/>
                </a:solidFill>
                <a:latin typeface="+mj-lt"/>
              </a:rPr>
              <a:t>per i contratti a premi unico</a:t>
            </a:r>
          </a:p>
          <a:p>
            <a:pPr algn="ctr" eaLnBrk="0" hangingPunct="0">
              <a:spcBef>
                <a:spcPts val="1200"/>
              </a:spcBef>
              <a:defRPr/>
            </a:pPr>
            <a:r>
              <a:rPr lang="it-IT" sz="2800" b="0" dirty="0">
                <a:solidFill>
                  <a:srgbClr val="4C7095"/>
                </a:solidFill>
                <a:latin typeface="+mj-lt"/>
              </a:rPr>
              <a:t>Per i contratti a premio unico è possibile effettuare</a:t>
            </a:r>
          </a:p>
          <a:p>
            <a:pPr algn="ctr" eaLnBrk="0" hangingPunct="0">
              <a:defRPr/>
            </a:pPr>
            <a:r>
              <a:rPr lang="de-AT" sz="2800" b="0" dirty="0" err="1">
                <a:solidFill>
                  <a:srgbClr val="4C7095"/>
                </a:solidFill>
                <a:latin typeface="+mj-lt"/>
              </a:rPr>
              <a:t>successivamente</a:t>
            </a:r>
            <a:r>
              <a:rPr lang="de-AT" sz="2800" b="0" dirty="0">
                <a:solidFill>
                  <a:srgbClr val="4C7095"/>
                </a:solidFill>
                <a:latin typeface="+mj-lt"/>
              </a:rPr>
              <a:t> alla </a:t>
            </a:r>
            <a:r>
              <a:rPr lang="de-AT" sz="2800" b="0" dirty="0" err="1">
                <a:solidFill>
                  <a:srgbClr val="4C7095"/>
                </a:solidFill>
                <a:latin typeface="+mj-lt"/>
              </a:rPr>
              <a:t>sottoscrizione</a:t>
            </a:r>
            <a:endParaRPr lang="de-AT" sz="2800" b="0" dirty="0">
              <a:solidFill>
                <a:srgbClr val="4C7095"/>
              </a:solidFill>
              <a:latin typeface="+mj-lt"/>
            </a:endParaRPr>
          </a:p>
          <a:p>
            <a:pPr algn="ctr" eaLnBrk="0" hangingPunct="0">
              <a:defRPr/>
            </a:pPr>
            <a:r>
              <a:rPr lang="it-IT" sz="2800" b="0" dirty="0">
                <a:solidFill>
                  <a:srgbClr val="4C7095"/>
                </a:solidFill>
                <a:latin typeface="+mj-lt"/>
              </a:rPr>
              <a:t>del contratto ulteriori versamenti aggiuntivi,</a:t>
            </a:r>
          </a:p>
          <a:p>
            <a:pPr algn="ctr" eaLnBrk="0" hangingPunct="0">
              <a:defRPr/>
            </a:pPr>
            <a:r>
              <a:rPr lang="it-IT" sz="2800" b="0" dirty="0">
                <a:solidFill>
                  <a:srgbClr val="4C7095"/>
                </a:solidFill>
                <a:latin typeface="+mj-lt"/>
              </a:rPr>
              <a:t>ciascuno di almeno EUR 5.000,--</a:t>
            </a:r>
          </a:p>
          <a:p>
            <a:pPr algn="ctr" eaLnBrk="0" hangingPunct="0">
              <a:spcBef>
                <a:spcPts val="1200"/>
              </a:spcBef>
              <a:spcAft>
                <a:spcPts val="1200"/>
              </a:spcAft>
              <a:defRPr/>
            </a:pPr>
            <a:r>
              <a:rPr lang="de-AT" sz="2400" dirty="0" err="1">
                <a:solidFill>
                  <a:srgbClr val="0000FF"/>
                </a:solidFill>
                <a:latin typeface="+mj-lt"/>
              </a:rPr>
              <a:t>Questi</a:t>
            </a:r>
            <a:r>
              <a:rPr lang="de-AT" sz="2400" dirty="0">
                <a:solidFill>
                  <a:srgbClr val="0000FF"/>
                </a:solidFill>
                <a:latin typeface="+mj-lt"/>
              </a:rPr>
              <a:t> </a:t>
            </a:r>
            <a:r>
              <a:rPr lang="de-AT" sz="2400" dirty="0" err="1">
                <a:solidFill>
                  <a:srgbClr val="0000FF"/>
                </a:solidFill>
                <a:latin typeface="+mj-lt"/>
              </a:rPr>
              <a:t>possono</a:t>
            </a:r>
            <a:r>
              <a:rPr lang="de-AT" sz="2400" dirty="0">
                <a:solidFill>
                  <a:srgbClr val="0000FF"/>
                </a:solidFill>
                <a:latin typeface="+mj-lt"/>
              </a:rPr>
              <a:t> </a:t>
            </a:r>
            <a:r>
              <a:rPr lang="de-AT" sz="2400" dirty="0" err="1">
                <a:solidFill>
                  <a:srgbClr val="0000FF"/>
                </a:solidFill>
                <a:latin typeface="+mj-lt"/>
              </a:rPr>
              <a:t>avvenire</a:t>
            </a:r>
            <a:r>
              <a:rPr lang="de-AT" sz="2400" dirty="0">
                <a:solidFill>
                  <a:srgbClr val="0000FF"/>
                </a:solidFill>
                <a:latin typeface="+mj-lt"/>
              </a:rPr>
              <a:t>:</a:t>
            </a:r>
          </a:p>
          <a:p>
            <a:pPr algn="ctr" eaLnBrk="0" hangingPunct="0">
              <a:defRPr/>
            </a:pPr>
            <a:r>
              <a:rPr lang="it-IT" sz="2400" b="0" dirty="0">
                <a:solidFill>
                  <a:srgbClr val="4C7095"/>
                </a:solidFill>
                <a:latin typeface="+mj-lt"/>
              </a:rPr>
              <a:t>- Per la variante con costi frontali (classe di sottoscrizione</a:t>
            </a:r>
          </a:p>
          <a:p>
            <a:pPr algn="ctr" eaLnBrk="0" hangingPunct="0">
              <a:defRPr/>
            </a:pPr>
            <a:r>
              <a:rPr lang="it-IT" sz="2400" b="0" dirty="0">
                <a:solidFill>
                  <a:srgbClr val="4C7095"/>
                </a:solidFill>
                <a:latin typeface="+mj-lt"/>
              </a:rPr>
              <a:t>base) fino a tre anni prima della scadenza finale del contratto</a:t>
            </a:r>
          </a:p>
          <a:p>
            <a:pPr algn="ctr" eaLnBrk="0" hangingPunct="0">
              <a:defRPr/>
            </a:pPr>
            <a:r>
              <a:rPr lang="it-IT" sz="2400" b="0" dirty="0">
                <a:solidFill>
                  <a:srgbClr val="4C7095"/>
                </a:solidFill>
                <a:latin typeface="+mj-lt"/>
              </a:rPr>
              <a:t>- Per la variante no-</a:t>
            </a:r>
            <a:r>
              <a:rPr lang="it-IT" sz="2400" b="0" dirty="0" err="1">
                <a:solidFill>
                  <a:srgbClr val="4C7095"/>
                </a:solidFill>
                <a:latin typeface="+mj-lt"/>
              </a:rPr>
              <a:t>load</a:t>
            </a:r>
            <a:r>
              <a:rPr lang="it-IT" sz="2400" b="0" dirty="0">
                <a:solidFill>
                  <a:srgbClr val="4C7095"/>
                </a:solidFill>
                <a:latin typeface="+mj-lt"/>
              </a:rPr>
              <a:t> (classe di sottoscrizione „N“) fino a cinque anni prima della scadenza finale del contratto</a:t>
            </a:r>
            <a:endParaRPr lang="de-AT" sz="2400" dirty="0">
              <a:latin typeface="+mj-l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hteck 1"/>
          <p:cNvSpPr>
            <a:spLocks noChangeArrowheads="1"/>
          </p:cNvSpPr>
          <p:nvPr/>
        </p:nvSpPr>
        <p:spPr bwMode="auto">
          <a:xfrm>
            <a:off x="107950" y="1068388"/>
            <a:ext cx="9036050" cy="5600700"/>
          </a:xfrm>
          <a:prstGeom prst="rect">
            <a:avLst/>
          </a:prstGeom>
          <a:noFill/>
          <a:ln w="9525">
            <a:noFill/>
            <a:miter lim="800000"/>
            <a:headEnd/>
            <a:tailEnd/>
          </a:ln>
        </p:spPr>
        <p:txBody>
          <a:bodyPr>
            <a:spAutoFit/>
          </a:bodyPr>
          <a:lstStyle/>
          <a:p>
            <a:pPr algn="ctr" eaLnBrk="0" hangingPunct="0"/>
            <a:r>
              <a:rPr lang="it-IT" altLang="de-DE" sz="3200">
                <a:solidFill>
                  <a:srgbClr val="008000"/>
                </a:solidFill>
              </a:rPr>
              <a:t>Proroga della durata del contratto</a:t>
            </a:r>
          </a:p>
          <a:p>
            <a:pPr algn="ctr" eaLnBrk="0" hangingPunct="0"/>
            <a:r>
              <a:rPr lang="de-AT" altLang="de-DE" sz="3200">
                <a:solidFill>
                  <a:srgbClr val="008000"/>
                </a:solidFill>
              </a:rPr>
              <a:t>alla sua scadenza</a:t>
            </a:r>
          </a:p>
          <a:p>
            <a:pPr algn="ctr" eaLnBrk="0" hangingPunct="0">
              <a:spcBef>
                <a:spcPts val="1200"/>
              </a:spcBef>
            </a:pPr>
            <a:r>
              <a:rPr lang="it-IT" altLang="de-DE" sz="2400" b="0">
                <a:solidFill>
                  <a:srgbClr val="4C7095"/>
                </a:solidFill>
                <a:latin typeface="Tahoma" pitchFamily="34" charset="0"/>
              </a:rPr>
              <a:t>E‘ possibile alla scadenza prorogare la durata del</a:t>
            </a:r>
          </a:p>
          <a:p>
            <a:pPr algn="ctr" eaLnBrk="0" hangingPunct="0"/>
            <a:r>
              <a:rPr lang="it-IT" altLang="de-DE" sz="2400" b="0">
                <a:solidFill>
                  <a:srgbClr val="4C7095"/>
                </a:solidFill>
                <a:latin typeface="Tahoma" pitchFamily="34" charset="0"/>
              </a:rPr>
              <a:t>contratto per un ulteriore periodo da 1 a 3 anni,</a:t>
            </a:r>
          </a:p>
          <a:p>
            <a:pPr algn="ctr" eaLnBrk="0" hangingPunct="0"/>
            <a:r>
              <a:rPr lang="it-IT" altLang="de-DE" sz="2400" b="0">
                <a:solidFill>
                  <a:srgbClr val="4C7095"/>
                </a:solidFill>
                <a:latin typeface="Tahoma" pitchFamily="34" charset="0"/>
              </a:rPr>
              <a:t>potendo – a scelta – per i contratti a premi ricorrenti</a:t>
            </a:r>
          </a:p>
          <a:p>
            <a:pPr algn="ctr" eaLnBrk="0" hangingPunct="0"/>
            <a:r>
              <a:rPr lang="it-IT" altLang="de-DE" sz="2400" b="0">
                <a:solidFill>
                  <a:srgbClr val="4C7095"/>
                </a:solidFill>
                <a:latin typeface="Tahoma" pitchFamily="34" charset="0"/>
              </a:rPr>
              <a:t>proseguire anche il versamento del premio</a:t>
            </a:r>
          </a:p>
          <a:p>
            <a:pPr algn="ctr" eaLnBrk="0" hangingPunct="0">
              <a:spcBef>
                <a:spcPts val="1200"/>
              </a:spcBef>
            </a:pPr>
            <a:r>
              <a:rPr lang="it-IT" altLang="de-DE" sz="2400" b="0">
                <a:solidFill>
                  <a:srgbClr val="4C7095"/>
                </a:solidFill>
                <a:latin typeface="Tahoma" pitchFamily="34" charset="0"/>
              </a:rPr>
              <a:t>Per i contratti a premio unico è possibile una proroga</a:t>
            </a:r>
          </a:p>
          <a:p>
            <a:pPr algn="ctr" eaLnBrk="0" hangingPunct="0"/>
            <a:r>
              <a:rPr lang="it-IT" altLang="de-DE" sz="2400" b="0">
                <a:solidFill>
                  <a:srgbClr val="4C7095"/>
                </a:solidFill>
                <a:latin typeface="Tahoma" pitchFamily="34" charset="0"/>
              </a:rPr>
              <a:t>anche in precedenza per poter effettuare ulteriori</a:t>
            </a:r>
          </a:p>
          <a:p>
            <a:pPr algn="ctr" eaLnBrk="0" hangingPunct="0">
              <a:spcAft>
                <a:spcPts val="1200"/>
              </a:spcAft>
            </a:pPr>
            <a:r>
              <a:rPr lang="de-AT" altLang="de-DE" sz="2400" b="0">
                <a:solidFill>
                  <a:srgbClr val="4C7095"/>
                </a:solidFill>
                <a:latin typeface="Tahoma" pitchFamily="34" charset="0"/>
              </a:rPr>
              <a:t>versamenti aggiuntivi</a:t>
            </a:r>
          </a:p>
          <a:p>
            <a:pPr algn="ctr" eaLnBrk="0" hangingPunct="0"/>
            <a:r>
              <a:rPr lang="it-IT" altLang="de-DE" sz="2400" b="0">
                <a:solidFill>
                  <a:srgbClr val="0000FF"/>
                </a:solidFill>
                <a:latin typeface="Tahoma" pitchFamily="34" charset="0"/>
              </a:rPr>
              <a:t>Nel periodo di proroga sono dovuti solo i costi di</a:t>
            </a:r>
          </a:p>
          <a:p>
            <a:pPr algn="ctr" eaLnBrk="0" hangingPunct="0"/>
            <a:r>
              <a:rPr lang="it-IT" altLang="de-DE" sz="2400" b="0">
                <a:solidFill>
                  <a:srgbClr val="0000FF"/>
                </a:solidFill>
                <a:latin typeface="Tahoma" pitchFamily="34" charset="0"/>
              </a:rPr>
              <a:t>gestione annuale, ed un eventuale riscatto anticipato</a:t>
            </a:r>
          </a:p>
          <a:p>
            <a:pPr algn="ctr" eaLnBrk="0" hangingPunct="0"/>
            <a:r>
              <a:rPr lang="it-IT" altLang="de-DE" sz="2400" b="0">
                <a:solidFill>
                  <a:srgbClr val="0000FF"/>
                </a:solidFill>
                <a:latin typeface="Tahoma" pitchFamily="34" charset="0"/>
              </a:rPr>
              <a:t>avviene secondo le stesse regole delle annualità finali</a:t>
            </a:r>
          </a:p>
          <a:p>
            <a:pPr algn="ctr" eaLnBrk="0" hangingPunct="0"/>
            <a:r>
              <a:rPr lang="it-IT" altLang="de-DE" sz="2400" b="0">
                <a:solidFill>
                  <a:srgbClr val="0000FF"/>
                </a:solidFill>
                <a:latin typeface="Tahoma" pitchFamily="34" charset="0"/>
              </a:rPr>
              <a:t>della durata originaria (cioè senza costi)</a:t>
            </a:r>
            <a:endParaRPr lang="de-AT" altLang="de-DE" sz="240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Text Box 6"/>
          <p:cNvSpPr txBox="1">
            <a:spLocks noChangeArrowheads="1"/>
          </p:cNvSpPr>
          <p:nvPr/>
        </p:nvSpPr>
        <p:spPr bwMode="auto">
          <a:xfrm>
            <a:off x="146050" y="984250"/>
            <a:ext cx="8890000" cy="1076325"/>
          </a:xfrm>
          <a:prstGeom prst="rect">
            <a:avLst/>
          </a:prstGeom>
          <a:noFill/>
          <a:ln w="9525">
            <a:noFill/>
            <a:miter lim="800000"/>
            <a:headEnd/>
            <a:tailEnd/>
          </a:ln>
        </p:spPr>
        <p:txBody>
          <a:bodyPr>
            <a:spAutoFit/>
          </a:bodyPr>
          <a:lstStyle/>
          <a:p>
            <a:pPr algn="ctr" eaLnBrk="0" hangingPunct="0"/>
            <a:r>
              <a:rPr lang="de-DE" altLang="de-DE" sz="3200">
                <a:solidFill>
                  <a:srgbClr val="008000"/>
                </a:solidFill>
              </a:rPr>
              <a:t>Prelievi in corso di contratto</a:t>
            </a:r>
          </a:p>
          <a:p>
            <a:pPr algn="ctr" eaLnBrk="0" hangingPunct="0"/>
            <a:r>
              <a:rPr lang="de-DE" altLang="de-DE" sz="3200">
                <a:solidFill>
                  <a:srgbClr val="008000"/>
                </a:solidFill>
              </a:rPr>
              <a:t>(riscatti parziali)</a:t>
            </a:r>
          </a:p>
        </p:txBody>
      </p:sp>
      <p:sp>
        <p:nvSpPr>
          <p:cNvPr id="3" name="Rectangle 3"/>
          <p:cNvSpPr>
            <a:spLocks noChangeArrowheads="1"/>
          </p:cNvSpPr>
          <p:nvPr/>
        </p:nvSpPr>
        <p:spPr bwMode="gray">
          <a:xfrm>
            <a:off x="146050" y="2060575"/>
            <a:ext cx="8890000" cy="4608513"/>
          </a:xfrm>
          <a:prstGeom prst="rect">
            <a:avLst/>
          </a:prstGeom>
          <a:noFill/>
          <a:ln>
            <a:noFill/>
          </a:ln>
          <a:effectLst/>
          <a:extLst/>
        </p:spPr>
        <p:txBody>
          <a:bodyPr lIns="0" tIns="61200" rIns="0" bIns="0"/>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80975" indent="-177800">
              <a:defRPr b="1">
                <a:solidFill>
                  <a:schemeClr val="tx1"/>
                </a:solidFill>
                <a:latin typeface="Arial" panose="020B0604020202020204" pitchFamily="34" charset="0"/>
              </a:defRPr>
            </a:lvl3pPr>
            <a:lvl4pPr marL="360363" indent="-177800">
              <a:defRPr b="1">
                <a:solidFill>
                  <a:schemeClr val="tx1"/>
                </a:solidFill>
                <a:latin typeface="Arial" panose="020B0604020202020204" pitchFamily="34" charset="0"/>
              </a:defRPr>
            </a:lvl4pPr>
            <a:lvl5pPr marL="539750" indent="-177800">
              <a:defRPr b="1">
                <a:solidFill>
                  <a:schemeClr val="tx1"/>
                </a:solidFill>
                <a:latin typeface="Arial" panose="020B0604020202020204" pitchFamily="34" charset="0"/>
              </a:defRPr>
            </a:lvl5pPr>
            <a:lvl6pPr marL="996950" indent="-177800" eaLnBrk="0" fontAlgn="base" hangingPunct="0">
              <a:spcBef>
                <a:spcPct val="0"/>
              </a:spcBef>
              <a:spcAft>
                <a:spcPct val="0"/>
              </a:spcAft>
              <a:defRPr b="1">
                <a:solidFill>
                  <a:schemeClr val="tx1"/>
                </a:solidFill>
                <a:latin typeface="Arial" panose="020B0604020202020204" pitchFamily="34" charset="0"/>
              </a:defRPr>
            </a:lvl6pPr>
            <a:lvl7pPr marL="1454150" indent="-177800" eaLnBrk="0" fontAlgn="base" hangingPunct="0">
              <a:spcBef>
                <a:spcPct val="0"/>
              </a:spcBef>
              <a:spcAft>
                <a:spcPct val="0"/>
              </a:spcAft>
              <a:defRPr b="1">
                <a:solidFill>
                  <a:schemeClr val="tx1"/>
                </a:solidFill>
                <a:latin typeface="Arial" panose="020B0604020202020204" pitchFamily="34" charset="0"/>
              </a:defRPr>
            </a:lvl7pPr>
            <a:lvl8pPr marL="1911350" indent="-177800" eaLnBrk="0" fontAlgn="base" hangingPunct="0">
              <a:spcBef>
                <a:spcPct val="0"/>
              </a:spcBef>
              <a:spcAft>
                <a:spcPct val="0"/>
              </a:spcAft>
              <a:defRPr b="1">
                <a:solidFill>
                  <a:schemeClr val="tx1"/>
                </a:solidFill>
                <a:latin typeface="Arial" panose="020B0604020202020204" pitchFamily="34" charset="0"/>
              </a:defRPr>
            </a:lvl8pPr>
            <a:lvl9pPr marL="2368550" indent="-177800" eaLnBrk="0" fontAlgn="base" hangingPunct="0">
              <a:spcBef>
                <a:spcPct val="0"/>
              </a:spcBef>
              <a:spcAft>
                <a:spcPct val="0"/>
              </a:spcAft>
              <a:defRPr b="1">
                <a:solidFill>
                  <a:schemeClr val="tx1"/>
                </a:solidFill>
                <a:latin typeface="Arial" panose="020B0604020202020204" pitchFamily="34" charset="0"/>
              </a:defRPr>
            </a:lvl9pPr>
          </a:lstStyle>
          <a:p>
            <a:pPr algn="ctr">
              <a:spcBef>
                <a:spcPts val="0"/>
              </a:spcBef>
              <a:spcAft>
                <a:spcPts val="0"/>
              </a:spcAft>
              <a:defRPr/>
            </a:pPr>
            <a:r>
              <a:rPr lang="de-DE" altLang="de-DE" sz="2600" dirty="0">
                <a:solidFill>
                  <a:srgbClr val="0000FF"/>
                </a:solidFill>
                <a:latin typeface="Tahoma" panose="020B0604030504040204" pitchFamily="34" charset="0"/>
              </a:rPr>
              <a:t>Per </a:t>
            </a:r>
            <a:r>
              <a:rPr lang="de-DE" altLang="de-DE" sz="2600" dirty="0" err="1">
                <a:solidFill>
                  <a:srgbClr val="0000FF"/>
                </a:solidFill>
                <a:latin typeface="Tahoma" panose="020B0604030504040204" pitchFamily="34" charset="0"/>
              </a:rPr>
              <a:t>entrambe</a:t>
            </a:r>
            <a:r>
              <a:rPr lang="de-DE" altLang="de-DE" sz="2600" dirty="0">
                <a:solidFill>
                  <a:srgbClr val="0000FF"/>
                </a:solidFill>
                <a:latin typeface="Tahoma" panose="020B0604030504040204" pitchFamily="34" charset="0"/>
              </a:rPr>
              <a:t> le </a:t>
            </a:r>
            <a:r>
              <a:rPr lang="de-DE" altLang="de-DE" sz="2600" dirty="0" err="1">
                <a:solidFill>
                  <a:srgbClr val="0000FF"/>
                </a:solidFill>
                <a:latin typeface="Tahoma" panose="020B0604030504040204" pitchFamily="34" charset="0"/>
              </a:rPr>
              <a:t>varianti</a:t>
            </a:r>
            <a:r>
              <a:rPr lang="de-DE" altLang="de-DE" sz="2600" dirty="0">
                <a:solidFill>
                  <a:srgbClr val="0000FF"/>
                </a:solidFill>
                <a:latin typeface="Tahoma" panose="020B0604030504040204" pitchFamily="34" charset="0"/>
              </a:rPr>
              <a:t> (</a:t>
            </a:r>
            <a:r>
              <a:rPr lang="de-DE" altLang="de-DE" sz="2600" dirty="0" err="1">
                <a:solidFill>
                  <a:srgbClr val="0000FF"/>
                </a:solidFill>
                <a:latin typeface="Tahoma" panose="020B0604030504040204" pitchFamily="34" charset="0"/>
              </a:rPr>
              <a:t>premi</a:t>
            </a:r>
            <a:r>
              <a:rPr lang="de-DE" altLang="de-DE" sz="2600" dirty="0">
                <a:solidFill>
                  <a:srgbClr val="0000FF"/>
                </a:solidFill>
                <a:latin typeface="Tahoma" panose="020B0604030504040204" pitchFamily="34" charset="0"/>
              </a:rPr>
              <a:t> </a:t>
            </a:r>
            <a:r>
              <a:rPr lang="de-DE" altLang="de-DE" sz="2600" dirty="0" err="1">
                <a:solidFill>
                  <a:srgbClr val="0000FF"/>
                </a:solidFill>
                <a:latin typeface="Tahoma" panose="020B0604030504040204" pitchFamily="34" charset="0"/>
              </a:rPr>
              <a:t>ricorrenti</a:t>
            </a:r>
            <a:r>
              <a:rPr lang="de-DE" altLang="de-DE" sz="2600" dirty="0">
                <a:solidFill>
                  <a:srgbClr val="0000FF"/>
                </a:solidFill>
                <a:latin typeface="Tahoma" panose="020B0604030504040204" pitchFamily="34" charset="0"/>
              </a:rPr>
              <a:t> e </a:t>
            </a:r>
            <a:r>
              <a:rPr lang="de-DE" altLang="de-DE" sz="2600" dirty="0" err="1">
                <a:solidFill>
                  <a:srgbClr val="0000FF"/>
                </a:solidFill>
                <a:latin typeface="Tahoma" panose="020B0604030504040204" pitchFamily="34" charset="0"/>
              </a:rPr>
              <a:t>premio</a:t>
            </a:r>
            <a:r>
              <a:rPr lang="de-DE" altLang="de-DE" sz="2600" dirty="0">
                <a:solidFill>
                  <a:srgbClr val="0000FF"/>
                </a:solidFill>
                <a:latin typeface="Tahoma" panose="020B0604030504040204" pitchFamily="34" charset="0"/>
              </a:rPr>
              <a:t> </a:t>
            </a:r>
            <a:r>
              <a:rPr lang="de-DE" altLang="de-DE" sz="2600" dirty="0" err="1">
                <a:solidFill>
                  <a:srgbClr val="0000FF"/>
                </a:solidFill>
                <a:latin typeface="Tahoma" panose="020B0604030504040204" pitchFamily="34" charset="0"/>
              </a:rPr>
              <a:t>unico</a:t>
            </a:r>
            <a:r>
              <a:rPr lang="de-DE" altLang="de-DE" sz="2600" dirty="0">
                <a:solidFill>
                  <a:srgbClr val="0000FF"/>
                </a:solidFill>
                <a:latin typeface="Tahoma" panose="020B0604030504040204" pitchFamily="34" charset="0"/>
              </a:rPr>
              <a:t>) è </a:t>
            </a:r>
            <a:r>
              <a:rPr lang="de-DE" altLang="de-DE" sz="2600" dirty="0" err="1">
                <a:solidFill>
                  <a:srgbClr val="0000FF"/>
                </a:solidFill>
                <a:latin typeface="Tahoma" panose="020B0604030504040204" pitchFamily="34" charset="0"/>
              </a:rPr>
              <a:t>possibile</a:t>
            </a:r>
            <a:r>
              <a:rPr lang="de-DE" altLang="de-DE" sz="2600" dirty="0">
                <a:solidFill>
                  <a:srgbClr val="0000FF"/>
                </a:solidFill>
                <a:latin typeface="Tahoma" panose="020B0604030504040204" pitchFamily="34" charset="0"/>
              </a:rPr>
              <a:t> </a:t>
            </a:r>
            <a:r>
              <a:rPr lang="de-DE" altLang="de-DE" sz="2600" dirty="0" err="1">
                <a:solidFill>
                  <a:srgbClr val="0000FF"/>
                </a:solidFill>
                <a:latin typeface="Tahoma" panose="020B0604030504040204" pitchFamily="34" charset="0"/>
              </a:rPr>
              <a:t>anche</a:t>
            </a:r>
            <a:r>
              <a:rPr lang="de-DE" altLang="de-DE" sz="2600" dirty="0">
                <a:solidFill>
                  <a:srgbClr val="0000FF"/>
                </a:solidFill>
                <a:latin typeface="Tahoma" panose="020B0604030504040204" pitchFamily="34" charset="0"/>
              </a:rPr>
              <a:t> </a:t>
            </a:r>
            <a:r>
              <a:rPr lang="de-DE" altLang="de-DE" sz="2600" dirty="0" err="1">
                <a:solidFill>
                  <a:srgbClr val="0000FF"/>
                </a:solidFill>
                <a:latin typeface="Tahoma" panose="020B0604030504040204" pitchFamily="34" charset="0"/>
              </a:rPr>
              <a:t>un</a:t>
            </a:r>
            <a:r>
              <a:rPr lang="de-DE" altLang="de-DE" sz="2600" dirty="0">
                <a:solidFill>
                  <a:srgbClr val="0000FF"/>
                </a:solidFill>
                <a:latin typeface="Tahoma" panose="020B0604030504040204" pitchFamily="34" charset="0"/>
              </a:rPr>
              <a:t> </a:t>
            </a:r>
            <a:r>
              <a:rPr lang="de-DE" altLang="de-DE" sz="2600" dirty="0" err="1">
                <a:solidFill>
                  <a:srgbClr val="0000FF"/>
                </a:solidFill>
                <a:latin typeface="Tahoma" panose="020B0604030504040204" pitchFamily="34" charset="0"/>
              </a:rPr>
              <a:t>riscatto</a:t>
            </a:r>
            <a:r>
              <a:rPr lang="de-DE" altLang="de-DE" sz="2600" dirty="0">
                <a:solidFill>
                  <a:srgbClr val="0000FF"/>
                </a:solidFill>
                <a:latin typeface="Tahoma" panose="020B0604030504040204" pitchFamily="34" charset="0"/>
              </a:rPr>
              <a:t> </a:t>
            </a:r>
            <a:r>
              <a:rPr lang="de-DE" altLang="de-DE" sz="2600" dirty="0" err="1">
                <a:solidFill>
                  <a:srgbClr val="0000FF"/>
                </a:solidFill>
                <a:latin typeface="Tahoma" panose="020B0604030504040204" pitchFamily="34" charset="0"/>
              </a:rPr>
              <a:t>parziale</a:t>
            </a:r>
            <a:r>
              <a:rPr lang="de-DE" altLang="de-DE" sz="2600" dirty="0">
                <a:solidFill>
                  <a:srgbClr val="0000FF"/>
                </a:solidFill>
                <a:latin typeface="Tahoma" panose="020B0604030504040204" pitchFamily="34" charset="0"/>
              </a:rPr>
              <a:t>.</a:t>
            </a:r>
          </a:p>
          <a:p>
            <a:pPr indent="-457200" algn="ctr">
              <a:spcBef>
                <a:spcPts val="1200"/>
              </a:spcBef>
              <a:spcAft>
                <a:spcPts val="0"/>
              </a:spcAft>
              <a:buFontTx/>
              <a:buChar char="-"/>
              <a:defRPr/>
            </a:pPr>
            <a:r>
              <a:rPr lang="de-DE" altLang="de-DE" sz="2400" b="0" dirty="0">
                <a:solidFill>
                  <a:schemeClr val="accent2"/>
                </a:solidFill>
                <a:latin typeface="Tahoma" panose="020B0604030504040204" pitchFamily="34" charset="0"/>
              </a:rPr>
              <a:t>Per i </a:t>
            </a:r>
            <a:r>
              <a:rPr lang="de-DE" altLang="de-DE" sz="2400" b="0" dirty="0" err="1">
                <a:solidFill>
                  <a:schemeClr val="accent2"/>
                </a:solidFill>
                <a:latin typeface="Tahoma" panose="020B0604030504040204" pitchFamily="34" charset="0"/>
              </a:rPr>
              <a:t>contratti</a:t>
            </a:r>
            <a:r>
              <a:rPr lang="de-DE" altLang="de-DE" sz="2400" b="0" dirty="0">
                <a:solidFill>
                  <a:schemeClr val="accent2"/>
                </a:solidFill>
                <a:latin typeface="Tahoma" panose="020B0604030504040204" pitchFamily="34" charset="0"/>
              </a:rPr>
              <a:t> a </a:t>
            </a:r>
            <a:r>
              <a:rPr lang="de-DE" altLang="de-DE" sz="2400" b="0" dirty="0" err="1">
                <a:solidFill>
                  <a:schemeClr val="accent2"/>
                </a:solidFill>
                <a:latin typeface="Tahoma" panose="020B0604030504040204" pitchFamily="34" charset="0"/>
              </a:rPr>
              <a:t>premi</a:t>
            </a:r>
            <a:r>
              <a:rPr lang="de-DE" altLang="de-DE" sz="2400" b="0" dirty="0">
                <a:solidFill>
                  <a:schemeClr val="accent2"/>
                </a:solidFill>
                <a:latin typeface="Tahoma" panose="020B0604030504040204" pitchFamily="34" charset="0"/>
              </a:rPr>
              <a:t> </a:t>
            </a:r>
            <a:r>
              <a:rPr lang="de-DE" altLang="de-DE" sz="2400" b="0" dirty="0" err="1">
                <a:solidFill>
                  <a:schemeClr val="accent2"/>
                </a:solidFill>
                <a:latin typeface="Tahoma" panose="020B0604030504040204" pitchFamily="34" charset="0"/>
              </a:rPr>
              <a:t>ricorrenti</a:t>
            </a:r>
            <a:r>
              <a:rPr lang="de-DE" altLang="de-DE" sz="2400" b="0" dirty="0">
                <a:solidFill>
                  <a:schemeClr val="accent2"/>
                </a:solidFill>
                <a:latin typeface="Tahoma" panose="020B0604030504040204" pitchFamily="34" charset="0"/>
              </a:rPr>
              <a:t> </a:t>
            </a:r>
            <a:r>
              <a:rPr lang="de-DE" altLang="de-DE" sz="2400" b="0" dirty="0" err="1">
                <a:solidFill>
                  <a:schemeClr val="accent2"/>
                </a:solidFill>
                <a:latin typeface="Tahoma" panose="020B0604030504040204" pitchFamily="34" charset="0"/>
              </a:rPr>
              <a:t>dopo</a:t>
            </a:r>
            <a:r>
              <a:rPr lang="de-DE" altLang="de-DE" sz="2400" b="0" dirty="0">
                <a:solidFill>
                  <a:schemeClr val="accent2"/>
                </a:solidFill>
                <a:latin typeface="Tahoma" panose="020B0604030504040204" pitchFamily="34" charset="0"/>
              </a:rPr>
              <a:t> i </a:t>
            </a:r>
            <a:r>
              <a:rPr lang="de-DE" altLang="de-DE" sz="2400" b="0" dirty="0" err="1">
                <a:solidFill>
                  <a:schemeClr val="accent2"/>
                </a:solidFill>
                <a:latin typeface="Tahoma" panose="020B0604030504040204" pitchFamily="34" charset="0"/>
              </a:rPr>
              <a:t>primi</a:t>
            </a:r>
            <a:r>
              <a:rPr lang="de-DE" altLang="de-DE" sz="2400" b="0" dirty="0">
                <a:solidFill>
                  <a:schemeClr val="accent2"/>
                </a:solidFill>
                <a:latin typeface="Tahoma" panose="020B0604030504040204" pitchFamily="34" charset="0"/>
              </a:rPr>
              <a:t> </a:t>
            </a:r>
            <a:r>
              <a:rPr lang="de-DE" altLang="de-DE" sz="2400" b="0" dirty="0" err="1">
                <a:solidFill>
                  <a:schemeClr val="accent2"/>
                </a:solidFill>
                <a:latin typeface="Tahoma" panose="020B0604030504040204" pitchFamily="34" charset="0"/>
              </a:rPr>
              <a:t>cinque</a:t>
            </a:r>
            <a:r>
              <a:rPr lang="de-DE" altLang="de-DE" sz="2400" b="0" dirty="0">
                <a:solidFill>
                  <a:schemeClr val="accent2"/>
                </a:solidFill>
                <a:latin typeface="Tahoma" panose="020B0604030504040204" pitchFamily="34" charset="0"/>
              </a:rPr>
              <a:t> </a:t>
            </a:r>
            <a:r>
              <a:rPr lang="de-DE" altLang="de-DE" sz="2400" b="0" dirty="0" err="1">
                <a:solidFill>
                  <a:schemeClr val="accent2"/>
                </a:solidFill>
                <a:latin typeface="Tahoma" panose="020B0604030504040204" pitchFamily="34" charset="0"/>
              </a:rPr>
              <a:t>anni</a:t>
            </a:r>
            <a:r>
              <a:rPr lang="de-DE" altLang="de-DE" sz="2400" b="0" dirty="0">
                <a:solidFill>
                  <a:schemeClr val="accent2"/>
                </a:solidFill>
                <a:latin typeface="Tahoma" panose="020B0604030504040204" pitchFamily="34" charset="0"/>
              </a:rPr>
              <a:t>, per </a:t>
            </a:r>
            <a:r>
              <a:rPr lang="de-DE" altLang="de-DE" sz="2400" b="0" dirty="0" err="1">
                <a:solidFill>
                  <a:schemeClr val="accent2"/>
                </a:solidFill>
                <a:latin typeface="Tahoma" panose="020B0604030504040204" pitchFamily="34" charset="0"/>
              </a:rPr>
              <a:t>un</a:t>
            </a:r>
            <a:r>
              <a:rPr lang="de-DE" altLang="de-DE" sz="2400" b="0" dirty="0">
                <a:solidFill>
                  <a:schemeClr val="accent2"/>
                </a:solidFill>
                <a:latin typeface="Tahoma" panose="020B0604030504040204" pitchFamily="34" charset="0"/>
              </a:rPr>
              <a:t> </a:t>
            </a:r>
            <a:r>
              <a:rPr lang="de-DE" altLang="de-DE" sz="2400" b="0" dirty="0" err="1">
                <a:solidFill>
                  <a:schemeClr val="accent2"/>
                </a:solidFill>
                <a:latin typeface="Tahoma" panose="020B0604030504040204" pitchFamily="34" charset="0"/>
              </a:rPr>
              <a:t>importo</a:t>
            </a:r>
            <a:r>
              <a:rPr lang="de-DE" altLang="de-DE" sz="2400" b="0" dirty="0">
                <a:solidFill>
                  <a:schemeClr val="accent2"/>
                </a:solidFill>
                <a:latin typeface="Tahoma" panose="020B0604030504040204" pitchFamily="34" charset="0"/>
              </a:rPr>
              <a:t> </a:t>
            </a:r>
            <a:r>
              <a:rPr lang="de-DE" altLang="de-DE" sz="2400" b="0" dirty="0" err="1">
                <a:solidFill>
                  <a:schemeClr val="accent2"/>
                </a:solidFill>
                <a:latin typeface="Tahoma" panose="020B0604030504040204" pitchFamily="34" charset="0"/>
              </a:rPr>
              <a:t>minimo</a:t>
            </a:r>
            <a:r>
              <a:rPr lang="de-DE" altLang="de-DE" sz="2400" b="0" dirty="0">
                <a:solidFill>
                  <a:schemeClr val="accent2"/>
                </a:solidFill>
                <a:latin typeface="Tahoma" panose="020B0604030504040204" pitchFamily="34" charset="0"/>
              </a:rPr>
              <a:t> di EUR 2.000 </a:t>
            </a:r>
            <a:r>
              <a:rPr lang="de-DE" altLang="de-DE" sz="2400" b="0" dirty="0" err="1">
                <a:solidFill>
                  <a:schemeClr val="accent2"/>
                </a:solidFill>
                <a:latin typeface="Tahoma" panose="020B0604030504040204" pitchFamily="34" charset="0"/>
              </a:rPr>
              <a:t>ed</a:t>
            </a:r>
            <a:r>
              <a:rPr lang="de-DE" altLang="de-DE" sz="2400" b="0" dirty="0">
                <a:solidFill>
                  <a:schemeClr val="accent2"/>
                </a:solidFill>
                <a:latin typeface="Tahoma" panose="020B0604030504040204" pitchFamily="34" charset="0"/>
              </a:rPr>
              <a:t> a </a:t>
            </a:r>
            <a:r>
              <a:rPr lang="de-DE" altLang="de-DE" sz="2400" b="0" dirty="0" err="1">
                <a:solidFill>
                  <a:schemeClr val="accent2"/>
                </a:solidFill>
                <a:latin typeface="Tahoma" panose="020B0604030504040204" pitchFamily="34" charset="0"/>
              </a:rPr>
              <a:t>condizione</a:t>
            </a:r>
            <a:r>
              <a:rPr lang="de-DE" altLang="de-DE" sz="2400" b="0" dirty="0">
                <a:solidFill>
                  <a:schemeClr val="accent2"/>
                </a:solidFill>
                <a:latin typeface="Tahoma" panose="020B0604030504040204" pitchFamily="34" charset="0"/>
              </a:rPr>
              <a:t> </a:t>
            </a:r>
            <a:r>
              <a:rPr lang="de-DE" altLang="de-DE" sz="2400" b="0" dirty="0" err="1">
                <a:solidFill>
                  <a:schemeClr val="accent2"/>
                </a:solidFill>
                <a:latin typeface="Tahoma" panose="020B0604030504040204" pitchFamily="34" charset="0"/>
              </a:rPr>
              <a:t>che</a:t>
            </a:r>
            <a:r>
              <a:rPr lang="de-DE" altLang="de-DE" sz="2400" b="0" dirty="0">
                <a:solidFill>
                  <a:schemeClr val="accent2"/>
                </a:solidFill>
                <a:latin typeface="Tahoma" panose="020B0604030504040204" pitchFamily="34" charset="0"/>
              </a:rPr>
              <a:t> </a:t>
            </a:r>
            <a:r>
              <a:rPr lang="de-DE" altLang="de-DE" sz="2400" b="0" dirty="0" err="1">
                <a:solidFill>
                  <a:schemeClr val="accent2"/>
                </a:solidFill>
                <a:latin typeface="Tahoma" panose="020B0604030504040204" pitchFamily="34" charset="0"/>
              </a:rPr>
              <a:t>rimanga</a:t>
            </a:r>
            <a:r>
              <a:rPr lang="de-DE" altLang="de-DE" sz="2400" b="0" dirty="0">
                <a:solidFill>
                  <a:schemeClr val="accent2"/>
                </a:solidFill>
                <a:latin typeface="Tahoma" panose="020B0604030504040204" pitchFamily="34" charset="0"/>
              </a:rPr>
              <a:t> </a:t>
            </a:r>
            <a:r>
              <a:rPr lang="de-DE" altLang="de-DE" sz="2400" b="0" dirty="0" err="1">
                <a:solidFill>
                  <a:schemeClr val="accent2"/>
                </a:solidFill>
                <a:latin typeface="Tahoma" panose="020B0604030504040204" pitchFamily="34" charset="0"/>
              </a:rPr>
              <a:t>nel</a:t>
            </a:r>
            <a:r>
              <a:rPr lang="de-DE" altLang="de-DE" sz="2400" b="0" dirty="0">
                <a:solidFill>
                  <a:schemeClr val="accent2"/>
                </a:solidFill>
                <a:latin typeface="Tahoma" panose="020B0604030504040204" pitchFamily="34" charset="0"/>
              </a:rPr>
              <a:t> </a:t>
            </a:r>
            <a:r>
              <a:rPr lang="de-DE" altLang="de-DE" sz="2400" b="0" dirty="0" err="1">
                <a:solidFill>
                  <a:schemeClr val="accent2"/>
                </a:solidFill>
                <a:latin typeface="Tahoma" panose="020B0604030504040204" pitchFamily="34" charset="0"/>
              </a:rPr>
              <a:t>contratto</a:t>
            </a:r>
            <a:r>
              <a:rPr lang="de-DE" altLang="de-DE" sz="2400" b="0" dirty="0">
                <a:solidFill>
                  <a:schemeClr val="accent2"/>
                </a:solidFill>
                <a:latin typeface="Tahoma" panose="020B0604030504040204" pitchFamily="34" charset="0"/>
              </a:rPr>
              <a:t> </a:t>
            </a:r>
            <a:r>
              <a:rPr lang="de-DE" altLang="de-DE" sz="2400" b="0" dirty="0" err="1">
                <a:solidFill>
                  <a:schemeClr val="accent2"/>
                </a:solidFill>
                <a:latin typeface="Tahoma" panose="020B0604030504040204" pitchFamily="34" charset="0"/>
              </a:rPr>
              <a:t>un</a:t>
            </a:r>
            <a:r>
              <a:rPr lang="de-DE" altLang="de-DE" sz="2400" b="0" dirty="0">
                <a:solidFill>
                  <a:schemeClr val="accent2"/>
                </a:solidFill>
                <a:latin typeface="Tahoma" panose="020B0604030504040204" pitchFamily="34" charset="0"/>
              </a:rPr>
              <a:t> </a:t>
            </a:r>
            <a:r>
              <a:rPr lang="de-DE" altLang="de-DE" sz="2400" b="0" dirty="0" err="1">
                <a:solidFill>
                  <a:schemeClr val="accent2"/>
                </a:solidFill>
                <a:latin typeface="Tahoma" panose="020B0604030504040204" pitchFamily="34" charset="0"/>
              </a:rPr>
              <a:t>controvalore</a:t>
            </a:r>
            <a:r>
              <a:rPr lang="de-DE" altLang="de-DE" sz="2400" b="0" dirty="0">
                <a:solidFill>
                  <a:schemeClr val="accent2"/>
                </a:solidFill>
                <a:latin typeface="Tahoma" panose="020B0604030504040204" pitchFamily="34" charset="0"/>
              </a:rPr>
              <a:t> di </a:t>
            </a:r>
            <a:r>
              <a:rPr lang="de-DE" altLang="de-DE" sz="2400" b="0" dirty="0" err="1">
                <a:solidFill>
                  <a:schemeClr val="accent2"/>
                </a:solidFill>
                <a:latin typeface="Tahoma" panose="020B0604030504040204" pitchFamily="34" charset="0"/>
              </a:rPr>
              <a:t>almeno</a:t>
            </a:r>
            <a:r>
              <a:rPr lang="de-DE" altLang="de-DE" sz="2400" b="0" dirty="0">
                <a:solidFill>
                  <a:schemeClr val="accent2"/>
                </a:solidFill>
                <a:latin typeface="Tahoma" panose="020B0604030504040204" pitchFamily="34" charset="0"/>
              </a:rPr>
              <a:t> EUR 3.000 e </a:t>
            </a:r>
            <a:r>
              <a:rPr lang="de-DE" altLang="de-DE" sz="2400" b="0" dirty="0" err="1">
                <a:solidFill>
                  <a:schemeClr val="accent2"/>
                </a:solidFill>
                <a:latin typeface="Tahoma" panose="020B0604030504040204" pitchFamily="34" charset="0"/>
              </a:rPr>
              <a:t>comunque</a:t>
            </a:r>
            <a:r>
              <a:rPr lang="de-DE" altLang="de-DE" sz="2400" b="0" dirty="0">
                <a:solidFill>
                  <a:schemeClr val="accent2"/>
                </a:solidFill>
                <a:latin typeface="Tahoma" panose="020B0604030504040204" pitchFamily="34" charset="0"/>
              </a:rPr>
              <a:t> </a:t>
            </a:r>
            <a:r>
              <a:rPr lang="de-DE" altLang="de-DE" sz="2400" b="0" dirty="0" err="1">
                <a:solidFill>
                  <a:schemeClr val="accent2"/>
                </a:solidFill>
                <a:latin typeface="Tahoma" panose="020B0604030504040204" pitchFamily="34" charset="0"/>
              </a:rPr>
              <a:t>almeno</a:t>
            </a:r>
            <a:r>
              <a:rPr lang="de-DE" altLang="de-DE" sz="2400" b="0" dirty="0">
                <a:solidFill>
                  <a:schemeClr val="accent2"/>
                </a:solidFill>
                <a:latin typeface="Tahoma" panose="020B0604030504040204" pitchFamily="34" charset="0"/>
              </a:rPr>
              <a:t> </a:t>
            </a:r>
            <a:r>
              <a:rPr lang="de-DE" altLang="de-DE" sz="2400" b="0" dirty="0" err="1">
                <a:solidFill>
                  <a:schemeClr val="accent2"/>
                </a:solidFill>
                <a:latin typeface="Tahoma" panose="020B0604030504040204" pitchFamily="34" charset="0"/>
              </a:rPr>
              <a:t>una</a:t>
            </a:r>
            <a:r>
              <a:rPr lang="de-DE" altLang="de-DE" sz="2400" b="0" dirty="0">
                <a:solidFill>
                  <a:schemeClr val="accent2"/>
                </a:solidFill>
                <a:latin typeface="Tahoma" panose="020B0604030504040204" pitchFamily="34" charset="0"/>
              </a:rPr>
              <a:t> </a:t>
            </a:r>
            <a:r>
              <a:rPr lang="de-DE" altLang="de-DE" sz="2400" b="0" dirty="0" err="1">
                <a:solidFill>
                  <a:schemeClr val="accent2"/>
                </a:solidFill>
                <a:latin typeface="Tahoma" panose="020B0604030504040204" pitchFamily="34" charset="0"/>
              </a:rPr>
              <a:t>piena</a:t>
            </a:r>
            <a:r>
              <a:rPr lang="de-DE" altLang="de-DE" sz="2400" b="0" dirty="0">
                <a:solidFill>
                  <a:schemeClr val="accent2"/>
                </a:solidFill>
                <a:latin typeface="Tahoma" panose="020B0604030504040204" pitchFamily="34" charset="0"/>
              </a:rPr>
              <a:t> </a:t>
            </a:r>
            <a:r>
              <a:rPr lang="de-DE" altLang="de-DE" sz="2400" b="0" dirty="0" err="1">
                <a:solidFill>
                  <a:schemeClr val="accent2"/>
                </a:solidFill>
                <a:latin typeface="Tahoma" panose="020B0604030504040204" pitchFamily="34" charset="0"/>
              </a:rPr>
              <a:t>annualità</a:t>
            </a:r>
            <a:r>
              <a:rPr lang="de-DE" altLang="de-DE" sz="2400" b="0" dirty="0">
                <a:solidFill>
                  <a:schemeClr val="accent2"/>
                </a:solidFill>
                <a:latin typeface="Tahoma" panose="020B0604030504040204" pitchFamily="34" charset="0"/>
              </a:rPr>
              <a:t> di </a:t>
            </a:r>
            <a:r>
              <a:rPr lang="de-DE" altLang="de-DE" sz="2400" b="0" dirty="0" err="1">
                <a:solidFill>
                  <a:schemeClr val="accent2"/>
                </a:solidFill>
                <a:latin typeface="Tahoma" panose="020B0604030504040204" pitchFamily="34" charset="0"/>
              </a:rPr>
              <a:t>premio</a:t>
            </a:r>
            <a:endParaRPr lang="de-DE" altLang="de-DE" sz="2400" b="0" dirty="0">
              <a:solidFill>
                <a:schemeClr val="accent2"/>
              </a:solidFill>
              <a:latin typeface="Tahoma" panose="020B0604030504040204" pitchFamily="34" charset="0"/>
            </a:endParaRPr>
          </a:p>
          <a:p>
            <a:pPr marL="457200" indent="-457200" algn="ctr">
              <a:spcBef>
                <a:spcPts val="600"/>
              </a:spcBef>
              <a:spcAft>
                <a:spcPts val="1200"/>
              </a:spcAft>
              <a:buFontTx/>
              <a:buChar char="-"/>
              <a:defRPr/>
            </a:pPr>
            <a:r>
              <a:rPr lang="de-DE" altLang="de-DE" sz="2400" b="0" dirty="0">
                <a:solidFill>
                  <a:schemeClr val="accent2"/>
                </a:solidFill>
                <a:latin typeface="Tahoma" panose="020B0604030504040204" pitchFamily="34" charset="0"/>
              </a:rPr>
              <a:t>Per i </a:t>
            </a:r>
            <a:r>
              <a:rPr lang="de-DE" altLang="de-DE" sz="2400" b="0" dirty="0" err="1">
                <a:solidFill>
                  <a:schemeClr val="accent2"/>
                </a:solidFill>
                <a:latin typeface="Tahoma" panose="020B0604030504040204" pitchFamily="34" charset="0"/>
              </a:rPr>
              <a:t>contratti</a:t>
            </a:r>
            <a:r>
              <a:rPr lang="de-DE" altLang="de-DE" sz="2400" b="0" dirty="0">
                <a:solidFill>
                  <a:schemeClr val="accent2"/>
                </a:solidFill>
                <a:latin typeface="Tahoma" panose="020B0604030504040204" pitchFamily="34" charset="0"/>
              </a:rPr>
              <a:t> a </a:t>
            </a:r>
            <a:r>
              <a:rPr lang="de-DE" altLang="de-DE" sz="2400" b="0" dirty="0" err="1">
                <a:solidFill>
                  <a:schemeClr val="accent2"/>
                </a:solidFill>
                <a:latin typeface="Tahoma" panose="020B0604030504040204" pitchFamily="34" charset="0"/>
              </a:rPr>
              <a:t>premio</a:t>
            </a:r>
            <a:r>
              <a:rPr lang="de-DE" altLang="de-DE" sz="2400" b="0" dirty="0">
                <a:solidFill>
                  <a:schemeClr val="accent2"/>
                </a:solidFill>
                <a:latin typeface="Tahoma" panose="020B0604030504040204" pitchFamily="34" charset="0"/>
              </a:rPr>
              <a:t> </a:t>
            </a:r>
            <a:r>
              <a:rPr lang="de-DE" altLang="de-DE" sz="2400" b="0" dirty="0" err="1">
                <a:solidFill>
                  <a:schemeClr val="accent2"/>
                </a:solidFill>
                <a:latin typeface="Tahoma" panose="020B0604030504040204" pitchFamily="34" charset="0"/>
              </a:rPr>
              <a:t>unico</a:t>
            </a:r>
            <a:r>
              <a:rPr lang="de-DE" altLang="de-DE" sz="2400" b="0" dirty="0">
                <a:solidFill>
                  <a:schemeClr val="accent2"/>
                </a:solidFill>
                <a:latin typeface="Tahoma" panose="020B0604030504040204" pitchFamily="34" charset="0"/>
              </a:rPr>
              <a:t> </a:t>
            </a:r>
            <a:r>
              <a:rPr lang="de-DE" altLang="de-DE" sz="2400" b="0" dirty="0" err="1">
                <a:solidFill>
                  <a:schemeClr val="accent2"/>
                </a:solidFill>
                <a:latin typeface="Tahoma" panose="020B0604030504040204" pitchFamily="34" charset="0"/>
              </a:rPr>
              <a:t>dopo</a:t>
            </a:r>
            <a:r>
              <a:rPr lang="de-DE" altLang="de-DE" sz="2400" b="0" dirty="0">
                <a:solidFill>
                  <a:schemeClr val="accent2"/>
                </a:solidFill>
                <a:latin typeface="Tahoma" panose="020B0604030504040204" pitchFamily="34" charset="0"/>
              </a:rPr>
              <a:t> i </a:t>
            </a:r>
            <a:r>
              <a:rPr lang="de-DE" altLang="de-DE" sz="2400" b="0" dirty="0" err="1">
                <a:solidFill>
                  <a:schemeClr val="accent2"/>
                </a:solidFill>
                <a:latin typeface="Tahoma" panose="020B0604030504040204" pitchFamily="34" charset="0"/>
              </a:rPr>
              <a:t>primi</a:t>
            </a:r>
            <a:r>
              <a:rPr lang="de-DE" altLang="de-DE" sz="2400" b="0" dirty="0">
                <a:solidFill>
                  <a:schemeClr val="accent2"/>
                </a:solidFill>
                <a:latin typeface="Tahoma" panose="020B0604030504040204" pitchFamily="34" charset="0"/>
              </a:rPr>
              <a:t> due </a:t>
            </a:r>
            <a:r>
              <a:rPr lang="de-DE" altLang="de-DE" sz="2400" b="0" dirty="0" err="1">
                <a:solidFill>
                  <a:schemeClr val="accent2"/>
                </a:solidFill>
                <a:latin typeface="Tahoma" panose="020B0604030504040204" pitchFamily="34" charset="0"/>
              </a:rPr>
              <a:t>anni</a:t>
            </a:r>
            <a:r>
              <a:rPr lang="de-DE" altLang="de-DE" sz="2400" b="0" dirty="0">
                <a:solidFill>
                  <a:schemeClr val="accent2"/>
                </a:solidFill>
                <a:latin typeface="Tahoma" panose="020B0604030504040204" pitchFamily="34" charset="0"/>
              </a:rPr>
              <a:t>, per </a:t>
            </a:r>
            <a:r>
              <a:rPr lang="de-DE" altLang="de-DE" sz="2400" b="0" dirty="0" err="1">
                <a:solidFill>
                  <a:schemeClr val="accent2"/>
                </a:solidFill>
                <a:latin typeface="Tahoma" panose="020B0604030504040204" pitchFamily="34" charset="0"/>
              </a:rPr>
              <a:t>un</a:t>
            </a:r>
            <a:r>
              <a:rPr lang="de-DE" altLang="de-DE" sz="2400" b="0" dirty="0">
                <a:solidFill>
                  <a:schemeClr val="accent2"/>
                </a:solidFill>
                <a:latin typeface="Tahoma" panose="020B0604030504040204" pitchFamily="34" charset="0"/>
              </a:rPr>
              <a:t> </a:t>
            </a:r>
            <a:r>
              <a:rPr lang="de-DE" altLang="de-DE" sz="2400" b="0" dirty="0" err="1">
                <a:solidFill>
                  <a:schemeClr val="accent2"/>
                </a:solidFill>
                <a:latin typeface="Tahoma" panose="020B0604030504040204" pitchFamily="34" charset="0"/>
              </a:rPr>
              <a:t>importo</a:t>
            </a:r>
            <a:r>
              <a:rPr lang="de-DE" altLang="de-DE" sz="2400" b="0" dirty="0">
                <a:solidFill>
                  <a:schemeClr val="accent2"/>
                </a:solidFill>
                <a:latin typeface="Tahoma" panose="020B0604030504040204" pitchFamily="34" charset="0"/>
              </a:rPr>
              <a:t> </a:t>
            </a:r>
            <a:r>
              <a:rPr lang="de-DE" altLang="de-DE" sz="2400" b="0" dirty="0" err="1">
                <a:solidFill>
                  <a:schemeClr val="accent2"/>
                </a:solidFill>
                <a:latin typeface="Tahoma" panose="020B0604030504040204" pitchFamily="34" charset="0"/>
              </a:rPr>
              <a:t>minimo</a:t>
            </a:r>
            <a:r>
              <a:rPr lang="de-DE" altLang="de-DE" sz="2400" b="0" dirty="0">
                <a:solidFill>
                  <a:schemeClr val="accent2"/>
                </a:solidFill>
                <a:latin typeface="Tahoma" panose="020B0604030504040204" pitchFamily="34" charset="0"/>
              </a:rPr>
              <a:t> di EUR 2.000 </a:t>
            </a:r>
            <a:r>
              <a:rPr lang="de-DE" altLang="de-DE" sz="2400" b="0" dirty="0" err="1">
                <a:solidFill>
                  <a:schemeClr val="accent2"/>
                </a:solidFill>
                <a:latin typeface="Tahoma" panose="020B0604030504040204" pitchFamily="34" charset="0"/>
              </a:rPr>
              <a:t>ed</a:t>
            </a:r>
            <a:r>
              <a:rPr lang="de-DE" altLang="de-DE" sz="2400" b="0" dirty="0">
                <a:solidFill>
                  <a:schemeClr val="accent2"/>
                </a:solidFill>
                <a:latin typeface="Tahoma" panose="020B0604030504040204" pitchFamily="34" charset="0"/>
              </a:rPr>
              <a:t> a </a:t>
            </a:r>
            <a:r>
              <a:rPr lang="de-DE" altLang="de-DE" sz="2400" b="0" dirty="0" err="1">
                <a:solidFill>
                  <a:schemeClr val="accent2"/>
                </a:solidFill>
                <a:latin typeface="Tahoma" panose="020B0604030504040204" pitchFamily="34" charset="0"/>
              </a:rPr>
              <a:t>condizione</a:t>
            </a:r>
            <a:r>
              <a:rPr lang="de-DE" altLang="de-DE" sz="2400" b="0" dirty="0">
                <a:solidFill>
                  <a:schemeClr val="accent2"/>
                </a:solidFill>
                <a:latin typeface="Tahoma" panose="020B0604030504040204" pitchFamily="34" charset="0"/>
              </a:rPr>
              <a:t> </a:t>
            </a:r>
            <a:r>
              <a:rPr lang="de-DE" altLang="de-DE" sz="2400" b="0" dirty="0" err="1">
                <a:solidFill>
                  <a:schemeClr val="accent2"/>
                </a:solidFill>
                <a:latin typeface="Tahoma" panose="020B0604030504040204" pitchFamily="34" charset="0"/>
              </a:rPr>
              <a:t>che</a:t>
            </a:r>
            <a:r>
              <a:rPr lang="de-DE" altLang="de-DE" sz="2400" b="0" dirty="0">
                <a:solidFill>
                  <a:schemeClr val="accent2"/>
                </a:solidFill>
                <a:latin typeface="Tahoma" panose="020B0604030504040204" pitchFamily="34" charset="0"/>
              </a:rPr>
              <a:t> </a:t>
            </a:r>
            <a:r>
              <a:rPr lang="de-DE" altLang="de-DE" sz="2400" b="0" dirty="0" err="1">
                <a:solidFill>
                  <a:schemeClr val="accent2"/>
                </a:solidFill>
                <a:latin typeface="Tahoma" panose="020B0604030504040204" pitchFamily="34" charset="0"/>
              </a:rPr>
              <a:t>rimanga</a:t>
            </a:r>
            <a:r>
              <a:rPr lang="de-DE" altLang="de-DE" sz="2400" b="0" dirty="0">
                <a:solidFill>
                  <a:schemeClr val="accent2"/>
                </a:solidFill>
                <a:latin typeface="Tahoma" panose="020B0604030504040204" pitchFamily="34" charset="0"/>
              </a:rPr>
              <a:t> </a:t>
            </a:r>
            <a:r>
              <a:rPr lang="de-DE" altLang="de-DE" sz="2400" b="0" dirty="0" err="1">
                <a:solidFill>
                  <a:schemeClr val="accent2"/>
                </a:solidFill>
                <a:latin typeface="Tahoma" panose="020B0604030504040204" pitchFamily="34" charset="0"/>
              </a:rPr>
              <a:t>nel</a:t>
            </a:r>
            <a:r>
              <a:rPr lang="de-DE" altLang="de-DE" sz="2400" b="0" dirty="0">
                <a:solidFill>
                  <a:schemeClr val="accent2"/>
                </a:solidFill>
                <a:latin typeface="Tahoma" panose="020B0604030504040204" pitchFamily="34" charset="0"/>
              </a:rPr>
              <a:t> </a:t>
            </a:r>
            <a:r>
              <a:rPr lang="de-DE" altLang="de-DE" sz="2400" b="0" dirty="0" err="1">
                <a:solidFill>
                  <a:schemeClr val="accent2"/>
                </a:solidFill>
                <a:latin typeface="Tahoma" panose="020B0604030504040204" pitchFamily="34" charset="0"/>
              </a:rPr>
              <a:t>contratto</a:t>
            </a:r>
            <a:r>
              <a:rPr lang="de-DE" altLang="de-DE" sz="2400" b="0" dirty="0">
                <a:solidFill>
                  <a:schemeClr val="accent2"/>
                </a:solidFill>
                <a:latin typeface="Tahoma" panose="020B0604030504040204" pitchFamily="34" charset="0"/>
              </a:rPr>
              <a:t> </a:t>
            </a:r>
            <a:r>
              <a:rPr lang="de-DE" altLang="de-DE" sz="2400" b="0" dirty="0" err="1">
                <a:solidFill>
                  <a:schemeClr val="accent2"/>
                </a:solidFill>
                <a:latin typeface="Tahoma" panose="020B0604030504040204" pitchFamily="34" charset="0"/>
              </a:rPr>
              <a:t>un</a:t>
            </a:r>
            <a:r>
              <a:rPr lang="de-DE" altLang="de-DE" sz="2400" b="0" dirty="0">
                <a:solidFill>
                  <a:schemeClr val="accent2"/>
                </a:solidFill>
                <a:latin typeface="Tahoma" panose="020B0604030504040204" pitchFamily="34" charset="0"/>
              </a:rPr>
              <a:t> </a:t>
            </a:r>
            <a:r>
              <a:rPr lang="de-DE" altLang="de-DE" sz="2400" b="0" dirty="0" err="1">
                <a:solidFill>
                  <a:schemeClr val="accent2"/>
                </a:solidFill>
                <a:latin typeface="Tahoma" panose="020B0604030504040204" pitchFamily="34" charset="0"/>
              </a:rPr>
              <a:t>valore</a:t>
            </a:r>
            <a:r>
              <a:rPr lang="de-DE" altLang="de-DE" sz="2400" b="0" dirty="0">
                <a:solidFill>
                  <a:schemeClr val="accent2"/>
                </a:solidFill>
                <a:latin typeface="Tahoma" panose="020B0604030504040204" pitchFamily="34" charset="0"/>
              </a:rPr>
              <a:t> di </a:t>
            </a:r>
            <a:r>
              <a:rPr lang="de-DE" altLang="de-DE" sz="2400" b="0" dirty="0" err="1">
                <a:solidFill>
                  <a:schemeClr val="accent2"/>
                </a:solidFill>
                <a:latin typeface="Tahoma" panose="020B0604030504040204" pitchFamily="34" charset="0"/>
              </a:rPr>
              <a:t>almeno</a:t>
            </a:r>
            <a:r>
              <a:rPr lang="de-DE" altLang="de-DE" sz="2400" b="0" dirty="0">
                <a:solidFill>
                  <a:schemeClr val="accent2"/>
                </a:solidFill>
                <a:latin typeface="Tahoma" panose="020B0604030504040204" pitchFamily="34" charset="0"/>
              </a:rPr>
              <a:t> EUR 5.000</a:t>
            </a:r>
          </a:p>
          <a:p>
            <a:pPr algn="ctr" eaLnBrk="0" hangingPunct="0">
              <a:defRPr/>
            </a:pPr>
            <a:r>
              <a:rPr lang="it-IT" sz="2400" b="0" dirty="0">
                <a:solidFill>
                  <a:srgbClr val="0000FF"/>
                </a:solidFill>
              </a:rPr>
              <a:t>Un successivo riscatto può avvenire una volta trascorsi</a:t>
            </a:r>
          </a:p>
          <a:p>
            <a:pPr algn="ctr" eaLnBrk="0" hangingPunct="0">
              <a:defRPr/>
            </a:pPr>
            <a:r>
              <a:rPr lang="de-AT" sz="2400" b="0" dirty="0">
                <a:solidFill>
                  <a:srgbClr val="0000FF"/>
                </a:solidFill>
              </a:rPr>
              <a:t>due </a:t>
            </a:r>
            <a:r>
              <a:rPr lang="de-AT" sz="2400" b="0" dirty="0" err="1">
                <a:solidFill>
                  <a:srgbClr val="0000FF"/>
                </a:solidFill>
              </a:rPr>
              <a:t>anni</a:t>
            </a:r>
            <a:r>
              <a:rPr lang="de-AT" sz="2400" b="0" dirty="0">
                <a:solidFill>
                  <a:srgbClr val="0000FF"/>
                </a:solidFill>
              </a:rPr>
              <a:t> </a:t>
            </a:r>
            <a:r>
              <a:rPr lang="de-AT" sz="2400" b="0" dirty="0" err="1">
                <a:solidFill>
                  <a:srgbClr val="0000FF"/>
                </a:solidFill>
              </a:rPr>
              <a:t>dall‘ultimo</a:t>
            </a:r>
            <a:r>
              <a:rPr lang="de-AT" sz="2400" b="0" dirty="0">
                <a:solidFill>
                  <a:srgbClr val="0000FF"/>
                </a:solidFill>
              </a:rPr>
              <a:t> </a:t>
            </a:r>
            <a:r>
              <a:rPr lang="de-AT" sz="2400" b="0" dirty="0" err="1">
                <a:solidFill>
                  <a:srgbClr val="0000FF"/>
                </a:solidFill>
              </a:rPr>
              <a:t>prelievo</a:t>
            </a:r>
            <a:endParaRPr lang="de-DE" altLang="de-DE" sz="2400" b="0" dirty="0">
              <a:solidFill>
                <a:schemeClr val="accent2"/>
              </a:solidFill>
              <a:latin typeface="Tahoma" panose="020B0604030504040204" pitchFamily="34"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ChangeArrowheads="1"/>
          </p:cNvSpPr>
          <p:nvPr/>
        </p:nvSpPr>
        <p:spPr bwMode="auto">
          <a:xfrm>
            <a:off x="-36662" y="396528"/>
            <a:ext cx="6192838" cy="584200"/>
          </a:xfrm>
          <a:prstGeom prst="rect">
            <a:avLst/>
          </a:prstGeom>
          <a:noFill/>
          <a:ln w="9525">
            <a:noFill/>
            <a:miter lim="800000"/>
            <a:headEnd/>
            <a:tailEnd/>
          </a:ln>
        </p:spPr>
        <p:txBody>
          <a:bodyPr>
            <a:spAutoFit/>
          </a:bodyPr>
          <a:lstStyle/>
          <a:p>
            <a:pPr algn="ctr" eaLnBrk="0" hangingPunct="0"/>
            <a:r>
              <a:rPr lang="de-DE" altLang="de-DE" sz="3200" b="0" dirty="0" err="1">
                <a:solidFill>
                  <a:srgbClr val="0000FF"/>
                </a:solidFill>
                <a:latin typeface="Tahoma" pitchFamily="34" charset="0"/>
              </a:rPr>
              <a:t>Prestazione</a:t>
            </a:r>
            <a:r>
              <a:rPr lang="de-DE" altLang="de-DE" sz="3200" b="0" dirty="0">
                <a:solidFill>
                  <a:srgbClr val="0000FF"/>
                </a:solidFill>
                <a:latin typeface="Tahoma" pitchFamily="34" charset="0"/>
              </a:rPr>
              <a:t> per </a:t>
            </a:r>
            <a:r>
              <a:rPr lang="de-DE" altLang="de-DE" sz="3200" b="0" dirty="0" err="1">
                <a:solidFill>
                  <a:srgbClr val="0000FF"/>
                </a:solidFill>
                <a:latin typeface="Tahoma" pitchFamily="34" charset="0"/>
              </a:rPr>
              <a:t>il</a:t>
            </a:r>
            <a:r>
              <a:rPr lang="de-DE" altLang="de-DE" sz="3200" b="0" dirty="0">
                <a:solidFill>
                  <a:srgbClr val="0000FF"/>
                </a:solidFill>
                <a:latin typeface="Tahoma" pitchFamily="34" charset="0"/>
              </a:rPr>
              <a:t> </a:t>
            </a:r>
            <a:r>
              <a:rPr lang="de-DE" altLang="de-DE" sz="3200" b="0" dirty="0" err="1">
                <a:solidFill>
                  <a:srgbClr val="0000FF"/>
                </a:solidFill>
                <a:latin typeface="Tahoma" pitchFamily="34" charset="0"/>
              </a:rPr>
              <a:t>caso</a:t>
            </a:r>
            <a:r>
              <a:rPr lang="de-DE" altLang="de-DE" sz="3200" b="0" dirty="0">
                <a:solidFill>
                  <a:srgbClr val="0000FF"/>
                </a:solidFill>
                <a:latin typeface="Tahoma" pitchFamily="34" charset="0"/>
              </a:rPr>
              <a:t> di </a:t>
            </a:r>
            <a:r>
              <a:rPr lang="de-DE" altLang="de-DE" sz="3200" b="0" dirty="0" err="1">
                <a:solidFill>
                  <a:srgbClr val="0000FF"/>
                </a:solidFill>
                <a:latin typeface="Tahoma" pitchFamily="34" charset="0"/>
              </a:rPr>
              <a:t>morte</a:t>
            </a:r>
            <a:endParaRPr lang="de-DE" altLang="de-DE" sz="3200" b="0" dirty="0">
              <a:solidFill>
                <a:srgbClr val="0000FF"/>
              </a:solidFill>
              <a:latin typeface="Tahoma" pitchFamily="34" charset="0"/>
            </a:endParaRPr>
          </a:p>
        </p:txBody>
      </p:sp>
      <p:sp>
        <p:nvSpPr>
          <p:cNvPr id="58370" name="Rectangle 5"/>
          <p:cNvSpPr>
            <a:spLocks noChangeArrowheads="1"/>
          </p:cNvSpPr>
          <p:nvPr/>
        </p:nvSpPr>
        <p:spPr bwMode="auto">
          <a:xfrm>
            <a:off x="107950" y="1916113"/>
            <a:ext cx="8856663" cy="4392612"/>
          </a:xfrm>
          <a:prstGeom prst="rect">
            <a:avLst/>
          </a:prstGeom>
          <a:noFill/>
          <a:ln w="9525">
            <a:noFill/>
            <a:miter lim="800000"/>
            <a:headEnd/>
            <a:tailEnd/>
          </a:ln>
        </p:spPr>
        <p:txBody>
          <a:bodyPr/>
          <a:lstStyle/>
          <a:p>
            <a:pPr algn="just">
              <a:lnSpc>
                <a:spcPct val="80000"/>
              </a:lnSpc>
              <a:spcBef>
                <a:spcPct val="20000"/>
              </a:spcBef>
              <a:spcAft>
                <a:spcPct val="20000"/>
              </a:spcAft>
            </a:pPr>
            <a:r>
              <a:rPr lang="it-IT" altLang="de-DE" sz="2200" b="0">
                <a:solidFill>
                  <a:srgbClr val="006600"/>
                </a:solidFill>
                <a:latin typeface="Tahoma" pitchFamily="34" charset="0"/>
              </a:rPr>
              <a:t>Tutti i contratti GRAZER-UNIT-VALIF contengono anche una copertura per il caso di morte.</a:t>
            </a:r>
          </a:p>
          <a:p>
            <a:pPr algn="just">
              <a:lnSpc>
                <a:spcPct val="80000"/>
              </a:lnSpc>
              <a:spcBef>
                <a:spcPct val="20000"/>
              </a:spcBef>
              <a:spcAft>
                <a:spcPct val="20000"/>
              </a:spcAft>
            </a:pPr>
            <a:r>
              <a:rPr lang="it-IT" altLang="de-DE" sz="2200" b="0">
                <a:solidFill>
                  <a:srgbClr val="006600"/>
                </a:solidFill>
                <a:latin typeface="Tahoma" pitchFamily="34" charset="0"/>
              </a:rPr>
              <a:t>Per i contratti a premio unico la prestazione caso morte è pari ad almeno il 100% del premio unico stesso, con una sovraprestazione minima oltre al valore dei fondi del 10% del Premio.</a:t>
            </a:r>
          </a:p>
          <a:p>
            <a:pPr algn="just">
              <a:lnSpc>
                <a:spcPct val="80000"/>
              </a:lnSpc>
              <a:spcBef>
                <a:spcPct val="40000"/>
              </a:spcBef>
              <a:spcAft>
                <a:spcPct val="20000"/>
              </a:spcAft>
            </a:pPr>
            <a:r>
              <a:rPr lang="it-IT" altLang="de-DE" sz="2200" b="0">
                <a:solidFill>
                  <a:srgbClr val="006600"/>
                </a:solidFill>
                <a:latin typeface="Tahoma" pitchFamily="34" charset="0"/>
              </a:rPr>
              <a:t>Per i contratti a premi ricorrenti la prestazione caso morte è pari al controvalore corrente dei fondi aumentato del 5% della somma premi complessiva. </a:t>
            </a:r>
          </a:p>
          <a:p>
            <a:pPr algn="just">
              <a:lnSpc>
                <a:spcPct val="80000"/>
              </a:lnSpc>
              <a:spcBef>
                <a:spcPct val="40000"/>
              </a:spcBef>
              <a:spcAft>
                <a:spcPct val="20000"/>
              </a:spcAft>
            </a:pPr>
            <a:r>
              <a:rPr lang="it-IT" altLang="de-DE" sz="2200" b="0">
                <a:solidFill>
                  <a:srgbClr val="006600"/>
                </a:solidFill>
                <a:latin typeface="Tahoma" pitchFamily="34" charset="0"/>
              </a:rPr>
              <a:t>La copertura non è molto estesa e non comporta quindi né approfonditi accertamenti sanitari né rilevanti costi che vadano a danno del rendimento. Laddove il cliente necessiti di più elevate coperture caso morte si consiglia la stipula in parallelo di un contratto di puro rischio (assicurazione temporanea caso morte).</a:t>
            </a:r>
          </a:p>
          <a:p>
            <a:pPr algn="just">
              <a:lnSpc>
                <a:spcPct val="80000"/>
              </a:lnSpc>
              <a:spcBef>
                <a:spcPct val="40000"/>
              </a:spcBef>
              <a:spcAft>
                <a:spcPct val="20000"/>
              </a:spcAft>
            </a:pPr>
            <a:endParaRPr lang="it-IT" altLang="de-DE" sz="2200" b="0">
              <a:solidFill>
                <a:srgbClr val="006600"/>
              </a:solidFill>
              <a:latin typeface="Tahoma" pitchFamily="34"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p:cNvSpPr>
            <a:spLocks noChangeArrowheads="1"/>
          </p:cNvSpPr>
          <p:nvPr/>
        </p:nvSpPr>
        <p:spPr bwMode="auto">
          <a:xfrm>
            <a:off x="1258888" y="1311275"/>
            <a:ext cx="6610350" cy="1066800"/>
          </a:xfrm>
          <a:prstGeom prst="rect">
            <a:avLst/>
          </a:prstGeom>
          <a:noFill/>
          <a:ln w="9525">
            <a:noFill/>
            <a:miter lim="800000"/>
            <a:headEnd/>
            <a:tailEnd/>
          </a:ln>
        </p:spPr>
        <p:txBody>
          <a:bodyPr wrap="none">
            <a:spAutoFit/>
          </a:bodyPr>
          <a:lstStyle/>
          <a:p>
            <a:pPr algn="ctr" eaLnBrk="0" hangingPunct="0"/>
            <a:r>
              <a:rPr lang="de-DE" altLang="de-DE" sz="3200">
                <a:solidFill>
                  <a:srgbClr val="008000"/>
                </a:solidFill>
                <a:latin typeface="Tahoma" pitchFamily="34" charset="0"/>
              </a:rPr>
              <a:t>Prestazione per il caso di morte</a:t>
            </a:r>
          </a:p>
          <a:p>
            <a:pPr algn="ctr" eaLnBrk="0" hangingPunct="0"/>
            <a:r>
              <a:rPr lang="de-DE" altLang="de-DE" sz="3200">
                <a:solidFill>
                  <a:srgbClr val="008000"/>
                </a:solidFill>
                <a:latin typeface="Tahoma" pitchFamily="34" charset="0"/>
              </a:rPr>
              <a:t>contratto a premio unico</a:t>
            </a:r>
          </a:p>
        </p:txBody>
      </p:sp>
      <p:sp>
        <p:nvSpPr>
          <p:cNvPr id="59394" name="Rectangle 3"/>
          <p:cNvSpPr>
            <a:spLocks noChangeArrowheads="1"/>
          </p:cNvSpPr>
          <p:nvPr/>
        </p:nvSpPr>
        <p:spPr bwMode="auto">
          <a:xfrm>
            <a:off x="468313" y="2852738"/>
            <a:ext cx="8964612" cy="4175125"/>
          </a:xfrm>
          <a:prstGeom prst="rect">
            <a:avLst/>
          </a:prstGeom>
          <a:noFill/>
          <a:ln w="9525">
            <a:noFill/>
            <a:miter lim="800000"/>
            <a:headEnd/>
            <a:tailEnd/>
          </a:ln>
        </p:spPr>
        <p:txBody>
          <a:bodyPr/>
          <a:lstStyle/>
          <a:p>
            <a:pPr algn="ctr">
              <a:lnSpc>
                <a:spcPct val="80000"/>
              </a:lnSpc>
              <a:spcBef>
                <a:spcPct val="20000"/>
              </a:spcBef>
              <a:spcAft>
                <a:spcPct val="20000"/>
              </a:spcAft>
            </a:pPr>
            <a:r>
              <a:rPr lang="it-IT" altLang="de-DE" sz="2100" b="0">
                <a:solidFill>
                  <a:srgbClr val="0000FF"/>
                </a:solidFill>
                <a:latin typeface="Tahoma" pitchFamily="34" charset="0"/>
              </a:rPr>
              <a:t>Premio unico: EUR 100.000,--</a:t>
            </a:r>
          </a:p>
          <a:p>
            <a:pPr>
              <a:lnSpc>
                <a:spcPct val="80000"/>
              </a:lnSpc>
              <a:spcBef>
                <a:spcPct val="20000"/>
              </a:spcBef>
              <a:spcAft>
                <a:spcPct val="20000"/>
              </a:spcAft>
            </a:pPr>
            <a:r>
              <a:rPr lang="it-IT" altLang="de-DE" sz="2100" b="0">
                <a:solidFill>
                  <a:srgbClr val="0000FF"/>
                </a:solidFill>
                <a:latin typeface="Tahoma" pitchFamily="34" charset="0"/>
              </a:rPr>
              <a:t>Caso a)</a:t>
            </a:r>
          </a:p>
          <a:p>
            <a:pPr>
              <a:lnSpc>
                <a:spcPct val="80000"/>
              </a:lnSpc>
              <a:spcBef>
                <a:spcPct val="20000"/>
              </a:spcBef>
              <a:spcAft>
                <a:spcPct val="20000"/>
              </a:spcAft>
            </a:pPr>
            <a:r>
              <a:rPr lang="it-IT" altLang="de-DE" sz="2100" b="0">
                <a:solidFill>
                  <a:srgbClr val="0000FF"/>
                </a:solidFill>
                <a:latin typeface="Tahoma" pitchFamily="34" charset="0"/>
              </a:rPr>
              <a:t>Controvalore del/i fondi: </a:t>
            </a:r>
            <a:r>
              <a:rPr lang="it-IT" altLang="de-DE" sz="2100">
                <a:solidFill>
                  <a:srgbClr val="0000FF"/>
                </a:solidFill>
                <a:latin typeface="Tahoma" pitchFamily="34" charset="0"/>
              </a:rPr>
              <a:t>EUR 89.000,--</a:t>
            </a:r>
          </a:p>
          <a:p>
            <a:pPr>
              <a:lnSpc>
                <a:spcPct val="80000"/>
              </a:lnSpc>
              <a:spcBef>
                <a:spcPct val="20000"/>
              </a:spcBef>
              <a:spcAft>
                <a:spcPct val="20000"/>
              </a:spcAft>
            </a:pPr>
            <a:r>
              <a:rPr lang="it-IT" altLang="de-DE" sz="2100" b="0">
                <a:solidFill>
                  <a:srgbClr val="0000FF"/>
                </a:solidFill>
                <a:latin typeface="Tahoma" pitchFamily="34" charset="0"/>
              </a:rPr>
              <a:t>	</a:t>
            </a:r>
            <a:r>
              <a:rPr lang="it-IT" altLang="de-DE" sz="2100">
                <a:solidFill>
                  <a:srgbClr val="0000FF"/>
                </a:solidFill>
                <a:latin typeface="Tahoma" pitchFamily="34" charset="0"/>
              </a:rPr>
              <a:t>Prestazione per il caso di morte: EUR 100.000,--</a:t>
            </a:r>
          </a:p>
          <a:p>
            <a:pPr>
              <a:lnSpc>
                <a:spcPct val="80000"/>
              </a:lnSpc>
              <a:spcBef>
                <a:spcPct val="60000"/>
              </a:spcBef>
              <a:spcAft>
                <a:spcPct val="20000"/>
              </a:spcAft>
            </a:pPr>
            <a:r>
              <a:rPr lang="it-IT" altLang="de-DE" sz="2100" b="0">
                <a:solidFill>
                  <a:srgbClr val="0000FF"/>
                </a:solidFill>
                <a:latin typeface="Tahoma" pitchFamily="34" charset="0"/>
              </a:rPr>
              <a:t>Caso b)</a:t>
            </a:r>
          </a:p>
          <a:p>
            <a:pPr>
              <a:lnSpc>
                <a:spcPct val="80000"/>
              </a:lnSpc>
              <a:spcBef>
                <a:spcPct val="20000"/>
              </a:spcBef>
              <a:spcAft>
                <a:spcPct val="20000"/>
              </a:spcAft>
            </a:pPr>
            <a:r>
              <a:rPr lang="it-IT" altLang="de-DE" sz="2100" b="0">
                <a:solidFill>
                  <a:srgbClr val="0000FF"/>
                </a:solidFill>
                <a:latin typeface="Tahoma" pitchFamily="34" charset="0"/>
              </a:rPr>
              <a:t>Controvalore del/i fondi: </a:t>
            </a:r>
            <a:r>
              <a:rPr lang="it-IT" altLang="de-DE" sz="2100">
                <a:solidFill>
                  <a:srgbClr val="0000FF"/>
                </a:solidFill>
                <a:latin typeface="Tahoma" pitchFamily="34" charset="0"/>
              </a:rPr>
              <a:t>EUR 115.000,--</a:t>
            </a:r>
          </a:p>
          <a:p>
            <a:pPr>
              <a:lnSpc>
                <a:spcPct val="80000"/>
              </a:lnSpc>
              <a:spcBef>
                <a:spcPct val="20000"/>
              </a:spcBef>
              <a:spcAft>
                <a:spcPct val="20000"/>
              </a:spcAft>
            </a:pPr>
            <a:r>
              <a:rPr lang="it-IT" altLang="de-DE" sz="2100" b="0">
                <a:solidFill>
                  <a:srgbClr val="0000FF"/>
                </a:solidFill>
                <a:latin typeface="Tahoma" pitchFamily="34" charset="0"/>
              </a:rPr>
              <a:t>	</a:t>
            </a:r>
            <a:r>
              <a:rPr lang="it-IT" altLang="de-DE" sz="2100">
                <a:solidFill>
                  <a:srgbClr val="0000FF"/>
                </a:solidFill>
                <a:latin typeface="Tahoma" pitchFamily="34" charset="0"/>
              </a:rPr>
              <a:t>Prestazione per il caso di morte: EUR 125.000,--</a:t>
            </a:r>
          </a:p>
          <a:p>
            <a:pPr>
              <a:lnSpc>
                <a:spcPct val="80000"/>
              </a:lnSpc>
              <a:spcBef>
                <a:spcPct val="20000"/>
              </a:spcBef>
              <a:spcAft>
                <a:spcPct val="20000"/>
              </a:spcAft>
            </a:pPr>
            <a:r>
              <a:rPr lang="it-IT" altLang="de-DE" sz="2100">
                <a:solidFill>
                  <a:srgbClr val="0000FF"/>
                </a:solidFill>
                <a:latin typeface="Tahoma" pitchFamily="34" charset="0"/>
              </a:rPr>
              <a:t>                           = (115.000 +10% di 100.000)</a:t>
            </a:r>
          </a:p>
          <a:p>
            <a:pPr>
              <a:lnSpc>
                <a:spcPct val="80000"/>
              </a:lnSpc>
              <a:spcAft>
                <a:spcPct val="20000"/>
              </a:spcAft>
            </a:pPr>
            <a:r>
              <a:rPr lang="it-IT" altLang="de-DE" sz="2200" b="0">
                <a:solidFill>
                  <a:srgbClr val="0000FF"/>
                </a:solidFill>
                <a:latin typeface="Tahoma" pitchFamily="34" charset="0"/>
              </a:rPr>
              <a:t> </a:t>
            </a:r>
          </a:p>
        </p:txBody>
      </p:sp>
      <p:sp>
        <p:nvSpPr>
          <p:cNvPr id="59395" name="Rectangle 4"/>
          <p:cNvSpPr>
            <a:spLocks noChangeArrowheads="1"/>
          </p:cNvSpPr>
          <p:nvPr/>
        </p:nvSpPr>
        <p:spPr bwMode="auto">
          <a:xfrm>
            <a:off x="250825" y="257175"/>
            <a:ext cx="2592388" cy="579438"/>
          </a:xfrm>
          <a:prstGeom prst="rect">
            <a:avLst/>
          </a:prstGeom>
          <a:noFill/>
          <a:ln w="9525">
            <a:noFill/>
            <a:miter lim="800000"/>
            <a:headEnd/>
            <a:tailEnd/>
          </a:ln>
        </p:spPr>
        <p:txBody>
          <a:bodyPr>
            <a:spAutoFit/>
          </a:bodyPr>
          <a:lstStyle/>
          <a:p>
            <a:pPr algn="ctr" eaLnBrk="0" hangingPunct="0"/>
            <a:r>
              <a:rPr lang="de-DE" altLang="de-DE" sz="3200" b="0">
                <a:solidFill>
                  <a:srgbClr val="0000FF"/>
                </a:solidFill>
                <a:latin typeface="Tahoma" pitchFamily="34" charset="0"/>
              </a:rPr>
              <a:t>Esempio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p:cNvSpPr>
            <a:spLocks noChangeArrowheads="1"/>
          </p:cNvSpPr>
          <p:nvPr/>
        </p:nvSpPr>
        <p:spPr bwMode="auto">
          <a:xfrm>
            <a:off x="1258888" y="1557338"/>
            <a:ext cx="6610350" cy="1066800"/>
          </a:xfrm>
          <a:prstGeom prst="rect">
            <a:avLst/>
          </a:prstGeom>
          <a:noFill/>
          <a:ln w="9525">
            <a:noFill/>
            <a:miter lim="800000"/>
            <a:headEnd/>
            <a:tailEnd/>
          </a:ln>
        </p:spPr>
        <p:txBody>
          <a:bodyPr wrap="none">
            <a:spAutoFit/>
          </a:bodyPr>
          <a:lstStyle/>
          <a:p>
            <a:pPr algn="ctr" eaLnBrk="0" hangingPunct="0"/>
            <a:r>
              <a:rPr lang="de-DE" altLang="de-DE" sz="3200">
                <a:solidFill>
                  <a:srgbClr val="008000"/>
                </a:solidFill>
                <a:latin typeface="Tahoma" pitchFamily="34" charset="0"/>
              </a:rPr>
              <a:t>Prestazione per il caso di morte</a:t>
            </a:r>
          </a:p>
          <a:p>
            <a:pPr algn="ctr" eaLnBrk="0" hangingPunct="0"/>
            <a:r>
              <a:rPr lang="de-DE" altLang="de-DE" sz="3200">
                <a:solidFill>
                  <a:srgbClr val="008000"/>
                </a:solidFill>
                <a:latin typeface="Tahoma" pitchFamily="34" charset="0"/>
              </a:rPr>
              <a:t>contratto a premi ricorrenti</a:t>
            </a:r>
          </a:p>
        </p:txBody>
      </p:sp>
      <p:sp>
        <p:nvSpPr>
          <p:cNvPr id="60418" name="Rectangle 3"/>
          <p:cNvSpPr>
            <a:spLocks noChangeArrowheads="1"/>
          </p:cNvSpPr>
          <p:nvPr/>
        </p:nvSpPr>
        <p:spPr bwMode="auto">
          <a:xfrm>
            <a:off x="250825" y="3357563"/>
            <a:ext cx="8569325" cy="3025775"/>
          </a:xfrm>
          <a:prstGeom prst="rect">
            <a:avLst/>
          </a:prstGeom>
          <a:noFill/>
          <a:ln w="9525">
            <a:noFill/>
            <a:miter lim="800000"/>
            <a:headEnd/>
            <a:tailEnd/>
          </a:ln>
        </p:spPr>
        <p:txBody>
          <a:bodyPr/>
          <a:lstStyle/>
          <a:p>
            <a:pPr>
              <a:lnSpc>
                <a:spcPct val="80000"/>
              </a:lnSpc>
              <a:spcBef>
                <a:spcPct val="20000"/>
              </a:spcBef>
              <a:spcAft>
                <a:spcPct val="20000"/>
              </a:spcAft>
            </a:pPr>
            <a:r>
              <a:rPr lang="it-IT" altLang="de-DE" sz="2100" b="0">
                <a:solidFill>
                  <a:srgbClr val="0000FF"/>
                </a:solidFill>
                <a:latin typeface="Tahoma" pitchFamily="34" charset="0"/>
              </a:rPr>
              <a:t>Contratto durata 20 anni premio annuale: EUR 2.000,-- (somma premi 40.000 x 5% =	Prestazione Aggiuntiva Minima per il Caso morte EUR 2.000,--)</a:t>
            </a:r>
          </a:p>
          <a:p>
            <a:pPr>
              <a:lnSpc>
                <a:spcPct val="80000"/>
              </a:lnSpc>
              <a:spcBef>
                <a:spcPct val="60000"/>
              </a:spcBef>
              <a:spcAft>
                <a:spcPct val="20000"/>
              </a:spcAft>
            </a:pPr>
            <a:r>
              <a:rPr lang="it-IT" altLang="de-DE" sz="2100" b="0">
                <a:solidFill>
                  <a:srgbClr val="0000FF"/>
                </a:solidFill>
                <a:latin typeface="Tahoma" pitchFamily="34" charset="0"/>
              </a:rPr>
              <a:t>Controvalore del fondo: </a:t>
            </a:r>
            <a:r>
              <a:rPr lang="it-IT" altLang="de-DE" sz="2100">
                <a:solidFill>
                  <a:srgbClr val="0000FF"/>
                </a:solidFill>
                <a:latin typeface="Tahoma" pitchFamily="34" charset="0"/>
              </a:rPr>
              <a:t>EUR 25.500,--</a:t>
            </a:r>
          </a:p>
          <a:p>
            <a:pPr>
              <a:lnSpc>
                <a:spcPct val="80000"/>
              </a:lnSpc>
              <a:spcBef>
                <a:spcPct val="20000"/>
              </a:spcBef>
              <a:spcAft>
                <a:spcPct val="20000"/>
              </a:spcAft>
            </a:pPr>
            <a:r>
              <a:rPr lang="it-IT" altLang="de-DE" sz="2100" b="0">
                <a:solidFill>
                  <a:srgbClr val="0000FF"/>
                </a:solidFill>
                <a:latin typeface="Tahoma" pitchFamily="34" charset="0"/>
              </a:rPr>
              <a:t>	</a:t>
            </a:r>
            <a:r>
              <a:rPr lang="it-IT" altLang="de-DE" sz="2100">
                <a:solidFill>
                  <a:srgbClr val="0000FF"/>
                </a:solidFill>
                <a:latin typeface="Tahoma" pitchFamily="34" charset="0"/>
              </a:rPr>
              <a:t>Prestazione per il caso di morte: EUR 27.500,--</a:t>
            </a:r>
          </a:p>
          <a:p>
            <a:pPr>
              <a:lnSpc>
                <a:spcPct val="80000"/>
              </a:lnSpc>
              <a:spcBef>
                <a:spcPct val="20000"/>
              </a:spcBef>
              <a:spcAft>
                <a:spcPct val="20000"/>
              </a:spcAft>
            </a:pPr>
            <a:r>
              <a:rPr lang="it-IT" altLang="de-DE" sz="2100">
                <a:solidFill>
                  <a:srgbClr val="0000FF"/>
                </a:solidFill>
                <a:latin typeface="Tahoma" pitchFamily="34" charset="0"/>
              </a:rPr>
              <a:t>                                      = (25.500 +2.000)</a:t>
            </a:r>
          </a:p>
          <a:p>
            <a:pPr>
              <a:lnSpc>
                <a:spcPct val="80000"/>
              </a:lnSpc>
              <a:spcAft>
                <a:spcPct val="20000"/>
              </a:spcAft>
            </a:pPr>
            <a:endParaRPr lang="it-IT" altLang="de-DE" sz="2100" b="0">
              <a:solidFill>
                <a:srgbClr val="0000FF"/>
              </a:solidFill>
              <a:latin typeface="Tahoma" pitchFamily="34" charset="0"/>
            </a:endParaRPr>
          </a:p>
        </p:txBody>
      </p:sp>
      <p:sp>
        <p:nvSpPr>
          <p:cNvPr id="60419" name="Rectangle 4"/>
          <p:cNvSpPr>
            <a:spLocks noChangeArrowheads="1"/>
          </p:cNvSpPr>
          <p:nvPr/>
        </p:nvSpPr>
        <p:spPr bwMode="auto">
          <a:xfrm>
            <a:off x="250825" y="333375"/>
            <a:ext cx="2592388" cy="579438"/>
          </a:xfrm>
          <a:prstGeom prst="rect">
            <a:avLst/>
          </a:prstGeom>
          <a:noFill/>
          <a:ln w="9525">
            <a:noFill/>
            <a:miter lim="800000"/>
            <a:headEnd/>
            <a:tailEnd/>
          </a:ln>
        </p:spPr>
        <p:txBody>
          <a:bodyPr>
            <a:spAutoFit/>
          </a:bodyPr>
          <a:lstStyle/>
          <a:p>
            <a:pPr algn="ctr" eaLnBrk="0" hangingPunct="0"/>
            <a:r>
              <a:rPr lang="de-DE" altLang="de-DE" sz="3200" b="0">
                <a:solidFill>
                  <a:srgbClr val="0000FF"/>
                </a:solidFill>
                <a:latin typeface="Tahoma" pitchFamily="34" charset="0"/>
              </a:rPr>
              <a:t>Esempio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p:cNvSpPr>
            <a:spLocks noChangeArrowheads="1"/>
          </p:cNvSpPr>
          <p:nvPr/>
        </p:nvSpPr>
        <p:spPr bwMode="auto">
          <a:xfrm>
            <a:off x="-107950" y="188913"/>
            <a:ext cx="6480175" cy="946150"/>
          </a:xfrm>
          <a:prstGeom prst="rect">
            <a:avLst/>
          </a:prstGeom>
          <a:noFill/>
          <a:ln w="9525">
            <a:noFill/>
            <a:miter lim="800000"/>
            <a:headEnd/>
            <a:tailEnd/>
          </a:ln>
        </p:spPr>
        <p:txBody>
          <a:bodyPr>
            <a:spAutoFit/>
          </a:bodyPr>
          <a:lstStyle/>
          <a:p>
            <a:pPr algn="ctr" eaLnBrk="0" hangingPunct="0"/>
            <a:r>
              <a:rPr lang="it-IT" altLang="de-DE" sz="2800" b="0">
                <a:solidFill>
                  <a:srgbClr val="0000FF"/>
                </a:solidFill>
                <a:latin typeface="Tahoma" pitchFamily="34" charset="0"/>
              </a:rPr>
              <a:t>Garanzia complementare per il caso</a:t>
            </a:r>
          </a:p>
          <a:p>
            <a:pPr algn="ctr" eaLnBrk="0" hangingPunct="0"/>
            <a:r>
              <a:rPr lang="it-IT" altLang="de-DE" sz="2800" b="0">
                <a:solidFill>
                  <a:srgbClr val="0000FF"/>
                </a:solidFill>
                <a:latin typeface="Tahoma" pitchFamily="34" charset="0"/>
              </a:rPr>
              <a:t>di sopravvenuta invalidità</a:t>
            </a:r>
          </a:p>
        </p:txBody>
      </p:sp>
      <p:sp>
        <p:nvSpPr>
          <p:cNvPr id="61442" name="Rectangle 5"/>
          <p:cNvSpPr>
            <a:spLocks noChangeArrowheads="1"/>
          </p:cNvSpPr>
          <p:nvPr/>
        </p:nvSpPr>
        <p:spPr bwMode="auto">
          <a:xfrm>
            <a:off x="468313" y="2205038"/>
            <a:ext cx="8064500" cy="2305050"/>
          </a:xfrm>
          <a:prstGeom prst="rect">
            <a:avLst/>
          </a:prstGeom>
          <a:noFill/>
          <a:ln w="9525">
            <a:noFill/>
            <a:miter lim="800000"/>
            <a:headEnd/>
            <a:tailEnd/>
          </a:ln>
        </p:spPr>
        <p:txBody>
          <a:bodyPr/>
          <a:lstStyle/>
          <a:p>
            <a:pPr algn="just">
              <a:lnSpc>
                <a:spcPct val="80000"/>
              </a:lnSpc>
              <a:spcBef>
                <a:spcPct val="20000"/>
              </a:spcBef>
              <a:spcAft>
                <a:spcPct val="20000"/>
              </a:spcAft>
            </a:pPr>
            <a:r>
              <a:rPr lang="it-IT" altLang="de-DE" sz="2800" b="0">
                <a:solidFill>
                  <a:srgbClr val="008000"/>
                </a:solidFill>
                <a:latin typeface="Tahoma" pitchFamily="34" charset="0"/>
              </a:rPr>
              <a:t>Per i contratti a premio ricorrente è possibile includere una copertura complementare la quale prevede che, in caso di sopravvenuta invalidità in seguito ad incidente con un grado di invalidità di almeno il 50%, il contratto viene liberato dall‘obbligo del pagamento dei successivi premi proseguendo però come se questi fossero regolarmente pagati fino alla scadenza originariamente prevista per il contratto.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p:cNvSpPr>
            <a:spLocks noGrp="1" noChangeArrowheads="1"/>
          </p:cNvSpPr>
          <p:nvPr>
            <p:ph type="body" idx="1"/>
          </p:nvPr>
        </p:nvSpPr>
        <p:spPr bwMode="auto">
          <a:xfrm>
            <a:off x="323850" y="1844675"/>
            <a:ext cx="8618538" cy="403225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it-IT" altLang="de-DE" sz="2800" dirty="0">
                <a:solidFill>
                  <a:srgbClr val="0000FF"/>
                </a:solidFill>
                <a:latin typeface="Tahoma" pitchFamily="34" charset="0"/>
              </a:rPr>
              <a:t>Premio unico:</a:t>
            </a:r>
          </a:p>
          <a:p>
            <a:pPr eaLnBrk="1" hangingPunct="1"/>
            <a:r>
              <a:rPr lang="it-IT" altLang="de-DE" sz="2000" b="1" dirty="0">
                <a:solidFill>
                  <a:srgbClr val="008000"/>
                </a:solidFill>
                <a:latin typeface="Tahoma" pitchFamily="34" charset="0"/>
              </a:rPr>
              <a:t>CATEGORIA A COSTI FRONTALI:</a:t>
            </a:r>
            <a:r>
              <a:rPr lang="it-IT" altLang="de-DE" sz="2000" dirty="0">
                <a:solidFill>
                  <a:srgbClr val="008000"/>
                </a:solidFill>
                <a:latin typeface="Tahoma" pitchFamily="34" charset="0"/>
              </a:rPr>
              <a:t> EUR </a:t>
            </a:r>
            <a:r>
              <a:rPr lang="de-DE" altLang="de-DE" sz="2000" dirty="0">
                <a:solidFill>
                  <a:srgbClr val="008000"/>
                </a:solidFill>
                <a:latin typeface="Tahoma" pitchFamily="34" charset="0"/>
              </a:rPr>
              <a:t>10</a:t>
            </a:r>
            <a:r>
              <a:rPr lang="it-IT" altLang="de-DE" sz="2000" dirty="0">
                <a:solidFill>
                  <a:srgbClr val="008000"/>
                </a:solidFill>
                <a:latin typeface="Tahoma" pitchFamily="34" charset="0"/>
              </a:rPr>
              <a:t>.000,--</a:t>
            </a:r>
          </a:p>
          <a:p>
            <a:pPr lvl="1" eaLnBrk="1" hangingPunct="1"/>
            <a:r>
              <a:rPr lang="it-IT" altLang="de-DE" sz="2000" dirty="0">
                <a:solidFill>
                  <a:srgbClr val="008000"/>
                </a:solidFill>
                <a:latin typeface="Tahoma" pitchFamily="34" charset="0"/>
              </a:rPr>
              <a:t>CATEGORIA NO-LOAD</a:t>
            </a:r>
            <a:r>
              <a:rPr lang="it-IT" altLang="de-DE" sz="2000" b="0" dirty="0">
                <a:solidFill>
                  <a:srgbClr val="008000"/>
                </a:solidFill>
                <a:latin typeface="Tahoma" pitchFamily="34" charset="0"/>
              </a:rPr>
              <a:t>:</a:t>
            </a:r>
            <a:r>
              <a:rPr lang="it-IT" altLang="de-DE" sz="2000" dirty="0">
                <a:solidFill>
                  <a:srgbClr val="008000"/>
                </a:solidFill>
                <a:latin typeface="Tahoma" pitchFamily="34" charset="0"/>
              </a:rPr>
              <a:t> </a:t>
            </a:r>
            <a:r>
              <a:rPr lang="it-IT" altLang="de-DE" sz="2000" b="0" dirty="0">
                <a:solidFill>
                  <a:srgbClr val="008000"/>
                </a:solidFill>
                <a:latin typeface="Tahoma" pitchFamily="34" charset="0"/>
              </a:rPr>
              <a:t>EUR 10.000,--</a:t>
            </a:r>
          </a:p>
          <a:p>
            <a:pPr lvl="1" eaLnBrk="1" hangingPunct="1"/>
            <a:r>
              <a:rPr lang="it-IT" altLang="de-DE" sz="2400" b="0" dirty="0">
                <a:solidFill>
                  <a:srgbClr val="0000FF"/>
                </a:solidFill>
                <a:latin typeface="Tahoma" pitchFamily="34" charset="0"/>
              </a:rPr>
              <a:t>Premi ricorrenti </a:t>
            </a:r>
            <a:r>
              <a:rPr lang="it-IT" altLang="de-DE" sz="2400" dirty="0">
                <a:solidFill>
                  <a:srgbClr val="0000FF"/>
                </a:solidFill>
                <a:latin typeface="Tahoma" pitchFamily="34" charset="0"/>
              </a:rPr>
              <a:t>UNIT-VALIF Base </a:t>
            </a:r>
            <a:r>
              <a:rPr lang="de-AT" altLang="de-DE" sz="2400" dirty="0">
                <a:solidFill>
                  <a:srgbClr val="0000FF"/>
                </a:solidFill>
              </a:rPr>
              <a:t>“M“</a:t>
            </a:r>
            <a:r>
              <a:rPr lang="it-IT" altLang="de-DE" sz="2400" dirty="0">
                <a:solidFill>
                  <a:srgbClr val="0000FF"/>
                </a:solidFill>
                <a:latin typeface="Tahoma" pitchFamily="34" charset="0"/>
              </a:rPr>
              <a:t>:</a:t>
            </a:r>
          </a:p>
          <a:p>
            <a:pPr lvl="1" eaLnBrk="1" hangingPunct="1"/>
            <a:r>
              <a:rPr lang="it-IT" altLang="de-DE" sz="2000" dirty="0">
                <a:solidFill>
                  <a:srgbClr val="008000"/>
                </a:solidFill>
                <a:latin typeface="Tahoma" pitchFamily="34" charset="0"/>
                <a:cs typeface="Tahoma" pitchFamily="34" charset="0"/>
              </a:rPr>
              <a:t>Premio annuale minimo EUR </a:t>
            </a:r>
            <a:r>
              <a:rPr lang="de-DE" altLang="de-DE" sz="2000" dirty="0">
                <a:solidFill>
                  <a:srgbClr val="008000"/>
                </a:solidFill>
                <a:latin typeface="Tahoma" pitchFamily="34" charset="0"/>
                <a:cs typeface="Tahoma" pitchFamily="34" charset="0"/>
              </a:rPr>
              <a:t>5</a:t>
            </a:r>
            <a:r>
              <a:rPr lang="it-IT" altLang="de-DE" sz="2000" dirty="0">
                <a:solidFill>
                  <a:srgbClr val="008000"/>
                </a:solidFill>
                <a:latin typeface="Tahoma" pitchFamily="34" charset="0"/>
                <a:cs typeface="Tahoma" pitchFamily="34" charset="0"/>
              </a:rPr>
              <a:t>00,- </a:t>
            </a:r>
            <a:r>
              <a:rPr lang="it-IT" altLang="de-DE" b="0" dirty="0">
                <a:solidFill>
                  <a:srgbClr val="008000"/>
                </a:solidFill>
                <a:latin typeface="Tahoma" pitchFamily="34" charset="0"/>
                <a:cs typeface="Tahoma" pitchFamily="34" charset="0"/>
              </a:rPr>
              <a:t>Ciascuna rata semestrale o trimestrale di almeno EUR 250,--; ciascuna rata mensile di almeno EUR 100,--</a:t>
            </a:r>
          </a:p>
          <a:p>
            <a:pPr lvl="1" eaLnBrk="1" hangingPunct="1"/>
            <a:endParaRPr lang="it-IT" altLang="de-DE" b="0" dirty="0">
              <a:solidFill>
                <a:srgbClr val="009900"/>
              </a:solidFill>
              <a:latin typeface="Tahoma" pitchFamily="34" charset="0"/>
              <a:cs typeface="Tahoma" pitchFamily="34" charset="0"/>
            </a:endParaRPr>
          </a:p>
        </p:txBody>
      </p:sp>
      <p:sp>
        <p:nvSpPr>
          <p:cNvPr id="62466" name="Rectangle 3"/>
          <p:cNvSpPr>
            <a:spLocks noChangeArrowheads="1"/>
          </p:cNvSpPr>
          <p:nvPr/>
        </p:nvSpPr>
        <p:spPr bwMode="auto">
          <a:xfrm>
            <a:off x="-36513" y="317500"/>
            <a:ext cx="6337301" cy="519113"/>
          </a:xfrm>
          <a:prstGeom prst="rect">
            <a:avLst/>
          </a:prstGeom>
          <a:noFill/>
          <a:ln w="9525">
            <a:noFill/>
            <a:miter lim="800000"/>
            <a:headEnd/>
            <a:tailEnd/>
          </a:ln>
        </p:spPr>
        <p:txBody>
          <a:bodyPr>
            <a:spAutoFit/>
          </a:bodyPr>
          <a:lstStyle/>
          <a:p>
            <a:pPr algn="ctr" eaLnBrk="0" hangingPunct="0"/>
            <a:r>
              <a:rPr lang="de-DE" altLang="de-DE" sz="2800" b="0">
                <a:solidFill>
                  <a:srgbClr val="0000FF"/>
                </a:solidFill>
                <a:latin typeface="Tahoma" pitchFamily="34" charset="0"/>
              </a:rPr>
              <a:t>Altre caratteristiche dei contratti</a:t>
            </a:r>
          </a:p>
        </p:txBody>
      </p:sp>
      <p:sp>
        <p:nvSpPr>
          <p:cNvPr id="62467" name="Rectangle 5"/>
          <p:cNvSpPr>
            <a:spLocks noChangeArrowheads="1"/>
          </p:cNvSpPr>
          <p:nvPr/>
        </p:nvSpPr>
        <p:spPr bwMode="auto">
          <a:xfrm>
            <a:off x="179388" y="1038225"/>
            <a:ext cx="8704262" cy="519113"/>
          </a:xfrm>
          <a:prstGeom prst="rect">
            <a:avLst/>
          </a:prstGeom>
          <a:noFill/>
          <a:ln w="9525">
            <a:noFill/>
            <a:miter lim="800000"/>
            <a:headEnd/>
            <a:tailEnd/>
          </a:ln>
        </p:spPr>
        <p:txBody>
          <a:bodyPr>
            <a:spAutoFit/>
          </a:bodyPr>
          <a:lstStyle/>
          <a:p>
            <a:pPr algn="ctr" eaLnBrk="0" hangingPunct="0"/>
            <a:r>
              <a:rPr lang="it-IT" altLang="de-DE" sz="2800">
                <a:solidFill>
                  <a:srgbClr val="0000FF"/>
                </a:solidFill>
                <a:latin typeface="Tahoma" pitchFamily="34" charset="0"/>
              </a:rPr>
              <a:t>Premi minimi</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2"/>
          <p:cNvSpPr>
            <a:spLocks noGrp="1" noChangeArrowheads="1"/>
          </p:cNvSpPr>
          <p:nvPr>
            <p:ph type="body" idx="1"/>
          </p:nvPr>
        </p:nvSpPr>
        <p:spPr bwMode="auto">
          <a:xfrm>
            <a:off x="144463" y="1368425"/>
            <a:ext cx="8964612" cy="5229225"/>
          </a:xfrm>
          <a:noFill/>
          <a:ln>
            <a:miter lim="800000"/>
            <a:headEnd/>
            <a:tailEnd/>
          </a:ln>
        </p:spPr>
        <p:txBody>
          <a:bodyPr vert="horz" wrap="square" lIns="91440" tIns="45720" rIns="91440" bIns="45720" numCol="1" anchor="t" anchorCtr="0" compatLnSpc="1">
            <a:prstTxWarp prst="textNoShape">
              <a:avLst/>
            </a:prstTxWarp>
          </a:bodyPr>
          <a:lstStyle/>
          <a:p>
            <a:pPr eaLnBrk="1" hangingPunct="1">
              <a:lnSpc>
                <a:spcPct val="90000"/>
              </a:lnSpc>
            </a:pPr>
            <a:r>
              <a:rPr lang="it-IT" altLang="de-DE" sz="2800" dirty="0">
                <a:solidFill>
                  <a:srgbClr val="008000"/>
                </a:solidFill>
                <a:latin typeface="Tahoma" pitchFamily="34" charset="0"/>
              </a:rPr>
              <a:t>Età minima di ingresso: </a:t>
            </a:r>
            <a:r>
              <a:rPr lang="it-IT" altLang="de-DE" sz="2800" b="1" dirty="0">
                <a:solidFill>
                  <a:srgbClr val="008000"/>
                </a:solidFill>
                <a:latin typeface="Tahoma" pitchFamily="34" charset="0"/>
              </a:rPr>
              <a:t>15 anni</a:t>
            </a:r>
          </a:p>
          <a:p>
            <a:pPr eaLnBrk="1" hangingPunct="1">
              <a:lnSpc>
                <a:spcPct val="90000"/>
              </a:lnSpc>
            </a:pPr>
            <a:r>
              <a:rPr lang="it-IT" altLang="de-DE" sz="2800" dirty="0">
                <a:solidFill>
                  <a:srgbClr val="008000"/>
                </a:solidFill>
                <a:latin typeface="Tahoma" pitchFamily="34" charset="0"/>
              </a:rPr>
              <a:t>Durata minima:</a:t>
            </a:r>
            <a:r>
              <a:rPr lang="it-IT" altLang="de-DE" sz="2800" b="1" dirty="0">
                <a:solidFill>
                  <a:srgbClr val="008000"/>
                </a:solidFill>
                <a:latin typeface="Tahoma" pitchFamily="34" charset="0"/>
              </a:rPr>
              <a:t> 10 anni </a:t>
            </a:r>
          </a:p>
          <a:p>
            <a:pPr eaLnBrk="1" hangingPunct="1">
              <a:lnSpc>
                <a:spcPct val="90000"/>
              </a:lnSpc>
            </a:pPr>
            <a:r>
              <a:rPr lang="it-IT" altLang="de-DE" sz="2800" dirty="0">
                <a:solidFill>
                  <a:srgbClr val="008000"/>
                </a:solidFill>
                <a:latin typeface="Tahoma" pitchFamily="34" charset="0"/>
              </a:rPr>
              <a:t>Durata massima: </a:t>
            </a:r>
            <a:r>
              <a:rPr lang="it-IT" altLang="de-DE" sz="2800" b="1" dirty="0">
                <a:solidFill>
                  <a:srgbClr val="008000"/>
                </a:solidFill>
                <a:latin typeface="Tahoma" pitchFamily="34" charset="0"/>
              </a:rPr>
              <a:t>45 anni</a:t>
            </a:r>
          </a:p>
          <a:p>
            <a:pPr lvl="1" eaLnBrk="1" hangingPunct="1">
              <a:lnSpc>
                <a:spcPct val="90000"/>
              </a:lnSpc>
            </a:pPr>
            <a:r>
              <a:rPr lang="it-IT" altLang="de-DE" sz="2400" dirty="0">
                <a:solidFill>
                  <a:srgbClr val="008000"/>
                </a:solidFill>
                <a:latin typeface="Tahoma" pitchFamily="34" charset="0"/>
              </a:rPr>
              <a:t>La durata deve inoltre essere in ogni caso compatibile con l‘età della persona assicurata che a scadenza non può superare i 75 anni (85 anni per premi unici)</a:t>
            </a:r>
          </a:p>
          <a:p>
            <a:pPr eaLnBrk="1" hangingPunct="1">
              <a:lnSpc>
                <a:spcPct val="90000"/>
              </a:lnSpc>
            </a:pPr>
            <a:r>
              <a:rPr lang="it-IT" altLang="de-DE" dirty="0">
                <a:solidFill>
                  <a:srgbClr val="008000"/>
                </a:solidFill>
                <a:latin typeface="Tahoma" pitchFamily="34" charset="0"/>
              </a:rPr>
              <a:t>Accertamenti sanitari:</a:t>
            </a:r>
          </a:p>
          <a:p>
            <a:pPr lvl="1" eaLnBrk="1" hangingPunct="1">
              <a:lnSpc>
                <a:spcPct val="90000"/>
              </a:lnSpc>
            </a:pPr>
            <a:r>
              <a:rPr lang="it-IT" altLang="de-DE" dirty="0">
                <a:solidFill>
                  <a:srgbClr val="008000"/>
                </a:solidFill>
                <a:latin typeface="Tahoma" pitchFamily="34" charset="0"/>
              </a:rPr>
              <a:t>Per questo prodotto è sempre sufficiente che l’assicurando risponda alle domande sul modulo di sottoscrizione</a:t>
            </a:r>
          </a:p>
          <a:p>
            <a:pPr lvl="1" eaLnBrk="1" hangingPunct="1">
              <a:lnSpc>
                <a:spcPct val="90000"/>
              </a:lnSpc>
            </a:pPr>
            <a:r>
              <a:rPr lang="it-IT" altLang="de-DE" dirty="0">
                <a:solidFill>
                  <a:srgbClr val="008000"/>
                </a:solidFill>
                <a:latin typeface="Tahoma" pitchFamily="34" charset="0"/>
              </a:rPr>
              <a:t>Non è mai necessaria la visita medica od altri accertamenti sanitari</a:t>
            </a:r>
          </a:p>
          <a:p>
            <a:pPr eaLnBrk="1" hangingPunct="1">
              <a:lnSpc>
                <a:spcPct val="80000"/>
              </a:lnSpc>
            </a:pPr>
            <a:r>
              <a:rPr lang="it-IT" altLang="de-DE" dirty="0">
                <a:solidFill>
                  <a:srgbClr val="008000"/>
                </a:solidFill>
                <a:latin typeface="Tahoma" pitchFamily="34" charset="0"/>
              </a:rPr>
              <a:t>Riscatto parziale:</a:t>
            </a:r>
          </a:p>
          <a:p>
            <a:pPr lvl="1" eaLnBrk="1" hangingPunct="1">
              <a:lnSpc>
                <a:spcPct val="80000"/>
              </a:lnSpc>
            </a:pPr>
            <a:r>
              <a:rPr lang="it-IT" altLang="de-DE" dirty="0">
                <a:solidFill>
                  <a:srgbClr val="008000"/>
                </a:solidFill>
                <a:latin typeface="Tahoma" pitchFamily="34" charset="0"/>
              </a:rPr>
              <a:t>Ammesso dopo i primi cinque anni (due anni per i premi unici) secondo le regole previste dalle Condizioni di assicurazione.</a:t>
            </a:r>
          </a:p>
          <a:p>
            <a:pPr lvl="1" eaLnBrk="1" hangingPunct="1">
              <a:lnSpc>
                <a:spcPct val="80000"/>
              </a:lnSpc>
            </a:pPr>
            <a:endParaRPr lang="it-IT" altLang="de-DE" dirty="0">
              <a:solidFill>
                <a:srgbClr val="008000"/>
              </a:solidFill>
              <a:latin typeface="Tahoma" pitchFamily="34" charset="0"/>
            </a:endParaRPr>
          </a:p>
        </p:txBody>
      </p:sp>
      <p:sp>
        <p:nvSpPr>
          <p:cNvPr id="63490" name="Rectangle 3"/>
          <p:cNvSpPr>
            <a:spLocks noChangeArrowheads="1"/>
          </p:cNvSpPr>
          <p:nvPr/>
        </p:nvSpPr>
        <p:spPr bwMode="auto">
          <a:xfrm>
            <a:off x="34925" y="188913"/>
            <a:ext cx="6337300" cy="519112"/>
          </a:xfrm>
          <a:prstGeom prst="rect">
            <a:avLst/>
          </a:prstGeom>
          <a:noFill/>
          <a:ln w="9525">
            <a:noFill/>
            <a:miter lim="800000"/>
            <a:headEnd/>
            <a:tailEnd/>
          </a:ln>
        </p:spPr>
        <p:txBody>
          <a:bodyPr>
            <a:spAutoFit/>
          </a:bodyPr>
          <a:lstStyle/>
          <a:p>
            <a:pPr algn="ctr" eaLnBrk="0" hangingPunct="0"/>
            <a:r>
              <a:rPr lang="de-DE" altLang="de-DE" sz="2800" b="0">
                <a:solidFill>
                  <a:srgbClr val="0000FF"/>
                </a:solidFill>
                <a:latin typeface="Tahoma" pitchFamily="34" charset="0"/>
              </a:rPr>
              <a:t>Altre caratteristiche dei contratti</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Text Box 2"/>
          <p:cNvSpPr txBox="1">
            <a:spLocks noChangeArrowheads="1"/>
          </p:cNvSpPr>
          <p:nvPr/>
        </p:nvSpPr>
        <p:spPr bwMode="auto">
          <a:xfrm>
            <a:off x="539750" y="1570038"/>
            <a:ext cx="7993063" cy="1066800"/>
          </a:xfrm>
          <a:prstGeom prst="rect">
            <a:avLst/>
          </a:prstGeom>
          <a:noFill/>
          <a:ln w="9525">
            <a:noFill/>
            <a:miter lim="800000"/>
            <a:headEnd/>
            <a:tailEnd/>
          </a:ln>
        </p:spPr>
        <p:txBody>
          <a:bodyPr>
            <a:spAutoFit/>
          </a:bodyPr>
          <a:lstStyle/>
          <a:p>
            <a:pPr algn="ctr" defTabSz="762000" eaLnBrk="0" hangingPunct="0"/>
            <a:r>
              <a:rPr lang="de-DE" altLang="de-DE" sz="3200">
                <a:solidFill>
                  <a:srgbClr val="006600"/>
                </a:solidFill>
              </a:rPr>
              <a:t>Vantaggi dell‘assicurazione vita rispetto all‘investimento diretto in fondi</a:t>
            </a:r>
          </a:p>
        </p:txBody>
      </p:sp>
      <p:sp>
        <p:nvSpPr>
          <p:cNvPr id="64514" name="Text Box 4"/>
          <p:cNvSpPr txBox="1">
            <a:spLocks noChangeArrowheads="1"/>
          </p:cNvSpPr>
          <p:nvPr/>
        </p:nvSpPr>
        <p:spPr bwMode="auto">
          <a:xfrm>
            <a:off x="250825" y="3213100"/>
            <a:ext cx="9217025" cy="1692275"/>
          </a:xfrm>
          <a:prstGeom prst="rect">
            <a:avLst/>
          </a:prstGeom>
          <a:noFill/>
          <a:ln w="9525">
            <a:noFill/>
            <a:miter lim="800000"/>
            <a:headEnd/>
            <a:tailEnd/>
          </a:ln>
        </p:spPr>
        <p:txBody>
          <a:bodyPr>
            <a:spAutoFit/>
          </a:bodyPr>
          <a:lstStyle/>
          <a:p>
            <a:pPr eaLnBrk="0" hangingPunct="0">
              <a:buFontTx/>
              <a:buChar char="•"/>
            </a:pPr>
            <a:r>
              <a:rPr lang="de-DE" altLang="de-DE" sz="3000" b="0">
                <a:solidFill>
                  <a:srgbClr val="0000FF"/>
                </a:solidFill>
              </a:rPr>
              <a:t> Impignorabilità e insequestrabilità (art. 1923 CC)</a:t>
            </a:r>
          </a:p>
          <a:p>
            <a:pPr eaLnBrk="0" hangingPunct="0">
              <a:spcBef>
                <a:spcPct val="50000"/>
              </a:spcBef>
              <a:buFontTx/>
              <a:buChar char="•"/>
            </a:pPr>
            <a:r>
              <a:rPr lang="de-DE" altLang="de-DE" sz="3000" b="0">
                <a:solidFill>
                  <a:srgbClr val="0000FF"/>
                </a:solidFill>
              </a:rPr>
              <a:t> Diritto proprio dei beneficiari (art. 1920 CC) con</a:t>
            </a:r>
          </a:p>
          <a:p>
            <a:pPr eaLnBrk="0" hangingPunct="0"/>
            <a:r>
              <a:rPr lang="de-DE" altLang="de-DE" sz="3000" b="0">
                <a:solidFill>
                  <a:srgbClr val="0000FF"/>
                </a:solidFill>
              </a:rPr>
              <a:t>  esclusione dall‘asse ereditario</a:t>
            </a:r>
          </a:p>
        </p:txBody>
      </p:sp>
      <p:sp>
        <p:nvSpPr>
          <p:cNvPr id="64515" name="Rectangle 7"/>
          <p:cNvSpPr>
            <a:spLocks noChangeArrowheads="1"/>
          </p:cNvSpPr>
          <p:nvPr/>
        </p:nvSpPr>
        <p:spPr bwMode="auto">
          <a:xfrm>
            <a:off x="927100" y="346075"/>
            <a:ext cx="3959225" cy="647700"/>
          </a:xfrm>
          <a:prstGeom prst="rect">
            <a:avLst/>
          </a:prstGeom>
          <a:noFill/>
          <a:ln w="9525">
            <a:noFill/>
            <a:miter lim="800000"/>
            <a:headEnd/>
            <a:tailEnd/>
          </a:ln>
        </p:spPr>
        <p:txBody>
          <a:bodyPr/>
          <a:lstStyle/>
          <a:p>
            <a:r>
              <a:rPr lang="de-AT" altLang="de-DE" sz="3200" b="0">
                <a:solidFill>
                  <a:srgbClr val="0000FF"/>
                </a:solidFill>
                <a:latin typeface="Tahoma" pitchFamily="34" charset="0"/>
              </a:rPr>
              <a:t>GRAZER-UNIT-VALIF</a:t>
            </a:r>
            <a:br>
              <a:rPr lang="de-AT" altLang="de-DE" sz="3200" b="0">
                <a:solidFill>
                  <a:srgbClr val="0000FF"/>
                </a:solidFill>
                <a:latin typeface="Tahoma" pitchFamily="34" charset="0"/>
              </a:rPr>
            </a:br>
            <a:endParaRPr lang="de-AT" altLang="de-DE" sz="3200" b="0">
              <a:solidFill>
                <a:srgbClr val="0000FF"/>
              </a:solidFill>
              <a:latin typeface="Tahoma" pitchFamily="34" charset="0"/>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2"/>
          <p:cNvSpPr>
            <a:spLocks noGrp="1" noChangeArrowheads="1"/>
          </p:cNvSpPr>
          <p:nvPr>
            <p:ph type="body" idx="1"/>
          </p:nvPr>
        </p:nvSpPr>
        <p:spPr bwMode="auto">
          <a:xfrm>
            <a:off x="144463" y="1368425"/>
            <a:ext cx="8964612" cy="5229225"/>
          </a:xfrm>
          <a:noFill/>
          <a:ln>
            <a:miter lim="800000"/>
            <a:headEnd/>
            <a:tailEnd/>
          </a:ln>
        </p:spPr>
        <p:txBody>
          <a:bodyPr vert="horz" wrap="square" lIns="91440" tIns="45720" rIns="91440" bIns="45720" numCol="1" anchor="t" anchorCtr="0" compatLnSpc="1">
            <a:prstTxWarp prst="textNoShape">
              <a:avLst/>
            </a:prstTxWarp>
            <a:normAutofit fontScale="47500" lnSpcReduction="20000"/>
          </a:bodyPr>
          <a:lstStyle/>
          <a:p>
            <a:pPr eaLnBrk="1" hangingPunct="1">
              <a:lnSpc>
                <a:spcPct val="90000"/>
              </a:lnSpc>
            </a:pPr>
            <a:r>
              <a:rPr lang="it-IT" altLang="de-DE" sz="3600" dirty="0">
                <a:solidFill>
                  <a:srgbClr val="008000"/>
                </a:solidFill>
                <a:latin typeface="Tahoma" pitchFamily="34" charset="0"/>
              </a:rPr>
              <a:t>Età minima di ingresso:</a:t>
            </a:r>
            <a:r>
              <a:rPr lang="it-IT" altLang="de-DE" sz="2900" dirty="0">
                <a:solidFill>
                  <a:srgbClr val="008000"/>
                </a:solidFill>
                <a:latin typeface="Tahoma" pitchFamily="34" charset="0"/>
              </a:rPr>
              <a:t> </a:t>
            </a:r>
            <a:r>
              <a:rPr lang="it-IT" altLang="de-DE" sz="2900" dirty="0" smtClean="0">
                <a:solidFill>
                  <a:srgbClr val="008000"/>
                </a:solidFill>
                <a:latin typeface="Tahoma" pitchFamily="34" charset="0"/>
              </a:rPr>
              <a:t>assicurato </a:t>
            </a:r>
            <a:r>
              <a:rPr lang="it-IT" altLang="de-DE" sz="2900" b="1" dirty="0" smtClean="0">
                <a:solidFill>
                  <a:srgbClr val="008000"/>
                </a:solidFill>
                <a:latin typeface="Tahoma" pitchFamily="34" charset="0"/>
              </a:rPr>
              <a:t>15 anni</a:t>
            </a:r>
            <a:r>
              <a:rPr lang="it-IT" altLang="de-DE" sz="2900" dirty="0" smtClean="0">
                <a:solidFill>
                  <a:srgbClr val="008000"/>
                </a:solidFill>
                <a:latin typeface="Tahoma" pitchFamily="34" charset="0"/>
              </a:rPr>
              <a:t>; contraente minore</a:t>
            </a:r>
            <a:endParaRPr lang="it-IT" altLang="de-DE" sz="2900" dirty="0">
              <a:solidFill>
                <a:srgbClr val="008000"/>
              </a:solidFill>
              <a:latin typeface="Tahoma" pitchFamily="34" charset="0"/>
            </a:endParaRPr>
          </a:p>
          <a:p>
            <a:pPr eaLnBrk="1" hangingPunct="1">
              <a:lnSpc>
                <a:spcPct val="90000"/>
              </a:lnSpc>
            </a:pPr>
            <a:r>
              <a:rPr lang="it-IT" altLang="de-DE" sz="3600" dirty="0">
                <a:solidFill>
                  <a:srgbClr val="008000"/>
                </a:solidFill>
                <a:latin typeface="Tahoma" pitchFamily="34" charset="0"/>
              </a:rPr>
              <a:t>Durata minima:</a:t>
            </a:r>
            <a:r>
              <a:rPr lang="it-IT" altLang="de-DE" sz="3600" b="1" dirty="0">
                <a:solidFill>
                  <a:srgbClr val="008000"/>
                </a:solidFill>
                <a:latin typeface="Tahoma" pitchFamily="34" charset="0"/>
              </a:rPr>
              <a:t> </a:t>
            </a:r>
            <a:r>
              <a:rPr lang="it-IT" altLang="de-DE" sz="2900" b="1" dirty="0">
                <a:solidFill>
                  <a:srgbClr val="008000"/>
                </a:solidFill>
                <a:latin typeface="Tahoma" pitchFamily="34" charset="0"/>
              </a:rPr>
              <a:t>10 anni </a:t>
            </a:r>
          </a:p>
          <a:p>
            <a:pPr eaLnBrk="1" hangingPunct="1">
              <a:lnSpc>
                <a:spcPct val="90000"/>
              </a:lnSpc>
            </a:pPr>
            <a:r>
              <a:rPr lang="it-IT" altLang="de-DE" sz="3600" dirty="0">
                <a:solidFill>
                  <a:srgbClr val="008000"/>
                </a:solidFill>
                <a:latin typeface="Tahoma" pitchFamily="34" charset="0"/>
              </a:rPr>
              <a:t>Durata massima: </a:t>
            </a:r>
            <a:r>
              <a:rPr lang="it-IT" altLang="de-DE" sz="2900" b="1" dirty="0">
                <a:solidFill>
                  <a:srgbClr val="008000"/>
                </a:solidFill>
                <a:latin typeface="Tahoma" pitchFamily="34" charset="0"/>
              </a:rPr>
              <a:t>45 anni</a:t>
            </a:r>
          </a:p>
          <a:p>
            <a:pPr lvl="1" eaLnBrk="1" hangingPunct="1">
              <a:lnSpc>
                <a:spcPct val="90000"/>
              </a:lnSpc>
            </a:pPr>
            <a:r>
              <a:rPr lang="it-IT" altLang="de-DE" sz="2900" dirty="0">
                <a:solidFill>
                  <a:srgbClr val="008000"/>
                </a:solidFill>
                <a:latin typeface="Tahoma" pitchFamily="34" charset="0"/>
              </a:rPr>
              <a:t>La durata deve inoltre essere in ogni caso compatibile con l‘età della persona assicurata che a scadenza non può superare i 75 anni (85 anni per i premi unici</a:t>
            </a:r>
            <a:r>
              <a:rPr lang="it-IT" altLang="de-DE" sz="2900" dirty="0" smtClean="0">
                <a:solidFill>
                  <a:srgbClr val="008000"/>
                </a:solidFill>
                <a:latin typeface="Tahoma" pitchFamily="34" charset="0"/>
              </a:rPr>
              <a:t>)</a:t>
            </a:r>
          </a:p>
          <a:p>
            <a:pPr marL="457200" lvl="1" indent="0" eaLnBrk="1" hangingPunct="1">
              <a:lnSpc>
                <a:spcPct val="90000"/>
              </a:lnSpc>
              <a:buNone/>
            </a:pPr>
            <a:endParaRPr lang="it-IT" altLang="de-DE" sz="2900" dirty="0">
              <a:solidFill>
                <a:srgbClr val="008000"/>
              </a:solidFill>
              <a:latin typeface="Tahoma" pitchFamily="34" charset="0"/>
            </a:endParaRPr>
          </a:p>
          <a:p>
            <a:pPr eaLnBrk="1" hangingPunct="1">
              <a:lnSpc>
                <a:spcPct val="90000"/>
              </a:lnSpc>
            </a:pPr>
            <a:r>
              <a:rPr lang="it-IT" altLang="de-DE" sz="3600" dirty="0">
                <a:solidFill>
                  <a:srgbClr val="008000"/>
                </a:solidFill>
                <a:latin typeface="Tahoma" pitchFamily="34" charset="0"/>
              </a:rPr>
              <a:t>Accertamenti sanitari:</a:t>
            </a:r>
          </a:p>
          <a:p>
            <a:pPr lvl="1" eaLnBrk="1" hangingPunct="1">
              <a:lnSpc>
                <a:spcPct val="90000"/>
              </a:lnSpc>
            </a:pPr>
            <a:r>
              <a:rPr lang="it-IT" altLang="de-DE" sz="2900" dirty="0">
                <a:solidFill>
                  <a:srgbClr val="008000"/>
                </a:solidFill>
                <a:latin typeface="Tahoma" pitchFamily="34" charset="0"/>
              </a:rPr>
              <a:t>Per questo prodotto è sempre sufficiente che l’assicurando risponda alle domande sul modulo di sottoscrizione</a:t>
            </a:r>
          </a:p>
          <a:p>
            <a:pPr lvl="1" eaLnBrk="1" hangingPunct="1">
              <a:lnSpc>
                <a:spcPct val="90000"/>
              </a:lnSpc>
            </a:pPr>
            <a:r>
              <a:rPr lang="it-IT" altLang="de-DE" sz="2900" dirty="0">
                <a:solidFill>
                  <a:srgbClr val="008000"/>
                </a:solidFill>
                <a:latin typeface="Tahoma" pitchFamily="34" charset="0"/>
              </a:rPr>
              <a:t>Non è mai necessaria la visita medica od altri accertamenti </a:t>
            </a:r>
            <a:r>
              <a:rPr lang="it-IT" altLang="de-DE" sz="2900" dirty="0" smtClean="0">
                <a:solidFill>
                  <a:srgbClr val="008000"/>
                </a:solidFill>
                <a:latin typeface="Tahoma" pitchFamily="34" charset="0"/>
              </a:rPr>
              <a:t>sanitari</a:t>
            </a:r>
          </a:p>
          <a:p>
            <a:pPr marL="457200" lvl="1" indent="0">
              <a:lnSpc>
                <a:spcPct val="90000"/>
              </a:lnSpc>
              <a:buNone/>
            </a:pPr>
            <a:endParaRPr lang="it-IT" altLang="de-DE" sz="2900" dirty="0" smtClean="0">
              <a:solidFill>
                <a:srgbClr val="008000"/>
              </a:solidFill>
              <a:latin typeface="Tahoma" pitchFamily="34" charset="0"/>
            </a:endParaRPr>
          </a:p>
          <a:p>
            <a:pPr marL="457200" lvl="1" indent="0">
              <a:lnSpc>
                <a:spcPct val="90000"/>
              </a:lnSpc>
              <a:buNone/>
            </a:pPr>
            <a:r>
              <a:rPr lang="it-IT" altLang="de-DE" sz="3600" dirty="0" smtClean="0">
                <a:solidFill>
                  <a:srgbClr val="008000"/>
                </a:solidFill>
                <a:latin typeface="Tahoma" pitchFamily="34" charset="0"/>
              </a:rPr>
              <a:t>Massima Flessibilità del contratto anche per la tariffa a premi ricorrenti grazie alla possibilità di effettuare:</a:t>
            </a:r>
          </a:p>
          <a:p>
            <a:pPr lvl="1">
              <a:lnSpc>
                <a:spcPct val="90000"/>
              </a:lnSpc>
            </a:pPr>
            <a:r>
              <a:rPr lang="it-IT" altLang="de-DE" sz="2900" dirty="0" smtClean="0">
                <a:solidFill>
                  <a:srgbClr val="008000"/>
                </a:solidFill>
                <a:latin typeface="Tahoma" pitchFamily="34" charset="0"/>
              </a:rPr>
              <a:t>Aumento del premio (entro il quint’ultimo anno prima della scadenza)</a:t>
            </a:r>
          </a:p>
          <a:p>
            <a:pPr lvl="1">
              <a:lnSpc>
                <a:spcPct val="90000"/>
              </a:lnSpc>
            </a:pPr>
            <a:r>
              <a:rPr lang="it-IT" altLang="de-DE" sz="2900" dirty="0" smtClean="0">
                <a:solidFill>
                  <a:srgbClr val="008000"/>
                </a:solidFill>
                <a:latin typeface="Tahoma" pitchFamily="34" charset="0"/>
              </a:rPr>
              <a:t>Riduzione del premio (dopo le prime tre annualità)</a:t>
            </a:r>
          </a:p>
          <a:p>
            <a:pPr lvl="1">
              <a:lnSpc>
                <a:spcPct val="90000"/>
              </a:lnSpc>
            </a:pPr>
            <a:r>
              <a:rPr lang="it-IT" altLang="de-DE" sz="2900" dirty="0" smtClean="0">
                <a:solidFill>
                  <a:srgbClr val="008000"/>
                </a:solidFill>
                <a:latin typeface="Tahoma" pitchFamily="34" charset="0"/>
              </a:rPr>
              <a:t>Versamenti aggiuntivi (solo sulla tariffa a premio unico)</a:t>
            </a:r>
          </a:p>
          <a:p>
            <a:pPr lvl="1">
              <a:lnSpc>
                <a:spcPct val="90000"/>
              </a:lnSpc>
            </a:pPr>
            <a:r>
              <a:rPr lang="it-IT" altLang="de-DE" sz="2900" dirty="0" smtClean="0">
                <a:solidFill>
                  <a:srgbClr val="008000"/>
                </a:solidFill>
                <a:latin typeface="Tahoma" pitchFamily="34" charset="0"/>
              </a:rPr>
              <a:t>Sospensione del pagamento premi (dopo le prime tre annualità)</a:t>
            </a:r>
          </a:p>
          <a:p>
            <a:pPr lvl="1">
              <a:lnSpc>
                <a:spcPct val="90000"/>
              </a:lnSpc>
            </a:pPr>
            <a:r>
              <a:rPr lang="it-IT" altLang="de-DE" sz="2900" dirty="0" smtClean="0">
                <a:solidFill>
                  <a:srgbClr val="008000"/>
                </a:solidFill>
                <a:latin typeface="Tahoma" pitchFamily="34" charset="0"/>
              </a:rPr>
              <a:t>Riattivazione del pagamento Premi (entro 6 mesi dalla scadenza del premio , ma anche successivamente con deroga della Compagnia) </a:t>
            </a:r>
          </a:p>
          <a:p>
            <a:pPr lvl="1">
              <a:lnSpc>
                <a:spcPct val="90000"/>
              </a:lnSpc>
            </a:pPr>
            <a:r>
              <a:rPr lang="it-IT" altLang="de-DE" sz="2900" dirty="0" smtClean="0">
                <a:solidFill>
                  <a:srgbClr val="008000"/>
                </a:solidFill>
                <a:latin typeface="Tahoma" pitchFamily="34" charset="0"/>
              </a:rPr>
              <a:t>Riscatti parziali (dopo 5 anni per i premi annui e dopo 2 anni per i premi unici) </a:t>
            </a:r>
          </a:p>
          <a:p>
            <a:pPr lvl="1">
              <a:lnSpc>
                <a:spcPct val="90000"/>
              </a:lnSpc>
            </a:pPr>
            <a:r>
              <a:rPr lang="it-IT" altLang="de-DE" sz="2900" dirty="0" smtClean="0">
                <a:solidFill>
                  <a:srgbClr val="008000"/>
                </a:solidFill>
                <a:latin typeface="Tahoma" pitchFamily="34" charset="0"/>
              </a:rPr>
              <a:t>Riscatto Totale (dopo 3 anni per i premi annui e dopo 1 anno per i premi unici</a:t>
            </a:r>
            <a:r>
              <a:rPr lang="it-IT" altLang="de-DE" sz="3100" dirty="0" smtClean="0">
                <a:solidFill>
                  <a:srgbClr val="008000"/>
                </a:solidFill>
                <a:latin typeface="Tahoma" pitchFamily="34" charset="0"/>
              </a:rPr>
              <a:t>) </a:t>
            </a:r>
          </a:p>
          <a:p>
            <a:pPr marL="457200" lvl="1" indent="0">
              <a:lnSpc>
                <a:spcPct val="90000"/>
              </a:lnSpc>
              <a:buNone/>
            </a:pPr>
            <a:r>
              <a:rPr lang="it-IT" altLang="de-DE" dirty="0" smtClean="0">
                <a:solidFill>
                  <a:srgbClr val="008000"/>
                </a:solidFill>
                <a:latin typeface="Tahoma" pitchFamily="34" charset="0"/>
              </a:rPr>
              <a:t> </a:t>
            </a:r>
          </a:p>
          <a:p>
            <a:pPr marL="457200" lvl="1" indent="0" eaLnBrk="1" hangingPunct="1">
              <a:lnSpc>
                <a:spcPct val="90000"/>
              </a:lnSpc>
              <a:buNone/>
            </a:pPr>
            <a:endParaRPr lang="it-IT" altLang="de-DE" dirty="0">
              <a:solidFill>
                <a:srgbClr val="008000"/>
              </a:solidFill>
              <a:latin typeface="Tahoma" pitchFamily="34" charset="0"/>
            </a:endParaRPr>
          </a:p>
        </p:txBody>
      </p:sp>
      <p:sp>
        <p:nvSpPr>
          <p:cNvPr id="63490" name="Rectangle 3"/>
          <p:cNvSpPr>
            <a:spLocks noChangeArrowheads="1"/>
          </p:cNvSpPr>
          <p:nvPr/>
        </p:nvSpPr>
        <p:spPr bwMode="auto">
          <a:xfrm>
            <a:off x="34925" y="188913"/>
            <a:ext cx="6337300" cy="519112"/>
          </a:xfrm>
          <a:prstGeom prst="rect">
            <a:avLst/>
          </a:prstGeom>
          <a:noFill/>
          <a:ln w="9525">
            <a:noFill/>
            <a:miter lim="800000"/>
            <a:headEnd/>
            <a:tailEnd/>
          </a:ln>
        </p:spPr>
        <p:txBody>
          <a:bodyPr>
            <a:spAutoFit/>
          </a:bodyPr>
          <a:lstStyle/>
          <a:p>
            <a:pPr algn="ctr" eaLnBrk="0" hangingPunct="0"/>
            <a:r>
              <a:rPr lang="de-DE" altLang="de-DE" sz="2800" b="0" dirty="0" err="1" smtClean="0">
                <a:solidFill>
                  <a:srgbClr val="0000FF"/>
                </a:solidFill>
                <a:latin typeface="Tahoma" pitchFamily="34" charset="0"/>
              </a:rPr>
              <a:t>Principali</a:t>
            </a:r>
            <a:r>
              <a:rPr lang="de-DE" altLang="de-DE" sz="2800" b="0" dirty="0" smtClean="0">
                <a:solidFill>
                  <a:srgbClr val="0000FF"/>
                </a:solidFill>
                <a:latin typeface="Tahoma" pitchFamily="34" charset="0"/>
              </a:rPr>
              <a:t> </a:t>
            </a:r>
            <a:r>
              <a:rPr lang="de-DE" altLang="de-DE" sz="2800" b="0" dirty="0" err="1">
                <a:solidFill>
                  <a:srgbClr val="0000FF"/>
                </a:solidFill>
                <a:latin typeface="Tahoma" pitchFamily="34" charset="0"/>
              </a:rPr>
              <a:t>caratteristiche</a:t>
            </a:r>
            <a:r>
              <a:rPr lang="de-DE" altLang="de-DE" sz="2800" b="0" dirty="0">
                <a:solidFill>
                  <a:srgbClr val="0000FF"/>
                </a:solidFill>
                <a:latin typeface="Tahoma" pitchFamily="34" charset="0"/>
              </a:rPr>
              <a:t> </a:t>
            </a:r>
            <a:r>
              <a:rPr lang="de-DE" altLang="de-DE" sz="2800" b="0" dirty="0" err="1">
                <a:solidFill>
                  <a:srgbClr val="0000FF"/>
                </a:solidFill>
                <a:latin typeface="Tahoma" pitchFamily="34" charset="0"/>
              </a:rPr>
              <a:t>dei</a:t>
            </a:r>
            <a:r>
              <a:rPr lang="de-DE" altLang="de-DE" sz="2800" b="0" dirty="0">
                <a:solidFill>
                  <a:srgbClr val="0000FF"/>
                </a:solidFill>
                <a:latin typeface="Tahoma" pitchFamily="34" charset="0"/>
              </a:rPr>
              <a:t> </a:t>
            </a:r>
            <a:r>
              <a:rPr lang="de-DE" altLang="de-DE" sz="2800" b="0" dirty="0" err="1">
                <a:solidFill>
                  <a:srgbClr val="0000FF"/>
                </a:solidFill>
                <a:latin typeface="Tahoma" pitchFamily="34" charset="0"/>
              </a:rPr>
              <a:t>contratti</a:t>
            </a:r>
            <a:endParaRPr lang="de-DE" altLang="de-DE" sz="2800" b="0" dirty="0">
              <a:solidFill>
                <a:srgbClr val="0000FF"/>
              </a:solidFill>
              <a:latin typeface="Tahoma" pitchFamily="34" charset="0"/>
            </a:endParaRPr>
          </a:p>
        </p:txBody>
      </p:sp>
      <p:sp>
        <p:nvSpPr>
          <p:cNvPr id="4" name="Titolo 1"/>
          <p:cNvSpPr txBox="1">
            <a:spLocks noGrp="1"/>
          </p:cNvSpPr>
          <p:nvPr>
            <p:ph type="title" idx="4294967295"/>
          </p:nvPr>
        </p:nvSpPr>
        <p:spPr>
          <a:xfrm>
            <a:off x="250130" y="332657"/>
            <a:ext cx="8570342" cy="936103"/>
          </a:xfrm>
          <a:prstGeom prst="rect">
            <a:avLst/>
          </a:prstGeom>
        </p:spPr>
        <p:txBody>
          <a:bodyPr anchor="ctr">
            <a:normAutofit fontScale="90000"/>
          </a:bodyPr>
          <a:lstStyle/>
          <a:p>
            <a:pPr lvl="0">
              <a:defRPr sz="1800" b="0" i="0" u="none" strike="noStrike" kern="0" cap="none" spc="0" baseline="0">
                <a:solidFill>
                  <a:srgbClr val="000000"/>
                </a:solidFill>
                <a:uFillTx/>
              </a:defRPr>
            </a:pPr>
            <a:r>
              <a:rPr lang="it-IT" sz="4000" b="1" kern="0" dirty="0" smtClean="0">
                <a:solidFill>
                  <a:srgbClr val="002060"/>
                </a:solidFill>
                <a:latin typeface="Arial" pitchFamily="34"/>
                <a:ea typeface="+mn-ea"/>
                <a:cs typeface="Arial" pitchFamily="34"/>
              </a:rPr>
              <a:t/>
            </a:r>
            <a:br>
              <a:rPr lang="it-IT" sz="4000" b="1" kern="0" dirty="0" smtClean="0">
                <a:solidFill>
                  <a:srgbClr val="002060"/>
                </a:solidFill>
                <a:latin typeface="Arial" pitchFamily="34"/>
                <a:ea typeface="+mn-ea"/>
                <a:cs typeface="Arial" pitchFamily="34"/>
              </a:rPr>
            </a:br>
            <a:endParaRPr lang="it-IT" sz="3100" b="1" kern="0" dirty="0">
              <a:solidFill>
                <a:srgbClr val="002060"/>
              </a:solidFill>
              <a:latin typeface="Arial" pitchFamily="34"/>
              <a:ea typeface="+mn-ea"/>
              <a:cs typeface="Arial" pitchFamily="34"/>
            </a:endParaRPr>
          </a:p>
        </p:txBody>
      </p:sp>
    </p:spTree>
    <p:extLst>
      <p:ext uri="{BB962C8B-B14F-4D97-AF65-F5344CB8AC3E}">
        <p14:creationId xmlns:p14="http://schemas.microsoft.com/office/powerpoint/2010/main" val="46847942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p:cNvSpPr>
            <a:spLocks noChangeArrowheads="1"/>
          </p:cNvSpPr>
          <p:nvPr/>
        </p:nvSpPr>
        <p:spPr bwMode="auto">
          <a:xfrm>
            <a:off x="-107950" y="188913"/>
            <a:ext cx="8784406" cy="7109639"/>
          </a:xfrm>
          <a:prstGeom prst="rect">
            <a:avLst/>
          </a:prstGeom>
          <a:noFill/>
          <a:ln w="9525">
            <a:noFill/>
            <a:miter lim="800000"/>
            <a:headEnd/>
            <a:tailEnd/>
          </a:ln>
        </p:spPr>
        <p:txBody>
          <a:bodyPr wrap="square">
            <a:spAutoFit/>
          </a:bodyPr>
          <a:lstStyle/>
          <a:p>
            <a:pPr algn="ctr" eaLnBrk="0" hangingPunct="0"/>
            <a:r>
              <a:rPr lang="it-IT" altLang="de-DE" sz="2800" b="1" dirty="0" err="1" smtClean="0">
                <a:solidFill>
                  <a:srgbClr val="0000FF"/>
                </a:solidFill>
                <a:latin typeface="Tahoma" pitchFamily="34" charset="0"/>
              </a:rPr>
              <a:t>Highlights</a:t>
            </a:r>
            <a:r>
              <a:rPr lang="it-IT" altLang="de-DE" sz="2800" b="1" dirty="0" smtClean="0">
                <a:solidFill>
                  <a:srgbClr val="0000FF"/>
                </a:solidFill>
                <a:latin typeface="Tahoma" pitchFamily="34" charset="0"/>
              </a:rPr>
              <a:t> </a:t>
            </a:r>
            <a:r>
              <a:rPr lang="it-IT" altLang="de-DE" sz="2800" b="1" dirty="0" err="1" smtClean="0">
                <a:solidFill>
                  <a:srgbClr val="0000FF"/>
                </a:solidFill>
                <a:latin typeface="Tahoma" pitchFamily="34" charset="0"/>
              </a:rPr>
              <a:t>Grazer</a:t>
            </a:r>
            <a:r>
              <a:rPr lang="it-IT" altLang="de-DE" sz="2800" b="1" dirty="0" smtClean="0">
                <a:solidFill>
                  <a:srgbClr val="0000FF"/>
                </a:solidFill>
                <a:latin typeface="Tahoma" pitchFamily="34" charset="0"/>
              </a:rPr>
              <a:t> </a:t>
            </a:r>
            <a:r>
              <a:rPr lang="it-IT" altLang="de-DE" sz="2800" b="1" dirty="0" err="1" smtClean="0">
                <a:solidFill>
                  <a:srgbClr val="0000FF"/>
                </a:solidFill>
                <a:latin typeface="Tahoma" pitchFamily="34" charset="0"/>
              </a:rPr>
              <a:t>Valif</a:t>
            </a:r>
            <a:r>
              <a:rPr lang="it-IT" altLang="de-DE" sz="2800" b="1" dirty="0" smtClean="0">
                <a:solidFill>
                  <a:srgbClr val="0000FF"/>
                </a:solidFill>
                <a:latin typeface="Tahoma" pitchFamily="34" charset="0"/>
              </a:rPr>
              <a:t> - Value </a:t>
            </a:r>
            <a:r>
              <a:rPr lang="it-IT" altLang="de-DE" sz="2800" b="1" dirty="0" err="1" smtClean="0">
                <a:solidFill>
                  <a:srgbClr val="0000FF"/>
                </a:solidFill>
                <a:latin typeface="Tahoma" pitchFamily="34" charset="0"/>
              </a:rPr>
              <a:t>Fond</a:t>
            </a:r>
            <a:r>
              <a:rPr lang="it-IT" altLang="de-DE" sz="2800" b="1" dirty="0" smtClean="0">
                <a:solidFill>
                  <a:srgbClr val="0000FF"/>
                </a:solidFill>
                <a:latin typeface="Tahoma" pitchFamily="34" charset="0"/>
              </a:rPr>
              <a:t> </a:t>
            </a:r>
          </a:p>
          <a:p>
            <a:pPr algn="ctr" eaLnBrk="0" hangingPunct="0"/>
            <a:endParaRPr lang="it-IT" altLang="de-DE" sz="2800" b="1" dirty="0">
              <a:solidFill>
                <a:srgbClr val="0000FF"/>
              </a:solidFill>
              <a:latin typeface="Tahoma" pitchFamily="34" charset="0"/>
            </a:endParaRPr>
          </a:p>
          <a:p>
            <a:pPr marL="457200" indent="-457200" eaLnBrk="0" hangingPunct="0">
              <a:buAutoNum type="arabicPeriod"/>
            </a:pPr>
            <a:r>
              <a:rPr lang="it-IT" altLang="de-DE" sz="2000" b="1" dirty="0" smtClean="0">
                <a:solidFill>
                  <a:srgbClr val="0000FF"/>
                </a:solidFill>
                <a:latin typeface="Tahoma" pitchFamily="34" charset="0"/>
              </a:rPr>
              <a:t>Gestione finanziaria molto sofisticata a ritorno assoluto destinata ad investitori istituzionali  con bassa volatilità, di poco superiore alla gestione separata  (5%) e rendimento medio annuo superiore ai tassi di mercato  (5%)</a:t>
            </a:r>
          </a:p>
          <a:p>
            <a:pPr marL="457200" indent="-457200" eaLnBrk="0" hangingPunct="0">
              <a:buAutoNum type="arabicPeriod"/>
            </a:pPr>
            <a:r>
              <a:rPr lang="it-IT" altLang="de-DE" sz="2000" b="1" dirty="0" smtClean="0">
                <a:solidFill>
                  <a:srgbClr val="0000FF"/>
                </a:solidFill>
                <a:latin typeface="Tahoma" pitchFamily="34" charset="0"/>
              </a:rPr>
              <a:t>Possibilità di demandare in toto la scelta, la gestione e la manutenzione degli </a:t>
            </a:r>
            <a:r>
              <a:rPr lang="it-IT" altLang="de-DE" sz="2000" b="1" dirty="0" err="1" smtClean="0">
                <a:solidFill>
                  <a:srgbClr val="0000FF"/>
                </a:solidFill>
                <a:latin typeface="Tahoma" pitchFamily="34" charset="0"/>
              </a:rPr>
              <a:t>assets</a:t>
            </a:r>
            <a:r>
              <a:rPr lang="it-IT" altLang="de-DE" sz="2000" b="1" dirty="0" smtClean="0">
                <a:solidFill>
                  <a:srgbClr val="0000FF"/>
                </a:solidFill>
                <a:latin typeface="Tahoma" pitchFamily="34" charset="0"/>
              </a:rPr>
              <a:t> in polizza grazie alla scelta del  fondo Value</a:t>
            </a:r>
          </a:p>
          <a:p>
            <a:pPr marL="457200" indent="-457200" eaLnBrk="0" hangingPunct="0">
              <a:buAutoNum type="arabicPeriod"/>
            </a:pPr>
            <a:r>
              <a:rPr lang="it-IT" altLang="de-DE" sz="2000" b="1" dirty="0" smtClean="0">
                <a:solidFill>
                  <a:srgbClr val="0000FF"/>
                </a:solidFill>
                <a:latin typeface="Tahoma" pitchFamily="34" charset="0"/>
              </a:rPr>
              <a:t>Premio Unico: Garanzia del capitale investito in caso di decesso dell’assicurato </a:t>
            </a:r>
          </a:p>
          <a:p>
            <a:pPr marL="457200" indent="-457200" eaLnBrk="0" hangingPunct="0">
              <a:buAutoNum type="arabicPeriod"/>
            </a:pPr>
            <a:r>
              <a:rPr lang="it-IT" altLang="de-DE" sz="2000" b="1" dirty="0" smtClean="0">
                <a:solidFill>
                  <a:srgbClr val="0000FF"/>
                </a:solidFill>
                <a:latin typeface="Tahoma" pitchFamily="34" charset="0"/>
              </a:rPr>
              <a:t>Premio Annuo: garanzia </a:t>
            </a:r>
            <a:r>
              <a:rPr lang="it-IT" altLang="de-DE" sz="2000" b="1" dirty="0">
                <a:solidFill>
                  <a:srgbClr val="0000FF"/>
                </a:solidFill>
                <a:latin typeface="Tahoma" pitchFamily="34" charset="0"/>
              </a:rPr>
              <a:t>d</a:t>
            </a:r>
            <a:r>
              <a:rPr lang="it-IT" altLang="de-DE" sz="2000" b="1" dirty="0" smtClean="0">
                <a:solidFill>
                  <a:srgbClr val="0000FF"/>
                </a:solidFill>
                <a:latin typeface="Tahoma" pitchFamily="34" charset="0"/>
              </a:rPr>
              <a:t>el completamento del piano in caso di sopravvenuta invalidità del 50% </a:t>
            </a:r>
          </a:p>
          <a:p>
            <a:pPr marL="457200" indent="-457200" eaLnBrk="0" hangingPunct="0">
              <a:buAutoNum type="arabicPeriod"/>
            </a:pPr>
            <a:r>
              <a:rPr lang="it-IT" altLang="de-DE" sz="2000" b="1" dirty="0" smtClean="0">
                <a:solidFill>
                  <a:srgbClr val="0000FF"/>
                </a:solidFill>
                <a:latin typeface="Tahoma" pitchFamily="34" charset="0"/>
              </a:rPr>
              <a:t>Possibilità di frazionamento del premio: annuale, semestrale, trimestrale, mensile   </a:t>
            </a:r>
          </a:p>
          <a:p>
            <a:pPr marL="457200" indent="-457200" eaLnBrk="0" hangingPunct="0">
              <a:buAutoNum type="arabicPeriod"/>
            </a:pPr>
            <a:r>
              <a:rPr lang="it-IT" altLang="de-DE" sz="2000" b="1" dirty="0" smtClean="0">
                <a:solidFill>
                  <a:srgbClr val="0000FF"/>
                </a:solidFill>
                <a:latin typeface="Tahoma" pitchFamily="34" charset="0"/>
              </a:rPr>
              <a:t>Possibilità di riscatto parziale dopo 5 anni per i premi annui e dopo due anni per i premi unici</a:t>
            </a:r>
          </a:p>
          <a:p>
            <a:pPr marL="457200" indent="-457200" eaLnBrk="0" hangingPunct="0">
              <a:buAutoNum type="arabicPeriod"/>
            </a:pPr>
            <a:r>
              <a:rPr lang="it-IT" altLang="de-DE" sz="2000" b="1" dirty="0" smtClean="0">
                <a:solidFill>
                  <a:srgbClr val="0000FF"/>
                </a:solidFill>
                <a:latin typeface="Tahoma" pitchFamily="34" charset="0"/>
              </a:rPr>
              <a:t>Possibilità di aumentare il premio di polizza nei contratti a premio annuo </a:t>
            </a:r>
          </a:p>
          <a:p>
            <a:pPr marL="457200" indent="-457200" eaLnBrk="0" hangingPunct="0">
              <a:buAutoNum type="arabicPeriod"/>
            </a:pPr>
            <a:r>
              <a:rPr lang="it-IT" altLang="de-DE" sz="2000" b="1" dirty="0" smtClean="0">
                <a:solidFill>
                  <a:srgbClr val="0000FF"/>
                </a:solidFill>
                <a:latin typeface="Tahoma" pitchFamily="34" charset="0"/>
              </a:rPr>
              <a:t>Possibilità di nominare il minore contraente e assicurato della polizza</a:t>
            </a:r>
          </a:p>
          <a:p>
            <a:pPr marL="457200" indent="-457200" eaLnBrk="0" hangingPunct="0">
              <a:buAutoNum type="arabicPeriod"/>
            </a:pPr>
            <a:r>
              <a:rPr lang="it-IT" altLang="de-DE" sz="2000" b="1" dirty="0" smtClean="0">
                <a:solidFill>
                  <a:srgbClr val="0000FF"/>
                </a:solidFill>
                <a:latin typeface="Tahoma" pitchFamily="34" charset="0"/>
              </a:rPr>
              <a:t>Durata della polizza fino ai 85 anni di età </a:t>
            </a:r>
            <a:endParaRPr lang="it-IT" altLang="de-DE" sz="2000" b="1" dirty="0">
              <a:solidFill>
                <a:srgbClr val="0000FF"/>
              </a:solidFill>
              <a:latin typeface="Tahoma" pitchFamily="34" charset="0"/>
            </a:endParaRPr>
          </a:p>
        </p:txBody>
      </p:sp>
      <p:sp>
        <p:nvSpPr>
          <p:cNvPr id="61442" name="Rectangle 5"/>
          <p:cNvSpPr>
            <a:spLocks noChangeArrowheads="1"/>
          </p:cNvSpPr>
          <p:nvPr/>
        </p:nvSpPr>
        <p:spPr bwMode="auto">
          <a:xfrm>
            <a:off x="468313" y="2205038"/>
            <a:ext cx="8064500" cy="2305050"/>
          </a:xfrm>
          <a:prstGeom prst="rect">
            <a:avLst/>
          </a:prstGeom>
          <a:noFill/>
          <a:ln w="9525">
            <a:noFill/>
            <a:miter lim="800000"/>
            <a:headEnd/>
            <a:tailEnd/>
          </a:ln>
        </p:spPr>
        <p:txBody>
          <a:bodyPr/>
          <a:lstStyle/>
          <a:p>
            <a:pPr algn="just">
              <a:lnSpc>
                <a:spcPct val="80000"/>
              </a:lnSpc>
              <a:spcBef>
                <a:spcPct val="20000"/>
              </a:spcBef>
              <a:spcAft>
                <a:spcPct val="20000"/>
              </a:spcAft>
            </a:pPr>
            <a:endParaRPr lang="it-IT" altLang="de-DE" sz="2800" b="0" dirty="0">
              <a:solidFill>
                <a:srgbClr val="008000"/>
              </a:solidFill>
              <a:latin typeface="Tahoma" pitchFamily="34" charset="0"/>
            </a:endParaRPr>
          </a:p>
        </p:txBody>
      </p:sp>
    </p:spTree>
    <p:extLst>
      <p:ext uri="{BB962C8B-B14F-4D97-AF65-F5344CB8AC3E}">
        <p14:creationId xmlns:p14="http://schemas.microsoft.com/office/powerpoint/2010/main" val="1614002250"/>
      </p:ext>
    </p:extLst>
  </p:cSld>
  <p:clrMapOvr>
    <a:masterClrMapping/>
  </p:clrMapOvr>
  <p:timing>
    <p:tnLst>
      <p:par>
        <p:cTn id="1" dur="indefinite" restart="never" nodeType="tmRoot"/>
      </p:par>
    </p:tnLst>
  </p:timing>
</p:sld>
</file>

<file path=ppt/theme/theme1.xml><?xml version="1.0" encoding="utf-8"?>
<a:theme xmlns:a="http://schemas.openxmlformats.org/drawingml/2006/main" name="PowerPoint_modellopresentazione">
  <a:themeElements>
    <a:clrScheme name="PowerPoint_modellopresentazione 1">
      <a:dk1>
        <a:srgbClr val="003366"/>
      </a:dk1>
      <a:lt1>
        <a:srgbClr val="FFFFFF"/>
      </a:lt1>
      <a:dk2>
        <a:srgbClr val="8E0030"/>
      </a:dk2>
      <a:lt2>
        <a:srgbClr val="A09B98"/>
      </a:lt2>
      <a:accent1>
        <a:srgbClr val="26517D"/>
      </a:accent1>
      <a:accent2>
        <a:srgbClr val="4C7094"/>
      </a:accent2>
      <a:accent3>
        <a:srgbClr val="FFFFFF"/>
      </a:accent3>
      <a:accent4>
        <a:srgbClr val="002A56"/>
      </a:accent4>
      <a:accent5>
        <a:srgbClr val="ACB3BF"/>
      </a:accent5>
      <a:accent6>
        <a:srgbClr val="446586"/>
      </a:accent6>
      <a:hlink>
        <a:srgbClr val="738FAB"/>
      </a:hlink>
      <a:folHlink>
        <a:srgbClr val="99ADC2"/>
      </a:folHlink>
    </a:clrScheme>
    <a:fontScheme name="PowerPoint_modellopresentazion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noFill/>
        <a:ln w="25400" cap="flat" cmpd="sng" algn="ctr">
          <a:solidFill>
            <a:srgbClr val="0000FF"/>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de-DE" sz="1800" b="1"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noFill/>
        <a:ln w="25400" cap="flat" cmpd="sng" algn="ctr">
          <a:solidFill>
            <a:srgbClr val="0000FF"/>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de-DE" sz="1800" b="1"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PowerPoint_modellopresentazione 1">
        <a:dk1>
          <a:srgbClr val="003366"/>
        </a:dk1>
        <a:lt1>
          <a:srgbClr val="FFFFFF"/>
        </a:lt1>
        <a:dk2>
          <a:srgbClr val="8E0030"/>
        </a:dk2>
        <a:lt2>
          <a:srgbClr val="A09B98"/>
        </a:lt2>
        <a:accent1>
          <a:srgbClr val="26517D"/>
        </a:accent1>
        <a:accent2>
          <a:srgbClr val="4C7094"/>
        </a:accent2>
        <a:accent3>
          <a:srgbClr val="FFFFFF"/>
        </a:accent3>
        <a:accent4>
          <a:srgbClr val="002A56"/>
        </a:accent4>
        <a:accent5>
          <a:srgbClr val="ACB3BF"/>
        </a:accent5>
        <a:accent6>
          <a:srgbClr val="446586"/>
        </a:accent6>
        <a:hlink>
          <a:srgbClr val="738FAB"/>
        </a:hlink>
        <a:folHlink>
          <a:srgbClr val="99ADC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3366"/>
      </a:dk1>
      <a:lt1>
        <a:srgbClr val="FFFFFF"/>
      </a:lt1>
      <a:dk2>
        <a:srgbClr val="8E0030"/>
      </a:dk2>
      <a:lt2>
        <a:srgbClr val="A09B98"/>
      </a:lt2>
      <a:accent1>
        <a:srgbClr val="26517D"/>
      </a:accent1>
      <a:accent2>
        <a:srgbClr val="4C7094"/>
      </a:accent2>
      <a:accent3>
        <a:srgbClr val="FFFFFF"/>
      </a:accent3>
      <a:accent4>
        <a:srgbClr val="002A56"/>
      </a:accent4>
      <a:accent5>
        <a:srgbClr val="ACB3BF"/>
      </a:accent5>
      <a:accent6>
        <a:srgbClr val="446586"/>
      </a:accent6>
      <a:hlink>
        <a:srgbClr val="738FAB"/>
      </a:hlink>
      <a:folHlink>
        <a:srgbClr val="99ADC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3366"/>
      </a:dk1>
      <a:lt1>
        <a:srgbClr val="FFFFFF"/>
      </a:lt1>
      <a:dk2>
        <a:srgbClr val="003366"/>
      </a:dk2>
      <a:lt2>
        <a:srgbClr val="A09B98"/>
      </a:lt2>
      <a:accent1>
        <a:srgbClr val="26517D"/>
      </a:accent1>
      <a:accent2>
        <a:srgbClr val="4C7094"/>
      </a:accent2>
      <a:accent3>
        <a:srgbClr val="FFFFFF"/>
      </a:accent3>
      <a:accent4>
        <a:srgbClr val="002A56"/>
      </a:accent4>
      <a:accent5>
        <a:srgbClr val="ACB3BF"/>
      </a:accent5>
      <a:accent6>
        <a:srgbClr val="446586"/>
      </a:accent6>
      <a:hlink>
        <a:srgbClr val="738FAB"/>
      </a:hlink>
      <a:folHlink>
        <a:srgbClr val="99ADC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PowerPoint_modellopresentazione</Template>
  <TotalTime>1</TotalTime>
  <Words>3015</Words>
  <Application>Microsoft Office PowerPoint</Application>
  <PresentationFormat>Presentazione su schermo (4:3)</PresentationFormat>
  <Paragraphs>368</Paragraphs>
  <Slides>49</Slides>
  <Notes>0</Notes>
  <HiddenSlides>0</HiddenSlides>
  <MMClips>0</MMClips>
  <ScaleCrop>false</ScaleCrop>
  <HeadingPairs>
    <vt:vector size="6" baseType="variant">
      <vt:variant>
        <vt:lpstr>Tema</vt:lpstr>
      </vt:variant>
      <vt:variant>
        <vt:i4>1</vt:i4>
      </vt:variant>
      <vt:variant>
        <vt:lpstr>Server OLE incorporati</vt:lpstr>
      </vt:variant>
      <vt:variant>
        <vt:i4>1</vt:i4>
      </vt:variant>
      <vt:variant>
        <vt:lpstr>Titoli diapositive</vt:lpstr>
      </vt:variant>
      <vt:variant>
        <vt:i4>49</vt:i4>
      </vt:variant>
    </vt:vector>
  </HeadingPairs>
  <TitlesOfParts>
    <vt:vector size="51" baseType="lpstr">
      <vt:lpstr>PowerPoint_modellopresentazione</vt:lpstr>
      <vt:lpstr>Diagramm</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 </vt:lpstr>
      <vt:lpstr>Presentazione standard di PowerPoint</vt:lpstr>
    </vt:vector>
  </TitlesOfParts>
  <Company>HYPO Alpe-Adria-Bank S.p.A.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b500603</dc:creator>
  <dc:description>optimiert für PPT 2002 (XP)</dc:description>
  <cp:lastModifiedBy>Davide</cp:lastModifiedBy>
  <cp:revision>366</cp:revision>
  <dcterms:created xsi:type="dcterms:W3CDTF">2008-09-23T08:23:55Z</dcterms:created>
  <dcterms:modified xsi:type="dcterms:W3CDTF">2019-01-30T09:55:16Z</dcterms:modified>
</cp:coreProperties>
</file>