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544" r:id="rId2"/>
    <p:sldId id="545" r:id="rId3"/>
    <p:sldId id="546" r:id="rId4"/>
    <p:sldId id="547" r:id="rId5"/>
    <p:sldId id="548" r:id="rId6"/>
    <p:sldId id="549" r:id="rId7"/>
    <p:sldId id="550" r:id="rId8"/>
    <p:sldId id="551" r:id="rId9"/>
    <p:sldId id="552" r:id="rId10"/>
    <p:sldId id="553" r:id="rId11"/>
    <p:sldId id="554" r:id="rId12"/>
    <p:sldId id="555" r:id="rId13"/>
    <p:sldId id="556" r:id="rId14"/>
    <p:sldId id="557" r:id="rId15"/>
    <p:sldId id="558" r:id="rId16"/>
    <p:sldId id="559" r:id="rId17"/>
    <p:sldId id="560" r:id="rId18"/>
    <p:sldId id="561" r:id="rId19"/>
    <p:sldId id="562" r:id="rId20"/>
    <p:sldId id="563" r:id="rId21"/>
    <p:sldId id="564" r:id="rId22"/>
    <p:sldId id="565" r:id="rId23"/>
    <p:sldId id="566" r:id="rId24"/>
    <p:sldId id="567" r:id="rId25"/>
    <p:sldId id="568" r:id="rId26"/>
    <p:sldId id="347"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37" autoAdjust="0"/>
    <p:restoredTop sz="94580"/>
  </p:normalViewPr>
  <p:slideViewPr>
    <p:cSldViewPr>
      <p:cViewPr>
        <p:scale>
          <a:sx n="80" d="100"/>
          <a:sy n="80" d="100"/>
        </p:scale>
        <p:origin x="-3960" y="-6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7425891616489"/>
          <c:y val="0.126906771243877"/>
          <c:w val="0.485148216767022"/>
          <c:h val="0.723711991966701"/>
        </c:manualLayout>
      </c:layout>
      <c:doughnutChart>
        <c:varyColors val="1"/>
        <c:ser>
          <c:idx val="0"/>
          <c:order val="0"/>
          <c:tx>
            <c:strRef>
              <c:f>Foglio1!$B$1</c:f>
              <c:strCache>
                <c:ptCount val="1"/>
                <c:pt idx="0">
                  <c:v>Colonna1</c:v>
                </c:pt>
              </c:strCache>
            </c:strRef>
          </c:tx>
          <c:spPr>
            <a:ln w="6350"/>
          </c:spPr>
          <c:dPt>
            <c:idx val="0"/>
            <c:bubble3D val="0"/>
            <c:spPr>
              <a:solidFill>
                <a:schemeClr val="accent1"/>
              </a:solidFill>
              <a:ln w="6350">
                <a:solidFill>
                  <a:schemeClr val="lt1"/>
                </a:solidFill>
              </a:ln>
              <a:effectLst/>
            </c:spPr>
          </c:dPt>
          <c:dPt>
            <c:idx val="1"/>
            <c:bubble3D val="0"/>
            <c:spPr>
              <a:solidFill>
                <a:schemeClr val="accent2"/>
              </a:solidFill>
              <a:ln w="6350">
                <a:solidFill>
                  <a:schemeClr val="lt1"/>
                </a:solidFill>
              </a:ln>
              <a:effectLst/>
            </c:spPr>
          </c:dPt>
          <c:dPt>
            <c:idx val="2"/>
            <c:bubble3D val="0"/>
            <c:spPr>
              <a:solidFill>
                <a:schemeClr val="accent3"/>
              </a:solidFill>
              <a:ln w="6350">
                <a:solidFill>
                  <a:schemeClr val="lt1"/>
                </a:solidFill>
              </a:ln>
              <a:effectLst/>
            </c:spPr>
          </c:dPt>
          <c:dPt>
            <c:idx val="3"/>
            <c:bubble3D val="0"/>
            <c:spPr>
              <a:solidFill>
                <a:schemeClr val="accent4"/>
              </a:solidFill>
              <a:ln w="6350">
                <a:solidFill>
                  <a:schemeClr val="lt1"/>
                </a:solidFill>
              </a:ln>
              <a:effectLst/>
            </c:spPr>
          </c:dPt>
          <c:dLbls>
            <c:dLbl>
              <c:idx val="0"/>
              <c:layout>
                <c:manualLayout>
                  <c:x val="0.122549019607843"/>
                  <c:y val="-0.0438745234691275"/>
                </c:manualLayout>
              </c:layout>
              <c:numFmt formatCode="0.0%" sourceLinked="0"/>
              <c:spPr>
                <a:solidFill>
                  <a:prstClr val="white"/>
                </a:solidFill>
                <a:ln>
                  <a:no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Century Gothic" panose="020B0502020202020204" pitchFamily="34" charset="0"/>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68048"/>
                        <a:gd name="adj2" fmla="val -82770"/>
                      </a:avLst>
                    </a:prstGeom>
                    <a:noFill/>
                    <a:ln>
                      <a:noFill/>
                    </a:ln>
                  </c15:spPr>
                  <c15:layout/>
                </c:ext>
              </c:extLst>
            </c:dLbl>
            <c:dLbl>
              <c:idx val="1"/>
              <c:layout>
                <c:manualLayout>
                  <c:x val="-0.176470588235294"/>
                  <c:y val="0.0658117852036912"/>
                </c:manualLayout>
              </c:layout>
              <c:numFmt formatCode="0.0%" sourceLinked="0"/>
              <c:spPr>
                <a:solidFill>
                  <a:prstClr val="white"/>
                </a:solidFill>
                <a:ln>
                  <a:no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2"/>
                      </a:solidFill>
                      <a:latin typeface="Century Gothic" panose="020B0502020202020204" pitchFamily="34" charset="0"/>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71668"/>
                        <a:gd name="adj2" fmla="val -29213"/>
                      </a:avLst>
                    </a:prstGeom>
                    <a:noFill/>
                    <a:ln>
                      <a:noFill/>
                    </a:ln>
                  </c15:spPr>
                  <c15:layout/>
                </c:ext>
              </c:extLst>
            </c:dLbl>
            <c:dLbl>
              <c:idx val="2"/>
              <c:layout>
                <c:manualLayout>
                  <c:x val="-0.176470588235294"/>
                  <c:y val="-0.00731242057818794"/>
                </c:manualLayout>
              </c:layout>
              <c:numFmt formatCode="0.0%" sourceLinked="0"/>
              <c:spPr>
                <a:solidFill>
                  <a:prstClr val="white"/>
                </a:solidFill>
                <a:ln>
                  <a:no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3"/>
                      </a:solidFill>
                      <a:latin typeface="Century Gothic" panose="020B0502020202020204" pitchFamily="34" charset="0"/>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78184"/>
                        <a:gd name="adj2" fmla="val -8115"/>
                      </a:avLst>
                    </a:prstGeom>
                    <a:noFill/>
                    <a:ln>
                      <a:noFill/>
                    </a:ln>
                  </c15:spPr>
                  <c15:layout/>
                </c:ext>
              </c:extLst>
            </c:dLbl>
            <c:dLbl>
              <c:idx val="3"/>
              <c:layout>
                <c:manualLayout>
                  <c:x val="0.0784313725490196"/>
                  <c:y val="-0.109686308672819"/>
                </c:manualLayout>
              </c:layout>
              <c:numFmt formatCode="0.0%" sourceLinked="0"/>
              <c:spPr>
                <a:solidFill>
                  <a:prstClr val="white"/>
                </a:solidFill>
                <a:ln>
                  <a:no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4"/>
                      </a:solidFill>
                      <a:latin typeface="Century Gothic" panose="020B0502020202020204" pitchFamily="34" charset="0"/>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74448"/>
                        <a:gd name="adj2" fmla="val -8115"/>
                      </a:avLst>
                    </a:prstGeom>
                    <a:noFill/>
                    <a:ln>
                      <a:noFill/>
                    </a:ln>
                  </c15:spPr>
                  <c15:layout/>
                </c:ext>
              </c:extLst>
            </c:dLbl>
            <c:numFmt formatCode="0.0%" sourceLinked="0"/>
            <c:spPr>
              <a:solidFill>
                <a:prstClr val="white"/>
              </a:solidFill>
              <a:ln>
                <a:no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dk1">
                        <a:lumMod val="65000"/>
                        <a:lumOff val="35000"/>
                      </a:schemeClr>
                    </a:solidFill>
                    <a:latin typeface="Century Gothic" panose="020B0502020202020204" pitchFamily="34" charset="0"/>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Foglio1!$A$2:$A$5</c:f>
              <c:strCache>
                <c:ptCount val="4"/>
                <c:pt idx="0">
                  <c:v>Caisse des Dépôts</c:v>
                </c:pt>
                <c:pt idx="1">
                  <c:v>Sopassure Holding</c:v>
                </c:pt>
                <c:pt idx="2">
                  <c:v>Mercato</c:v>
                </c:pt>
                <c:pt idx="3">
                  <c:v>Stato</c:v>
                </c:pt>
              </c:strCache>
            </c:strRef>
          </c:cat>
          <c:val>
            <c:numRef>
              <c:f>Foglio1!$B$2:$B$5</c:f>
              <c:numCache>
                <c:formatCode>0.0%</c:formatCode>
                <c:ptCount val="4"/>
                <c:pt idx="0">
                  <c:v>0.408</c:v>
                </c:pt>
                <c:pt idx="1">
                  <c:v>0.363</c:v>
                </c:pt>
                <c:pt idx="2">
                  <c:v>0.218</c:v>
                </c:pt>
                <c:pt idx="3">
                  <c:v>0.011</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legend>
      <c:legendPos val="b"/>
      <c:layout>
        <c:manualLayout>
          <c:xMode val="edge"/>
          <c:yMode val="edge"/>
          <c:x val="0.0549019607843137"/>
          <c:y val="0.901309044885879"/>
          <c:w val="0.9"/>
          <c:h val="0.0854913462365281"/>
        </c:manualLayout>
      </c:layout>
      <c:overlay val="0"/>
      <c:spPr>
        <a:noFill/>
        <a:ln>
          <a:noFill/>
        </a:ln>
        <a:effectLst/>
      </c:spPr>
      <c:txPr>
        <a:bodyPr rot="0" spcFirstLastPara="1" vertOverflow="ellipsis" vert="horz" wrap="square" anchor="ctr" anchorCtr="1"/>
        <a:lstStyle/>
        <a:p>
          <a:pPr>
            <a:defRPr sz="6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 Id="rId2"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 Id="rId2"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NULL"/></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 Id="rId2" Type="http://schemas.openxmlformats.org/officeDocument/2006/relationships/image" Target="../media/image16.emf"/></Relationships>
</file>

<file path=ppt/drawings/_rels/vmlDrawing6.vml.rels><?xml version="1.0" encoding="UTF-8" standalone="yes"?>
<Relationships xmlns="http://schemas.openxmlformats.org/package/2006/relationships"><Relationship Id="rId1" Type="http://schemas.openxmlformats.org/officeDocument/2006/relationships/image" Target="NUL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C2A0DB-A6DB-49D3-B04A-4BD507635D10}" type="datetimeFigureOut">
              <a:rPr lang="en-US" smtClean="0"/>
              <a:pPr/>
              <a:t>13/07/18</a:t>
            </a:fld>
            <a:endParaRPr lang="en-US"/>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5A2116-8E9B-4578-B4BE-55F740E95F32}" type="slidenum">
              <a:rPr lang="en-US" smtClean="0"/>
              <a:pPr/>
              <a:t>‹#›</a:t>
            </a:fld>
            <a:endParaRPr lang="en-US"/>
          </a:p>
        </p:txBody>
      </p:sp>
    </p:spTree>
    <p:extLst>
      <p:ext uri="{BB962C8B-B14F-4D97-AF65-F5344CB8AC3E}">
        <p14:creationId xmlns:p14="http://schemas.microsoft.com/office/powerpoint/2010/main" val="4103468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2D2D039D-104C-4F7A-B2B6-901B299C033A}" type="slidenum">
              <a:rPr lang="it-IT" smtClean="0"/>
              <a:t>8</a:t>
            </a:fld>
            <a:endParaRPr lang="it-IT"/>
          </a:p>
        </p:txBody>
      </p:sp>
    </p:spTree>
    <p:extLst>
      <p:ext uri="{BB962C8B-B14F-4D97-AF65-F5344CB8AC3E}">
        <p14:creationId xmlns:p14="http://schemas.microsoft.com/office/powerpoint/2010/main" val="3732063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2D2D039D-104C-4F7A-B2B6-901B299C033A}" type="slidenum">
              <a:rPr lang="it-IT" smtClean="0"/>
              <a:t>13</a:t>
            </a:fld>
            <a:endParaRPr lang="it-IT"/>
          </a:p>
        </p:txBody>
      </p:sp>
    </p:spTree>
    <p:extLst>
      <p:ext uri="{BB962C8B-B14F-4D97-AF65-F5344CB8AC3E}">
        <p14:creationId xmlns:p14="http://schemas.microsoft.com/office/powerpoint/2010/main" val="2020736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en-US"/>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a:p>
        </p:txBody>
      </p:sp>
      <p:sp>
        <p:nvSpPr>
          <p:cNvPr id="4" name="Segnaposto data 3"/>
          <p:cNvSpPr>
            <a:spLocks noGrp="1"/>
          </p:cNvSpPr>
          <p:nvPr>
            <p:ph type="dt" sz="half" idx="10"/>
          </p:nvPr>
        </p:nvSpPr>
        <p:spPr/>
        <p:txBody>
          <a:bodyPr/>
          <a:lstStyle/>
          <a:p>
            <a:fld id="{09D59B70-70B8-4580-8519-57B3BCE15815}" type="datetimeFigureOut">
              <a:rPr lang="en-US" smtClean="0"/>
              <a:pPr/>
              <a:t>13/07/18</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a:xfrm>
            <a:off x="6553200" y="6356350"/>
            <a:ext cx="1619200" cy="365125"/>
          </a:xfrm>
        </p:spPr>
        <p:txBody>
          <a:bodyPr/>
          <a:lstStyle/>
          <a:p>
            <a:fld id="{321C0A99-9CA0-447A-9105-7FF510A2B157}" type="slidenum">
              <a:rPr lang="en-US" smtClean="0"/>
              <a:pPr/>
              <a:t>‹#›</a:t>
            </a:fld>
            <a:endParaRPr lang="en-US"/>
          </a:p>
        </p:txBody>
      </p:sp>
      <p:pic>
        <p:nvPicPr>
          <p:cNvPr id="7" name="Immagine 6"/>
          <p:cNvPicPr>
            <a:picLocks noChangeAspect="1"/>
          </p:cNvPicPr>
          <p:nvPr userDrawn="1"/>
        </p:nvPicPr>
        <p:blipFill>
          <a:blip r:embed="rId2" cstate="print"/>
          <a:stretch>
            <a:fillRect/>
          </a:stretch>
        </p:blipFill>
        <p:spPr>
          <a:xfrm>
            <a:off x="8532440" y="6021288"/>
            <a:ext cx="503596" cy="708138"/>
          </a:xfrm>
          <a:prstGeom prst="rect">
            <a:avLst/>
          </a:prstGeom>
          <a:noFill/>
          <a:ln>
            <a:noFill/>
          </a:ln>
        </p:spPr>
      </p:pic>
      <p:cxnSp>
        <p:nvCxnSpPr>
          <p:cNvPr id="8" name="Connettore 1 7"/>
          <p:cNvCxnSpPr/>
          <p:nvPr userDrawn="1"/>
        </p:nvCxnSpPr>
        <p:spPr>
          <a:xfrm>
            <a:off x="143459" y="6741365"/>
            <a:ext cx="849694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p>
            <a:fld id="{09D59B70-70B8-4580-8519-57B3BCE15815}" type="datetimeFigureOut">
              <a:rPr lang="en-US" smtClean="0"/>
              <a:pPr/>
              <a:t>13/07/18</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321C0A99-9CA0-447A-9105-7FF510A2B157}" type="slidenum">
              <a:rPr lang="en-US" smtClean="0"/>
              <a:pPr/>
              <a:t>‹#›</a:t>
            </a:fld>
            <a:endParaRPr lang="en-US"/>
          </a:p>
        </p:txBody>
      </p:sp>
      <p:pic>
        <p:nvPicPr>
          <p:cNvPr id="7" name="Immagine 6"/>
          <p:cNvPicPr>
            <a:picLocks noChangeAspect="1"/>
          </p:cNvPicPr>
          <p:nvPr userDrawn="1"/>
        </p:nvPicPr>
        <p:blipFill>
          <a:blip r:embed="rId2" cstate="print"/>
          <a:stretch>
            <a:fillRect/>
          </a:stretch>
        </p:blipFill>
        <p:spPr>
          <a:xfrm>
            <a:off x="8532440" y="6021288"/>
            <a:ext cx="503596" cy="708138"/>
          </a:xfrm>
          <a:prstGeom prst="rect">
            <a:avLst/>
          </a:prstGeom>
          <a:noFill/>
          <a:ln>
            <a:noFill/>
          </a:ln>
        </p:spPr>
      </p:pic>
      <p:cxnSp>
        <p:nvCxnSpPr>
          <p:cNvPr id="8" name="Connettore 1 7"/>
          <p:cNvCxnSpPr/>
          <p:nvPr userDrawn="1"/>
        </p:nvCxnSpPr>
        <p:spPr>
          <a:xfrm>
            <a:off x="143459" y="6741365"/>
            <a:ext cx="849694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en-US"/>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09D59B70-70B8-4580-8519-57B3BCE15815}" type="datetimeFigureOut">
              <a:rPr lang="en-US" smtClean="0"/>
              <a:pPr/>
              <a:t>13/07/18</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321C0A99-9CA0-447A-9105-7FF510A2B15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4"/>
          <p:cNvSpPr>
            <a:spLocks noGrp="1"/>
          </p:cNvSpPr>
          <p:nvPr>
            <p:ph type="dt" sz="half" idx="10"/>
          </p:nvPr>
        </p:nvSpPr>
        <p:spPr/>
        <p:txBody>
          <a:bodyPr/>
          <a:lstStyle/>
          <a:p>
            <a:fld id="{09D59B70-70B8-4580-8519-57B3BCE15815}" type="datetimeFigureOut">
              <a:rPr lang="en-US" smtClean="0"/>
              <a:pPr/>
              <a:t>13/07/18</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321C0A99-9CA0-447A-9105-7FF510A2B15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6"/>
          <p:cNvSpPr>
            <a:spLocks noGrp="1"/>
          </p:cNvSpPr>
          <p:nvPr>
            <p:ph type="dt" sz="half" idx="10"/>
          </p:nvPr>
        </p:nvSpPr>
        <p:spPr/>
        <p:txBody>
          <a:bodyPr/>
          <a:lstStyle/>
          <a:p>
            <a:fld id="{09D59B70-70B8-4580-8519-57B3BCE15815}" type="datetimeFigureOut">
              <a:rPr lang="en-US" smtClean="0"/>
              <a:pPr/>
              <a:t>13/07/18</a:t>
            </a:fld>
            <a:endParaRPr lang="en-US"/>
          </a:p>
        </p:txBody>
      </p:sp>
      <p:sp>
        <p:nvSpPr>
          <p:cNvPr id="8" name="Segnaposto piè di pagina 7"/>
          <p:cNvSpPr>
            <a:spLocks noGrp="1"/>
          </p:cNvSpPr>
          <p:nvPr>
            <p:ph type="ftr" sz="quarter" idx="11"/>
          </p:nvPr>
        </p:nvSpPr>
        <p:spPr/>
        <p:txBody>
          <a:bodyPr/>
          <a:lstStyle/>
          <a:p>
            <a:endParaRPr lang="en-US"/>
          </a:p>
        </p:txBody>
      </p:sp>
      <p:sp>
        <p:nvSpPr>
          <p:cNvPr id="9" name="Segnaposto numero diapositiva 8"/>
          <p:cNvSpPr>
            <a:spLocks noGrp="1"/>
          </p:cNvSpPr>
          <p:nvPr>
            <p:ph type="sldNum" sz="quarter" idx="12"/>
          </p:nvPr>
        </p:nvSpPr>
        <p:spPr/>
        <p:txBody>
          <a:bodyPr/>
          <a:lstStyle/>
          <a:p>
            <a:fld id="{321C0A99-9CA0-447A-9105-7FF510A2B15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data 2"/>
          <p:cNvSpPr>
            <a:spLocks noGrp="1"/>
          </p:cNvSpPr>
          <p:nvPr>
            <p:ph type="dt" sz="half" idx="10"/>
          </p:nvPr>
        </p:nvSpPr>
        <p:spPr/>
        <p:txBody>
          <a:bodyPr/>
          <a:lstStyle/>
          <a:p>
            <a:fld id="{09D59B70-70B8-4580-8519-57B3BCE15815}" type="datetimeFigureOut">
              <a:rPr lang="en-US" smtClean="0"/>
              <a:pPr/>
              <a:t>13/07/18</a:t>
            </a:fld>
            <a:endParaRPr lang="en-US"/>
          </a:p>
        </p:txBody>
      </p:sp>
      <p:sp>
        <p:nvSpPr>
          <p:cNvPr id="4" name="Segnaposto piè di pagina 3"/>
          <p:cNvSpPr>
            <a:spLocks noGrp="1"/>
          </p:cNvSpPr>
          <p:nvPr>
            <p:ph type="ftr" sz="quarter" idx="11"/>
          </p:nvPr>
        </p:nvSpPr>
        <p:spPr/>
        <p:txBody>
          <a:bodyPr/>
          <a:lstStyle/>
          <a:p>
            <a:endParaRPr lang="en-US"/>
          </a:p>
        </p:txBody>
      </p:sp>
      <p:sp>
        <p:nvSpPr>
          <p:cNvPr id="5" name="Segnaposto numero diapositiva 4"/>
          <p:cNvSpPr>
            <a:spLocks noGrp="1"/>
          </p:cNvSpPr>
          <p:nvPr>
            <p:ph type="sldNum" sz="quarter" idx="12"/>
          </p:nvPr>
        </p:nvSpPr>
        <p:spPr/>
        <p:txBody>
          <a:bodyPr/>
          <a:lstStyle/>
          <a:p>
            <a:fld id="{321C0A99-9CA0-447A-9105-7FF510A2B15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09D59B70-70B8-4580-8519-57B3BCE15815}" type="datetimeFigureOut">
              <a:rPr lang="en-US" smtClean="0"/>
              <a:pPr/>
              <a:t>13/07/18</a:t>
            </a:fld>
            <a:endParaRPr lang="en-US"/>
          </a:p>
        </p:txBody>
      </p:sp>
      <p:sp>
        <p:nvSpPr>
          <p:cNvPr id="3" name="Segnaposto piè di pagina 2"/>
          <p:cNvSpPr>
            <a:spLocks noGrp="1"/>
          </p:cNvSpPr>
          <p:nvPr>
            <p:ph type="ftr" sz="quarter" idx="11"/>
          </p:nvPr>
        </p:nvSpPr>
        <p:spPr/>
        <p:txBody>
          <a:bodyPr/>
          <a:lstStyle/>
          <a:p>
            <a:endParaRPr lang="en-US"/>
          </a:p>
        </p:txBody>
      </p:sp>
      <p:sp>
        <p:nvSpPr>
          <p:cNvPr id="4" name="Segnaposto numero diapositiva 3"/>
          <p:cNvSpPr>
            <a:spLocks noGrp="1"/>
          </p:cNvSpPr>
          <p:nvPr>
            <p:ph type="sldNum" sz="quarter" idx="12"/>
          </p:nvPr>
        </p:nvSpPr>
        <p:spPr/>
        <p:txBody>
          <a:bodyPr/>
          <a:lstStyle/>
          <a:p>
            <a:fld id="{321C0A99-9CA0-447A-9105-7FF510A2B15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en-US"/>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9D59B70-70B8-4580-8519-57B3BCE15815}" type="datetimeFigureOut">
              <a:rPr lang="en-US" smtClean="0"/>
              <a:pPr/>
              <a:t>13/07/18</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321C0A99-9CA0-447A-9105-7FF510A2B15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en-US"/>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9D59B70-70B8-4580-8519-57B3BCE15815}" type="datetimeFigureOut">
              <a:rPr lang="en-US" smtClean="0"/>
              <a:pPr/>
              <a:t>13/07/18</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321C0A99-9CA0-447A-9105-7FF510A2B15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p>
            <a:fld id="{09D59B70-70B8-4580-8519-57B3BCE15815}" type="datetimeFigureOut">
              <a:rPr lang="en-US" smtClean="0"/>
              <a:pPr/>
              <a:t>13/07/18</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321C0A99-9CA0-447A-9105-7FF510A2B15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p>
            <a:fld id="{09D59B70-70B8-4580-8519-57B3BCE15815}" type="datetimeFigureOut">
              <a:rPr lang="en-US" smtClean="0"/>
              <a:pPr/>
              <a:t>13/07/18</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321C0A99-9CA0-447A-9105-7FF510A2B15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el, Text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endParaRPr lang="de-AT"/>
          </a:p>
        </p:txBody>
      </p:sp>
      <p:sp>
        <p:nvSpPr>
          <p:cNvPr id="3" name="Textplatzhalter 2"/>
          <p:cNvSpPr>
            <a:spLocks noGrp="1"/>
          </p:cNvSpPr>
          <p:nvPr>
            <p:ph type="body" sz="half" idx="1"/>
          </p:nvPr>
        </p:nvSpPr>
        <p:spPr>
          <a:xfrm>
            <a:off x="628650" y="1825625"/>
            <a:ext cx="3867150" cy="435133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iagrammplatzhalter 3"/>
          <p:cNvSpPr>
            <a:spLocks noGrp="1"/>
          </p:cNvSpPr>
          <p:nvPr>
            <p:ph type="chart" sz="half" idx="2"/>
          </p:nvPr>
        </p:nvSpPr>
        <p:spPr>
          <a:xfrm>
            <a:off x="4648200" y="1825625"/>
            <a:ext cx="3867150" cy="4351338"/>
          </a:xfrm>
          <a:prstGeom prst="rect">
            <a:avLst/>
          </a:prstGeom>
        </p:spPr>
        <p:txBody>
          <a:bodyPr/>
          <a:lstStyle/>
          <a:p>
            <a:pPr lvl="0"/>
            <a:endParaRPr lang="de-AT" noProof="0"/>
          </a:p>
        </p:txBody>
      </p:sp>
    </p:spTree>
    <p:extLst>
      <p:ext uri="{BB962C8B-B14F-4D97-AF65-F5344CB8AC3E}">
        <p14:creationId xmlns:p14="http://schemas.microsoft.com/office/powerpoint/2010/main" val="14995862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Diapositive de titre avec visuel">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599999" y="3672000"/>
            <a:ext cx="5185225" cy="1224000"/>
          </a:xfrm>
        </p:spPr>
        <p:txBody>
          <a:bodyPr anchor="t" anchorCtr="0"/>
          <a:lstStyle>
            <a:lvl1pPr>
              <a:defRPr sz="3100">
                <a:solidFill>
                  <a:schemeClr val="accent2"/>
                </a:solidFill>
              </a:defRPr>
            </a:lvl1pPr>
          </a:lstStyle>
          <a:p>
            <a:r>
              <a:rPr lang="fr-FR" dirty="0" smtClean="0"/>
              <a:t>Titre</a:t>
            </a:r>
            <a:endParaRPr lang="fr-FR" dirty="0"/>
          </a:p>
        </p:txBody>
      </p:sp>
      <p:sp>
        <p:nvSpPr>
          <p:cNvPr id="3" name="Sous-titre 2"/>
          <p:cNvSpPr>
            <a:spLocks noGrp="1"/>
          </p:cNvSpPr>
          <p:nvPr>
            <p:ph type="subTitle" idx="1" hasCustomPrompt="1"/>
          </p:nvPr>
        </p:nvSpPr>
        <p:spPr>
          <a:xfrm>
            <a:off x="360000" y="1548000"/>
            <a:ext cx="1980000" cy="576000"/>
          </a:xfrm>
        </p:spPr>
        <p:txBody>
          <a:bodyPr anchor="ctr" anchorCtr="0"/>
          <a:lstStyle>
            <a:lvl1pPr marL="0" indent="0" algn="r">
              <a:lnSpc>
                <a:spcPct val="100000"/>
              </a:lnSpc>
              <a:buNone/>
              <a:defRPr>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00/00/2014</a:t>
            </a:r>
            <a:endParaRPr lang="fr-FR" dirty="0"/>
          </a:p>
        </p:txBody>
      </p:sp>
      <p:sp>
        <p:nvSpPr>
          <p:cNvPr id="4" name="Espace réservé de la date 3"/>
          <p:cNvSpPr>
            <a:spLocks noGrp="1"/>
          </p:cNvSpPr>
          <p:nvPr>
            <p:ph type="dt" sz="half" idx="10"/>
          </p:nvPr>
        </p:nvSpPr>
        <p:spPr/>
        <p:txBody>
          <a:bodyPr/>
          <a:lstStyle>
            <a:lvl1pPr>
              <a:defRPr sz="100">
                <a:solidFill>
                  <a:schemeClr val="bg1">
                    <a:alpha val="0"/>
                  </a:schemeClr>
                </a:solidFill>
              </a:defRPr>
            </a:lvl1pPr>
          </a:lstStyle>
          <a:p>
            <a:r>
              <a:rPr lang="fr-FR" smtClean="0"/>
              <a:t>Date</a:t>
            </a:r>
            <a:endParaRPr lang="fr-FR"/>
          </a:p>
        </p:txBody>
      </p:sp>
      <p:sp>
        <p:nvSpPr>
          <p:cNvPr id="5" name="Espace réservé du pied de page 4"/>
          <p:cNvSpPr>
            <a:spLocks noGrp="1"/>
          </p:cNvSpPr>
          <p:nvPr>
            <p:ph type="ftr" sz="quarter" idx="11"/>
          </p:nvPr>
        </p:nvSpPr>
        <p:spPr>
          <a:xfrm>
            <a:off x="8785224" y="6669088"/>
            <a:ext cx="358775" cy="188912"/>
          </a:xfrm>
        </p:spPr>
        <p:txBody>
          <a:bodyPr/>
          <a:lstStyle>
            <a:lvl1pPr>
              <a:defRPr sz="100">
                <a:solidFill>
                  <a:schemeClr val="bg1">
                    <a:alpha val="0"/>
                  </a:schemeClr>
                </a:solidFill>
              </a:defRPr>
            </a:lvl1pPr>
          </a:lstStyle>
          <a:p>
            <a:r>
              <a:rPr lang="fr-FR" smtClean="0"/>
              <a:t>CNP Assurances - Personnaliser le haut de page avec le menu "Insertion / En-tête et pied de page"</a:t>
            </a:r>
            <a:endParaRPr lang="fr-FR" dirty="0"/>
          </a:p>
        </p:txBody>
      </p:sp>
      <p:sp>
        <p:nvSpPr>
          <p:cNvPr id="6" name="Espace réservé du numéro de diapositive 5"/>
          <p:cNvSpPr>
            <a:spLocks noGrp="1"/>
          </p:cNvSpPr>
          <p:nvPr>
            <p:ph type="sldNum" sz="quarter" idx="12"/>
          </p:nvPr>
        </p:nvSpPr>
        <p:spPr>
          <a:xfrm>
            <a:off x="8784000" y="6669088"/>
            <a:ext cx="360000" cy="188912"/>
          </a:xfrm>
        </p:spPr>
        <p:txBody>
          <a:bodyPr/>
          <a:lstStyle>
            <a:lvl1pPr>
              <a:defRPr sz="100">
                <a:solidFill>
                  <a:schemeClr val="bg1">
                    <a:alpha val="0"/>
                  </a:schemeClr>
                </a:solidFill>
              </a:defRPr>
            </a:lvl1pPr>
          </a:lstStyle>
          <a:p>
            <a:fld id="{0C197323-6641-4A03-96B0-405BDF906FEC}" type="slidenum">
              <a:rPr lang="fr-FR" smtClean="0"/>
              <a:pPr/>
              <a:t>‹#›</a:t>
            </a:fld>
            <a:endParaRPr lang="fr-FR" dirty="0"/>
          </a:p>
        </p:txBody>
      </p:sp>
      <p:sp>
        <p:nvSpPr>
          <p:cNvPr id="23" name="Espace réservé pour une image  22"/>
          <p:cNvSpPr>
            <a:spLocks noGrp="1"/>
          </p:cNvSpPr>
          <p:nvPr>
            <p:ph type="pic" sz="quarter" idx="18"/>
          </p:nvPr>
        </p:nvSpPr>
        <p:spPr bwMode="gray">
          <a:xfrm>
            <a:off x="2843807" y="368302"/>
            <a:ext cx="5941418" cy="2960779"/>
          </a:xfrm>
          <a:custGeom>
            <a:avLst/>
            <a:gdLst>
              <a:gd name="connsiteX0" fmla="*/ 0 w 5941418"/>
              <a:gd name="connsiteY0" fmla="*/ 0 h 2960779"/>
              <a:gd name="connsiteX1" fmla="*/ 5941418 w 5941418"/>
              <a:gd name="connsiteY1" fmla="*/ 0 h 2960779"/>
              <a:gd name="connsiteX2" fmla="*/ 5941418 w 5941418"/>
              <a:gd name="connsiteY2" fmla="*/ 1692275 h 2960779"/>
              <a:gd name="connsiteX3" fmla="*/ 5941417 w 5941418"/>
              <a:gd name="connsiteY3" fmla="*/ 1692275 h 2960779"/>
              <a:gd name="connsiteX4" fmla="*/ 5941417 w 5941418"/>
              <a:gd name="connsiteY4" fmla="*/ 2960779 h 2960779"/>
              <a:gd name="connsiteX5" fmla="*/ 1008112 w 5941418"/>
              <a:gd name="connsiteY5" fmla="*/ 2960779 h 2960779"/>
              <a:gd name="connsiteX6" fmla="*/ 1008112 w 5941418"/>
              <a:gd name="connsiteY6" fmla="*/ 2960777 h 2960779"/>
              <a:gd name="connsiteX7" fmla="*/ 999014 w 5941418"/>
              <a:gd name="connsiteY7" fmla="*/ 2960777 h 2960779"/>
              <a:gd name="connsiteX8" fmla="*/ 999001 w 5941418"/>
              <a:gd name="connsiteY8" fmla="*/ 2960778 h 2960779"/>
              <a:gd name="connsiteX9" fmla="*/ 1 w 5941418"/>
              <a:gd name="connsiteY9" fmla="*/ 1961778 h 2960779"/>
              <a:gd name="connsiteX10" fmla="*/ 1 w 5941418"/>
              <a:gd name="connsiteY10" fmla="*/ 1692275 h 2960779"/>
              <a:gd name="connsiteX11" fmla="*/ 0 w 5941418"/>
              <a:gd name="connsiteY11" fmla="*/ 1692275 h 2960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41418" h="2960779">
                <a:moveTo>
                  <a:pt x="0" y="0"/>
                </a:moveTo>
                <a:lnTo>
                  <a:pt x="5941418" y="0"/>
                </a:lnTo>
                <a:lnTo>
                  <a:pt x="5941418" y="1692275"/>
                </a:lnTo>
                <a:lnTo>
                  <a:pt x="5941417" y="1692275"/>
                </a:lnTo>
                <a:lnTo>
                  <a:pt x="5941417" y="2960779"/>
                </a:lnTo>
                <a:lnTo>
                  <a:pt x="1008112" y="2960779"/>
                </a:lnTo>
                <a:lnTo>
                  <a:pt x="1008112" y="2960777"/>
                </a:lnTo>
                <a:lnTo>
                  <a:pt x="999014" y="2960777"/>
                </a:lnTo>
                <a:lnTo>
                  <a:pt x="999001" y="2960778"/>
                </a:lnTo>
                <a:cubicBezTo>
                  <a:pt x="447269" y="2960778"/>
                  <a:pt x="1" y="2513510"/>
                  <a:pt x="1" y="1961778"/>
                </a:cubicBezTo>
                <a:lnTo>
                  <a:pt x="1" y="1692275"/>
                </a:lnTo>
                <a:lnTo>
                  <a:pt x="0" y="1692275"/>
                </a:lnTo>
                <a:close/>
              </a:path>
            </a:pathLst>
          </a:custGeom>
          <a:solidFill>
            <a:schemeClr val="accent6"/>
          </a:solidFill>
        </p:spPr>
        <p:txBody>
          <a:bodyPr wrap="square" tIns="540000" anchor="ctr" anchorCtr="0">
            <a:noAutofit/>
          </a:bodyPr>
          <a:lstStyle>
            <a:lvl1pPr algn="ctr">
              <a:defRPr sz="1400" b="0"/>
            </a:lvl1pPr>
          </a:lstStyle>
          <a:p>
            <a:r>
              <a:rPr lang="it-IT" smtClean="0"/>
              <a:t>Fare clic sull'icona per inserire un'immagine</a:t>
            </a:r>
            <a:endParaRPr lang="fr-FR"/>
          </a:p>
        </p:txBody>
      </p:sp>
      <p:grpSp>
        <p:nvGrpSpPr>
          <p:cNvPr id="16" name="Groupe 15"/>
          <p:cNvGrpSpPr/>
          <p:nvPr/>
        </p:nvGrpSpPr>
        <p:grpSpPr>
          <a:xfrm>
            <a:off x="360500" y="4966900"/>
            <a:ext cx="1973530" cy="1522801"/>
            <a:chOff x="360500" y="4966900"/>
            <a:chExt cx="1973530" cy="1522801"/>
          </a:xfrm>
        </p:grpSpPr>
        <p:sp>
          <p:nvSpPr>
            <p:cNvPr id="18" name="Forme libre 17"/>
            <p:cNvSpPr/>
            <p:nvPr/>
          </p:nvSpPr>
          <p:spPr bwMode="gray">
            <a:xfrm rot="16200000" flipV="1">
              <a:off x="811229" y="4966900"/>
              <a:ext cx="1522801" cy="1522801"/>
            </a:xfrm>
            <a:custGeom>
              <a:avLst/>
              <a:gdLst>
                <a:gd name="connsiteX0" fmla="*/ 1522801 w 1522801"/>
                <a:gd name="connsiteY0" fmla="*/ 999001 h 1522801"/>
                <a:gd name="connsiteX1" fmla="*/ 625943 w 1522801"/>
                <a:gd name="connsiteY1" fmla="*/ 5159 h 1522801"/>
                <a:gd name="connsiteX2" fmla="*/ 523801 w 1522801"/>
                <a:gd name="connsiteY2" fmla="*/ 0 h 1522801"/>
                <a:gd name="connsiteX3" fmla="*/ 523801 w 1522801"/>
                <a:gd name="connsiteY3" fmla="*/ 0 h 1522801"/>
                <a:gd name="connsiteX4" fmla="*/ 1 w 1522801"/>
                <a:gd name="connsiteY4" fmla="*/ 0 h 1522801"/>
                <a:gd name="connsiteX5" fmla="*/ 1 w 1522801"/>
                <a:gd name="connsiteY5" fmla="*/ 149504 h 1522801"/>
                <a:gd name="connsiteX6" fmla="*/ 0 w 1522801"/>
                <a:gd name="connsiteY6" fmla="*/ 149504 h 1522801"/>
                <a:gd name="connsiteX7" fmla="*/ 0 w 1522801"/>
                <a:gd name="connsiteY7" fmla="*/ 1522801 h 1522801"/>
                <a:gd name="connsiteX8" fmla="*/ 1373297 w 1522801"/>
                <a:gd name="connsiteY8" fmla="*/ 1522801 h 1522801"/>
                <a:gd name="connsiteX9" fmla="*/ 1373298 w 1522801"/>
                <a:gd name="connsiteY9" fmla="*/ 1522801 h 1522801"/>
                <a:gd name="connsiteX10" fmla="*/ 1522800 w 1522801"/>
                <a:gd name="connsiteY10" fmla="*/ 1522801 h 1522801"/>
                <a:gd name="connsiteX11" fmla="*/ 1522800 w 1522801"/>
                <a:gd name="connsiteY11" fmla="*/ 999017 h 1522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2801" h="1522801">
                  <a:moveTo>
                    <a:pt x="1522801" y="999001"/>
                  </a:moveTo>
                  <a:cubicBezTo>
                    <a:pt x="1522801" y="481752"/>
                    <a:pt x="1129694" y="56318"/>
                    <a:pt x="625943" y="5159"/>
                  </a:cubicBezTo>
                  <a:lnTo>
                    <a:pt x="523801" y="0"/>
                  </a:lnTo>
                  <a:lnTo>
                    <a:pt x="523801" y="0"/>
                  </a:lnTo>
                  <a:lnTo>
                    <a:pt x="1" y="0"/>
                  </a:lnTo>
                  <a:lnTo>
                    <a:pt x="1" y="149504"/>
                  </a:lnTo>
                  <a:lnTo>
                    <a:pt x="0" y="149504"/>
                  </a:lnTo>
                  <a:lnTo>
                    <a:pt x="0" y="1522801"/>
                  </a:lnTo>
                  <a:lnTo>
                    <a:pt x="1373297" y="1522801"/>
                  </a:lnTo>
                  <a:lnTo>
                    <a:pt x="1373298" y="1522801"/>
                  </a:lnTo>
                  <a:lnTo>
                    <a:pt x="1522800" y="1522801"/>
                  </a:lnTo>
                  <a:lnTo>
                    <a:pt x="1522800" y="999017"/>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9" name="Rectangle 18"/>
            <p:cNvSpPr/>
            <p:nvPr/>
          </p:nvSpPr>
          <p:spPr>
            <a:xfrm>
              <a:off x="360500" y="4966900"/>
              <a:ext cx="540000" cy="1522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CasellaDiTesto 6"/>
          <p:cNvSpPr txBox="1"/>
          <p:nvPr userDrawn="1"/>
        </p:nvSpPr>
        <p:spPr>
          <a:xfrm>
            <a:off x="525999" y="5482404"/>
            <a:ext cx="1642533" cy="523220"/>
          </a:xfrm>
          <a:prstGeom prst="rect">
            <a:avLst/>
          </a:prstGeom>
          <a:noFill/>
        </p:spPr>
        <p:txBody>
          <a:bodyPr wrap="square" rtlCol="0">
            <a:spAutoFit/>
          </a:bodyPr>
          <a:lstStyle/>
          <a:p>
            <a:pPr algn="ctr"/>
            <a:r>
              <a:rPr lang="it-IT" sz="1400" b="1" dirty="0" smtClean="0">
                <a:solidFill>
                  <a:schemeClr val="bg1"/>
                </a:solidFill>
                <a:latin typeface="Century Gothic" panose="020B0502020202020204" pitchFamily="34" charset="0"/>
              </a:rPr>
              <a:t>assicuriamo il tuo futuro</a:t>
            </a:r>
            <a:endParaRPr lang="it-IT" sz="1400" b="1" dirty="0">
              <a:solidFill>
                <a:schemeClr val="bg1"/>
              </a:solidFill>
              <a:latin typeface="Century Gothic" panose="020B0502020202020204" pitchFamily="34" charset="0"/>
            </a:endParaRPr>
          </a:p>
        </p:txBody>
      </p:sp>
      <p:pic>
        <p:nvPicPr>
          <p:cNvPr id="8" name="Immagin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4338" y="5949700"/>
            <a:ext cx="1569662" cy="540000"/>
          </a:xfrm>
          <a:prstGeom prst="rect">
            <a:avLst/>
          </a:prstGeom>
        </p:spPr>
      </p:pic>
    </p:spTree>
    <p:extLst>
      <p:ext uri="{BB962C8B-B14F-4D97-AF65-F5344CB8AC3E}">
        <p14:creationId xmlns:p14="http://schemas.microsoft.com/office/powerpoint/2010/main" val="23135819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re et 3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a:lvl1pPr>
          </a:lstStyle>
          <a:p>
            <a:r>
              <a:rPr lang="fr-FR" noProof="0" smtClean="0"/>
              <a:t>Titre</a:t>
            </a:r>
            <a:endParaRPr lang="fr-FR" noProof="0"/>
          </a:p>
        </p:txBody>
      </p:sp>
      <p:sp>
        <p:nvSpPr>
          <p:cNvPr id="3" name="Espace réservé du contenu 2"/>
          <p:cNvSpPr>
            <a:spLocks noGrp="1"/>
          </p:cNvSpPr>
          <p:nvPr>
            <p:ph idx="1" hasCustomPrompt="1"/>
          </p:nvPr>
        </p:nvSpPr>
        <p:spPr bwMode="gray">
          <a:xfrm>
            <a:off x="358775" y="1520826"/>
            <a:ext cx="2592000" cy="4500562"/>
          </a:xfrm>
        </p:spPr>
        <p:txBody>
          <a:bodyPr/>
          <a:lstStyle>
            <a:lvl2pPr>
              <a:defRPr/>
            </a:lvl2pPr>
            <a:lvl3pPr>
              <a:defRPr/>
            </a:lvl3pPr>
            <a:lvl4pPr>
              <a:defRPr baseline="0"/>
            </a:lvl4pPr>
            <a:lvl5pPr>
              <a:defRPr/>
            </a:lvl5pPr>
            <a:lvl6pPr>
              <a:defRPr baseline="0"/>
            </a:lvl6pPr>
          </a:lstStyle>
          <a:p>
            <a:pPr lvl="0"/>
            <a:r>
              <a:rPr lang="fr-FR" noProof="0" dirty="0" smtClean="0"/>
              <a:t>Texte de niveau 1</a:t>
            </a:r>
          </a:p>
          <a:p>
            <a:pPr lvl="1"/>
            <a:r>
              <a:rPr lang="fr-FR" noProof="0" dirty="0" smtClean="0"/>
              <a:t>Texte de niveau 2</a:t>
            </a:r>
          </a:p>
          <a:p>
            <a:pPr lvl="2"/>
            <a:r>
              <a:rPr lang="fr-FR" noProof="0" dirty="0" smtClean="0"/>
              <a:t>Texte de niveau 3</a:t>
            </a:r>
          </a:p>
          <a:p>
            <a:pPr lvl="3"/>
            <a:r>
              <a:rPr lang="fr-FR" noProof="0" dirty="0" smtClean="0"/>
              <a:t>Texte de niveau 4</a:t>
            </a:r>
          </a:p>
          <a:p>
            <a:pPr lvl="4"/>
            <a:r>
              <a:rPr lang="fr-FR" noProof="0" dirty="0" smtClean="0"/>
              <a:t>Texte de niveau 5</a:t>
            </a:r>
          </a:p>
          <a:p>
            <a:pPr lvl="5"/>
            <a:r>
              <a:rPr lang="fr-FR" noProof="0" dirty="0" smtClean="0"/>
              <a:t>Texte de niveau 6</a:t>
            </a:r>
            <a:endParaRPr lang="fr-FR" noProof="0" dirty="0"/>
          </a:p>
        </p:txBody>
      </p:sp>
      <p:sp>
        <p:nvSpPr>
          <p:cNvPr id="11" name="Espace réservé de la date 10"/>
          <p:cNvSpPr>
            <a:spLocks noGrp="1"/>
          </p:cNvSpPr>
          <p:nvPr>
            <p:ph type="dt" sz="half" idx="10"/>
          </p:nvPr>
        </p:nvSpPr>
        <p:spPr bwMode="gray"/>
        <p:txBody>
          <a:bodyPr/>
          <a:lstStyle/>
          <a:p>
            <a:r>
              <a:rPr lang="fr-FR" noProof="0" smtClean="0"/>
              <a:t>Date</a:t>
            </a:r>
            <a:endParaRPr lang="fr-FR" noProof="0"/>
          </a:p>
        </p:txBody>
      </p:sp>
      <p:sp>
        <p:nvSpPr>
          <p:cNvPr id="12" name="Espace réservé du numéro de diapositive 11"/>
          <p:cNvSpPr>
            <a:spLocks noGrp="1"/>
          </p:cNvSpPr>
          <p:nvPr>
            <p:ph type="sldNum" sz="quarter" idx="11"/>
          </p:nvPr>
        </p:nvSpPr>
        <p:spPr bwMode="gray"/>
        <p:txBody>
          <a:bodyPr/>
          <a:lstStyle/>
          <a:p>
            <a:fld id="{733122C9-A0B9-462F-8757-0847AD287B63}" type="slidenum">
              <a:rPr lang="fr-FR" noProof="0" smtClean="0"/>
              <a:pPr/>
              <a:t>‹#›</a:t>
            </a:fld>
            <a:endParaRPr lang="fr-FR" noProof="0"/>
          </a:p>
        </p:txBody>
      </p:sp>
      <p:sp>
        <p:nvSpPr>
          <p:cNvPr id="13" name="Espace réservé du pied de page 12"/>
          <p:cNvSpPr>
            <a:spLocks noGrp="1"/>
          </p:cNvSpPr>
          <p:nvPr>
            <p:ph type="ftr" sz="quarter" idx="12"/>
          </p:nvPr>
        </p:nvSpPr>
        <p:spPr bwMode="gray"/>
        <p:txBody>
          <a:bodyPr/>
          <a:lstStyle/>
          <a:p>
            <a:r>
              <a:rPr lang="fr-FR" noProof="0" smtClean="0"/>
              <a:t>CNP Assurances - Personnaliser le haut de page avec le menu "Insertion / En-tête et pied de page"</a:t>
            </a:r>
            <a:endParaRPr lang="fr-FR" noProof="0"/>
          </a:p>
        </p:txBody>
      </p:sp>
      <p:sp>
        <p:nvSpPr>
          <p:cNvPr id="7" name="Espace réservé du contenu 2"/>
          <p:cNvSpPr>
            <a:spLocks noGrp="1"/>
          </p:cNvSpPr>
          <p:nvPr>
            <p:ph idx="13" hasCustomPrompt="1"/>
          </p:nvPr>
        </p:nvSpPr>
        <p:spPr bwMode="gray">
          <a:xfrm>
            <a:off x="3275400" y="1520826"/>
            <a:ext cx="2592000" cy="4500562"/>
          </a:xfrm>
        </p:spPr>
        <p:txBody>
          <a:bodyPr/>
          <a:lstStyle>
            <a:lvl2pPr>
              <a:defRPr/>
            </a:lvl2pPr>
            <a:lvl3pPr>
              <a:defRPr/>
            </a:lvl3pPr>
            <a:lvl4pPr>
              <a:defRPr baseline="0"/>
            </a:lvl4pPr>
            <a:lvl5pPr>
              <a:defRPr/>
            </a:lvl5pPr>
            <a:lvl6pPr>
              <a:defRPr baseline="0"/>
            </a:lvl6pPr>
          </a:lstStyle>
          <a:p>
            <a:pPr lvl="0"/>
            <a:r>
              <a:rPr lang="fr-FR" noProof="0" dirty="0" smtClean="0"/>
              <a:t>Texte de niveau 1</a:t>
            </a:r>
          </a:p>
          <a:p>
            <a:pPr lvl="1"/>
            <a:r>
              <a:rPr lang="fr-FR" noProof="0" dirty="0" smtClean="0"/>
              <a:t>Texte de niveau 2</a:t>
            </a:r>
          </a:p>
          <a:p>
            <a:pPr lvl="2"/>
            <a:r>
              <a:rPr lang="fr-FR" noProof="0" dirty="0" smtClean="0"/>
              <a:t>Texte de niveau 3</a:t>
            </a:r>
          </a:p>
          <a:p>
            <a:pPr lvl="3"/>
            <a:r>
              <a:rPr lang="fr-FR" noProof="0" dirty="0" smtClean="0"/>
              <a:t>Texte de niveau 4</a:t>
            </a:r>
          </a:p>
          <a:p>
            <a:pPr lvl="4"/>
            <a:r>
              <a:rPr lang="fr-FR" noProof="0" dirty="0" smtClean="0"/>
              <a:t>Texte de niveau 5</a:t>
            </a:r>
          </a:p>
          <a:p>
            <a:pPr lvl="5"/>
            <a:r>
              <a:rPr lang="fr-FR" noProof="0" dirty="0" smtClean="0"/>
              <a:t>Texte de niveau 6</a:t>
            </a:r>
            <a:endParaRPr lang="fr-FR" noProof="0" dirty="0"/>
          </a:p>
        </p:txBody>
      </p:sp>
      <p:sp>
        <p:nvSpPr>
          <p:cNvPr id="8" name="Espace réservé du contenu 2"/>
          <p:cNvSpPr>
            <a:spLocks noGrp="1"/>
          </p:cNvSpPr>
          <p:nvPr>
            <p:ph idx="14" hasCustomPrompt="1"/>
          </p:nvPr>
        </p:nvSpPr>
        <p:spPr bwMode="gray">
          <a:xfrm>
            <a:off x="6187706" y="1520826"/>
            <a:ext cx="2592000" cy="4500562"/>
          </a:xfrm>
        </p:spPr>
        <p:txBody>
          <a:bodyPr/>
          <a:lstStyle>
            <a:lvl2pPr>
              <a:defRPr/>
            </a:lvl2pPr>
            <a:lvl3pPr>
              <a:defRPr/>
            </a:lvl3pPr>
            <a:lvl4pPr>
              <a:defRPr baseline="0"/>
            </a:lvl4pPr>
            <a:lvl5pPr>
              <a:defRPr/>
            </a:lvl5pPr>
            <a:lvl6pPr>
              <a:defRPr baseline="0"/>
            </a:lvl6pPr>
          </a:lstStyle>
          <a:p>
            <a:pPr lvl="0"/>
            <a:r>
              <a:rPr lang="fr-FR" noProof="0" dirty="0" smtClean="0"/>
              <a:t>Texte de niveau 1</a:t>
            </a:r>
          </a:p>
          <a:p>
            <a:pPr lvl="1"/>
            <a:r>
              <a:rPr lang="fr-FR" noProof="0" dirty="0" smtClean="0"/>
              <a:t>Texte de niveau 2</a:t>
            </a:r>
          </a:p>
          <a:p>
            <a:pPr lvl="2"/>
            <a:r>
              <a:rPr lang="fr-FR" noProof="0" dirty="0" smtClean="0"/>
              <a:t>Texte de niveau 3</a:t>
            </a:r>
          </a:p>
          <a:p>
            <a:pPr lvl="3"/>
            <a:r>
              <a:rPr lang="fr-FR" noProof="0" dirty="0" smtClean="0"/>
              <a:t>Texte de niveau 4</a:t>
            </a:r>
          </a:p>
          <a:p>
            <a:pPr lvl="4"/>
            <a:r>
              <a:rPr lang="fr-FR" noProof="0" dirty="0" smtClean="0"/>
              <a:t>Texte de niveau 5</a:t>
            </a:r>
          </a:p>
          <a:p>
            <a:pPr lvl="5"/>
            <a:r>
              <a:rPr lang="fr-FR" noProof="0" dirty="0" smtClean="0"/>
              <a:t>Texte de niveau 6</a:t>
            </a:r>
            <a:endParaRPr lang="fr-FR" noProof="0" dirty="0"/>
          </a:p>
        </p:txBody>
      </p:sp>
    </p:spTree>
    <p:extLst>
      <p:ext uri="{BB962C8B-B14F-4D97-AF65-F5344CB8AC3E}">
        <p14:creationId xmlns:p14="http://schemas.microsoft.com/office/powerpoint/2010/main" val="38558135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re et 2 contenus_a">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a:lvl1pPr>
          </a:lstStyle>
          <a:p>
            <a:r>
              <a:rPr lang="fr-FR" noProof="0" smtClean="0"/>
              <a:t>Titre</a:t>
            </a:r>
            <a:endParaRPr lang="fr-FR" noProof="0"/>
          </a:p>
        </p:txBody>
      </p:sp>
      <p:sp>
        <p:nvSpPr>
          <p:cNvPr id="3" name="Espace réservé du contenu 2"/>
          <p:cNvSpPr>
            <a:spLocks noGrp="1"/>
          </p:cNvSpPr>
          <p:nvPr>
            <p:ph idx="1" hasCustomPrompt="1"/>
          </p:nvPr>
        </p:nvSpPr>
        <p:spPr bwMode="gray">
          <a:xfrm>
            <a:off x="358775" y="1520826"/>
            <a:ext cx="4033205" cy="4500562"/>
          </a:xfrm>
        </p:spPr>
        <p:txBody>
          <a:bodyPr/>
          <a:lstStyle>
            <a:lvl2pPr>
              <a:defRPr/>
            </a:lvl2pPr>
            <a:lvl3pPr>
              <a:defRPr/>
            </a:lvl3pPr>
            <a:lvl4pPr>
              <a:defRPr baseline="0"/>
            </a:lvl4pPr>
            <a:lvl5pPr>
              <a:defRPr/>
            </a:lvl5pPr>
            <a:lvl6pPr>
              <a:defRPr baseline="0"/>
            </a:lvl6pPr>
          </a:lstStyle>
          <a:p>
            <a:pPr lvl="0"/>
            <a:r>
              <a:rPr lang="fr-FR" noProof="0" dirty="0" smtClean="0"/>
              <a:t>Texte de niveau 1</a:t>
            </a:r>
          </a:p>
          <a:p>
            <a:pPr lvl="1"/>
            <a:r>
              <a:rPr lang="fr-FR" noProof="0" dirty="0" smtClean="0"/>
              <a:t>Texte de niveau 2</a:t>
            </a:r>
          </a:p>
          <a:p>
            <a:pPr lvl="2"/>
            <a:r>
              <a:rPr lang="fr-FR" noProof="0" dirty="0" smtClean="0"/>
              <a:t>Texte de niveau 3</a:t>
            </a:r>
          </a:p>
          <a:p>
            <a:pPr lvl="3"/>
            <a:r>
              <a:rPr lang="fr-FR" noProof="0" dirty="0" smtClean="0"/>
              <a:t>Texte de niveau 4</a:t>
            </a:r>
          </a:p>
          <a:p>
            <a:pPr lvl="4"/>
            <a:r>
              <a:rPr lang="fr-FR" noProof="0" dirty="0" smtClean="0"/>
              <a:t>Texte de niveau 5</a:t>
            </a:r>
          </a:p>
          <a:p>
            <a:pPr lvl="5"/>
            <a:r>
              <a:rPr lang="fr-FR" noProof="0" dirty="0" smtClean="0"/>
              <a:t>Texte de niveau 6</a:t>
            </a:r>
            <a:endParaRPr lang="fr-FR" noProof="0" dirty="0"/>
          </a:p>
        </p:txBody>
      </p:sp>
      <p:sp>
        <p:nvSpPr>
          <p:cNvPr id="11" name="Espace réservé de la date 10"/>
          <p:cNvSpPr>
            <a:spLocks noGrp="1"/>
          </p:cNvSpPr>
          <p:nvPr>
            <p:ph type="dt" sz="half" idx="10"/>
          </p:nvPr>
        </p:nvSpPr>
        <p:spPr bwMode="gray"/>
        <p:txBody>
          <a:bodyPr/>
          <a:lstStyle/>
          <a:p>
            <a:r>
              <a:rPr lang="fr-FR" noProof="0" smtClean="0"/>
              <a:t>Date</a:t>
            </a:r>
            <a:endParaRPr lang="fr-FR" noProof="0"/>
          </a:p>
        </p:txBody>
      </p:sp>
      <p:sp>
        <p:nvSpPr>
          <p:cNvPr id="12" name="Espace réservé du numéro de diapositive 11"/>
          <p:cNvSpPr>
            <a:spLocks noGrp="1"/>
          </p:cNvSpPr>
          <p:nvPr>
            <p:ph type="sldNum" sz="quarter" idx="11"/>
          </p:nvPr>
        </p:nvSpPr>
        <p:spPr bwMode="gray"/>
        <p:txBody>
          <a:bodyPr/>
          <a:lstStyle/>
          <a:p>
            <a:fld id="{733122C9-A0B9-462F-8757-0847AD287B63}" type="slidenum">
              <a:rPr lang="fr-FR" noProof="0" smtClean="0"/>
              <a:pPr/>
              <a:t>‹#›</a:t>
            </a:fld>
            <a:endParaRPr lang="fr-FR" noProof="0"/>
          </a:p>
        </p:txBody>
      </p:sp>
      <p:sp>
        <p:nvSpPr>
          <p:cNvPr id="13" name="Espace réservé du pied de page 12"/>
          <p:cNvSpPr>
            <a:spLocks noGrp="1"/>
          </p:cNvSpPr>
          <p:nvPr>
            <p:ph type="ftr" sz="quarter" idx="12"/>
          </p:nvPr>
        </p:nvSpPr>
        <p:spPr bwMode="gray"/>
        <p:txBody>
          <a:bodyPr/>
          <a:lstStyle/>
          <a:p>
            <a:r>
              <a:rPr lang="fr-FR" noProof="0" smtClean="0"/>
              <a:t>CNP Assurances - Personnaliser le haut de page avec le menu "Insertion / En-tête et pied de page"</a:t>
            </a:r>
            <a:endParaRPr lang="fr-FR" noProof="0"/>
          </a:p>
        </p:txBody>
      </p:sp>
      <p:sp>
        <p:nvSpPr>
          <p:cNvPr id="7" name="Espace réservé du contenu 2"/>
          <p:cNvSpPr>
            <a:spLocks noGrp="1"/>
          </p:cNvSpPr>
          <p:nvPr>
            <p:ph idx="13" hasCustomPrompt="1"/>
          </p:nvPr>
        </p:nvSpPr>
        <p:spPr bwMode="gray">
          <a:xfrm>
            <a:off x="4752020" y="1520826"/>
            <a:ext cx="4033205" cy="4500562"/>
          </a:xfrm>
        </p:spPr>
        <p:txBody>
          <a:bodyPr/>
          <a:lstStyle>
            <a:lvl2pPr>
              <a:defRPr/>
            </a:lvl2pPr>
            <a:lvl3pPr>
              <a:defRPr/>
            </a:lvl3pPr>
            <a:lvl4pPr>
              <a:defRPr baseline="0"/>
            </a:lvl4pPr>
            <a:lvl5pPr>
              <a:defRPr/>
            </a:lvl5pPr>
            <a:lvl6pPr>
              <a:defRPr baseline="0"/>
            </a:lvl6pPr>
          </a:lstStyle>
          <a:p>
            <a:pPr lvl="0"/>
            <a:r>
              <a:rPr lang="fr-FR" noProof="0" dirty="0" smtClean="0"/>
              <a:t>Texte de niveau 1</a:t>
            </a:r>
          </a:p>
          <a:p>
            <a:pPr lvl="1"/>
            <a:r>
              <a:rPr lang="fr-FR" noProof="0" dirty="0" smtClean="0"/>
              <a:t>Texte de niveau 2</a:t>
            </a:r>
          </a:p>
          <a:p>
            <a:pPr lvl="2"/>
            <a:r>
              <a:rPr lang="fr-FR" noProof="0" dirty="0" smtClean="0"/>
              <a:t>Texte de niveau 3</a:t>
            </a:r>
          </a:p>
          <a:p>
            <a:pPr lvl="3"/>
            <a:r>
              <a:rPr lang="fr-FR" noProof="0" dirty="0" smtClean="0"/>
              <a:t>Texte de niveau 4</a:t>
            </a:r>
          </a:p>
          <a:p>
            <a:pPr lvl="4"/>
            <a:r>
              <a:rPr lang="fr-FR" noProof="0" dirty="0" smtClean="0"/>
              <a:t>Texte de niveau 5</a:t>
            </a:r>
          </a:p>
          <a:p>
            <a:pPr lvl="5"/>
            <a:r>
              <a:rPr lang="fr-FR" noProof="0" dirty="0" smtClean="0"/>
              <a:t>Texte de niveau 6</a:t>
            </a:r>
            <a:endParaRPr lang="fr-FR" noProof="0" dirty="0"/>
          </a:p>
        </p:txBody>
      </p:sp>
    </p:spTree>
    <p:extLst>
      <p:ext uri="{BB962C8B-B14F-4D97-AF65-F5344CB8AC3E}">
        <p14:creationId xmlns:p14="http://schemas.microsoft.com/office/powerpoint/2010/main" val="1340295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itre et 2 contenus_b">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a:lvl1pPr>
          </a:lstStyle>
          <a:p>
            <a:r>
              <a:rPr lang="fr-FR" noProof="0" smtClean="0"/>
              <a:t>Titre</a:t>
            </a:r>
            <a:endParaRPr lang="fr-FR" noProof="0"/>
          </a:p>
        </p:txBody>
      </p:sp>
      <p:sp>
        <p:nvSpPr>
          <p:cNvPr id="3" name="Espace réservé du contenu 2"/>
          <p:cNvSpPr>
            <a:spLocks noGrp="1"/>
          </p:cNvSpPr>
          <p:nvPr>
            <p:ph idx="1" hasCustomPrompt="1"/>
          </p:nvPr>
        </p:nvSpPr>
        <p:spPr bwMode="gray">
          <a:xfrm>
            <a:off x="358775" y="1520826"/>
            <a:ext cx="2592000" cy="4500562"/>
          </a:xfrm>
        </p:spPr>
        <p:txBody>
          <a:bodyPr/>
          <a:lstStyle>
            <a:lvl2pPr>
              <a:defRPr/>
            </a:lvl2pPr>
            <a:lvl3pPr>
              <a:defRPr/>
            </a:lvl3pPr>
            <a:lvl4pPr>
              <a:defRPr baseline="0"/>
            </a:lvl4pPr>
            <a:lvl5pPr>
              <a:defRPr/>
            </a:lvl5pPr>
            <a:lvl6pPr>
              <a:defRPr baseline="0"/>
            </a:lvl6pPr>
          </a:lstStyle>
          <a:p>
            <a:pPr lvl="0"/>
            <a:r>
              <a:rPr lang="fr-FR" noProof="0" dirty="0" smtClean="0"/>
              <a:t>Texte de niveau 1</a:t>
            </a:r>
          </a:p>
          <a:p>
            <a:pPr lvl="1"/>
            <a:r>
              <a:rPr lang="fr-FR" noProof="0" dirty="0" smtClean="0"/>
              <a:t>Texte de niveau 2</a:t>
            </a:r>
          </a:p>
          <a:p>
            <a:pPr lvl="2"/>
            <a:r>
              <a:rPr lang="fr-FR" noProof="0" dirty="0" smtClean="0"/>
              <a:t>Texte de niveau 3</a:t>
            </a:r>
          </a:p>
          <a:p>
            <a:pPr lvl="3"/>
            <a:r>
              <a:rPr lang="fr-FR" noProof="0" dirty="0" smtClean="0"/>
              <a:t>Texte de niveau 4</a:t>
            </a:r>
          </a:p>
          <a:p>
            <a:pPr lvl="4"/>
            <a:r>
              <a:rPr lang="fr-FR" noProof="0" dirty="0" smtClean="0"/>
              <a:t>Texte de niveau 5</a:t>
            </a:r>
          </a:p>
          <a:p>
            <a:pPr lvl="5"/>
            <a:r>
              <a:rPr lang="fr-FR" noProof="0" dirty="0" smtClean="0"/>
              <a:t>Texte de niveau 6</a:t>
            </a:r>
            <a:endParaRPr lang="fr-FR" noProof="0" dirty="0"/>
          </a:p>
        </p:txBody>
      </p:sp>
      <p:sp>
        <p:nvSpPr>
          <p:cNvPr id="11" name="Espace réservé de la date 10"/>
          <p:cNvSpPr>
            <a:spLocks noGrp="1"/>
          </p:cNvSpPr>
          <p:nvPr>
            <p:ph type="dt" sz="half" idx="10"/>
          </p:nvPr>
        </p:nvSpPr>
        <p:spPr bwMode="gray"/>
        <p:txBody>
          <a:bodyPr/>
          <a:lstStyle/>
          <a:p>
            <a:r>
              <a:rPr lang="fr-FR" noProof="0" smtClean="0"/>
              <a:t>Date</a:t>
            </a:r>
            <a:endParaRPr lang="fr-FR" noProof="0"/>
          </a:p>
        </p:txBody>
      </p:sp>
      <p:sp>
        <p:nvSpPr>
          <p:cNvPr id="12" name="Espace réservé du numéro de diapositive 11"/>
          <p:cNvSpPr>
            <a:spLocks noGrp="1"/>
          </p:cNvSpPr>
          <p:nvPr>
            <p:ph type="sldNum" sz="quarter" idx="11"/>
          </p:nvPr>
        </p:nvSpPr>
        <p:spPr bwMode="gray"/>
        <p:txBody>
          <a:bodyPr/>
          <a:lstStyle/>
          <a:p>
            <a:fld id="{733122C9-A0B9-462F-8757-0847AD287B63}" type="slidenum">
              <a:rPr lang="fr-FR" noProof="0" smtClean="0"/>
              <a:pPr/>
              <a:t>‹#›</a:t>
            </a:fld>
            <a:endParaRPr lang="fr-FR" noProof="0"/>
          </a:p>
        </p:txBody>
      </p:sp>
      <p:sp>
        <p:nvSpPr>
          <p:cNvPr id="13" name="Espace réservé du pied de page 12"/>
          <p:cNvSpPr>
            <a:spLocks noGrp="1"/>
          </p:cNvSpPr>
          <p:nvPr>
            <p:ph type="ftr" sz="quarter" idx="12"/>
          </p:nvPr>
        </p:nvSpPr>
        <p:spPr bwMode="gray"/>
        <p:txBody>
          <a:bodyPr/>
          <a:lstStyle/>
          <a:p>
            <a:r>
              <a:rPr lang="fr-FR" noProof="0" smtClean="0"/>
              <a:t>CNP Assurances - Personnaliser le haut de page avec le menu "Insertion / En-tête et pied de page"</a:t>
            </a:r>
            <a:endParaRPr lang="fr-FR" noProof="0"/>
          </a:p>
        </p:txBody>
      </p:sp>
      <p:sp>
        <p:nvSpPr>
          <p:cNvPr id="7" name="Espace réservé du contenu 2"/>
          <p:cNvSpPr>
            <a:spLocks noGrp="1"/>
          </p:cNvSpPr>
          <p:nvPr>
            <p:ph idx="13" hasCustomPrompt="1"/>
          </p:nvPr>
        </p:nvSpPr>
        <p:spPr bwMode="gray">
          <a:xfrm>
            <a:off x="3276600" y="1520826"/>
            <a:ext cx="5508625" cy="4500562"/>
          </a:xfrm>
        </p:spPr>
        <p:txBody>
          <a:bodyPr/>
          <a:lstStyle>
            <a:lvl2pPr>
              <a:defRPr/>
            </a:lvl2pPr>
            <a:lvl3pPr>
              <a:defRPr/>
            </a:lvl3pPr>
            <a:lvl4pPr>
              <a:defRPr baseline="0"/>
            </a:lvl4pPr>
            <a:lvl5pPr>
              <a:defRPr/>
            </a:lvl5pPr>
            <a:lvl6pPr>
              <a:defRPr baseline="0"/>
            </a:lvl6pPr>
          </a:lstStyle>
          <a:p>
            <a:pPr lvl="0"/>
            <a:r>
              <a:rPr lang="fr-FR" noProof="0" dirty="0" smtClean="0"/>
              <a:t>Texte de niveau 1</a:t>
            </a:r>
          </a:p>
          <a:p>
            <a:pPr lvl="1"/>
            <a:r>
              <a:rPr lang="fr-FR" noProof="0" dirty="0" smtClean="0"/>
              <a:t>Texte de niveau 2</a:t>
            </a:r>
          </a:p>
          <a:p>
            <a:pPr lvl="2"/>
            <a:r>
              <a:rPr lang="fr-FR" noProof="0" dirty="0" smtClean="0"/>
              <a:t>Texte de niveau 3</a:t>
            </a:r>
          </a:p>
          <a:p>
            <a:pPr lvl="3"/>
            <a:r>
              <a:rPr lang="fr-FR" noProof="0" dirty="0" smtClean="0"/>
              <a:t>Texte de niveau 4</a:t>
            </a:r>
          </a:p>
          <a:p>
            <a:pPr lvl="4"/>
            <a:r>
              <a:rPr lang="fr-FR" noProof="0" dirty="0" smtClean="0"/>
              <a:t>Texte de niveau 5</a:t>
            </a:r>
          </a:p>
          <a:p>
            <a:pPr lvl="5"/>
            <a:r>
              <a:rPr lang="fr-FR" noProof="0" dirty="0" smtClean="0"/>
              <a:t>Texte de niveau 6</a:t>
            </a:r>
            <a:endParaRPr lang="fr-FR" noProof="0" dirty="0"/>
          </a:p>
        </p:txBody>
      </p:sp>
    </p:spTree>
    <p:extLst>
      <p:ext uri="{BB962C8B-B14F-4D97-AF65-F5344CB8AC3E}">
        <p14:creationId xmlns:p14="http://schemas.microsoft.com/office/powerpoint/2010/main" val="213379866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alpha val="12000"/>
          </a:schemeClr>
        </a:soli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dirty="0" smtClean="0"/>
              <a:t>Fare clic per modificare lo stile del titolo</a:t>
            </a:r>
            <a:endParaRPr lang="en-US" dirty="0"/>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D59B70-70B8-4580-8519-57B3BCE15815}" type="datetimeFigureOut">
              <a:rPr lang="en-US" smtClean="0"/>
              <a:pPr/>
              <a:t>13/07/18</a:t>
            </a:fld>
            <a:endParaRPr lang="en-US"/>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1C0A99-9CA0-447A-9105-7FF510A2B15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 id="2147483664" r:id="rId13"/>
    <p:sldLayoutId id="2147483665" r:id="rId14"/>
    <p:sldLayoutId id="2147483666" r:id="rId15"/>
    <p:sldLayoutId id="2147483667"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jpeg"/><Relationship Id="rId3"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tags" Target="../tags/tag1.xml"/><Relationship Id="rId2"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tags" Target="../tags/tag2.xml"/><Relationship Id="rId2"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tags" Target="../tags/tag3.xml"/><Relationship Id="rId2"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tags" Target="../tags/tag4.xml"/><Relationship Id="rId2"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file:///\\cnpqnap02.cnpitalia.dom\datacnpbvp\Italy\Areas\Investment_Adv\BLOOMBERG\FONDI_INTERNI\CNP\Matrice%20Dati\Time_Series.xlsx!PRUDENTE!%5bTime_Series.xlsx%5dPRUDENTE%20Grafico%203" TargetMode="External"/><Relationship Id="rId5" Type="http://schemas.openxmlformats.org/officeDocument/2006/relationships/image" Target="../media/image9.emf"/><Relationship Id="rId6" Type="http://schemas.openxmlformats.org/officeDocument/2006/relationships/oleObject" Target="file:///\\cnpqnap02.cnpitalia.dom\datacnpbvp\Italy\Areas\Investment_Adv\BLOOMBERG\FONDI_INTERNI\CNP\Matrice%20Dati\Rendimenti%20Mensili.xlsx!PRUDENTE!%5bRendimenti%20Mensili.xlsx%5dPRUDENTE%202%20Gr&#225;fico" TargetMode="External"/><Relationship Id="rId7" Type="http://schemas.openxmlformats.org/officeDocument/2006/relationships/image" Target="../media/image10.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file:///\\cnpqnap02.cnpitalia.dom\datacnpbvp\Italy\Areas\Investment_Adv\BLOOMBERG\FONDI_INTERNI\CNP\Matrice%20Dati\Time_Series.xlsx!MODERATO!%5bTime_Series.xlsx%5dMODERATO%20Grafico%202" TargetMode="External"/><Relationship Id="rId4" Type="http://schemas.openxmlformats.org/officeDocument/2006/relationships/image" Target="../media/image11.emf"/><Relationship Id="rId5" Type="http://schemas.openxmlformats.org/officeDocument/2006/relationships/oleObject" Target="file:///\\cnpqnap02.cnpitalia.dom\datacnpbvp\Italy\Areas\Investment_Adv\BLOOMBERG\FONDI_INTERNI\CNP\Matrice%20Dati\Rendimenti%20Mensili.xlsx!MODERATO!%5bRendimenti%20Mensili.xlsx%5dMODERATO%201%20Gr&#225;fico" TargetMode="External"/><Relationship Id="rId6" Type="http://schemas.openxmlformats.org/officeDocument/2006/relationships/image" Target="../media/image12.emf"/><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file:///\\cnpqnap02.cnpitalia.dom\datacnpbvp\Italy\Areas\Investment_Adv\BLOOMBERG\FONDI_INTERNI\CNP\Matrice%20Dati\Time_Series.xlsx!EQULIBRATO!%5bTime_Series.xlsx%5dEQULIBRATO%20Grafico%202" TargetMode="External"/><Relationship Id="rId4" Type="http://schemas.openxmlformats.org/officeDocument/2006/relationships/image" Target="../media/image13.emf"/><Relationship Id="rId5" Type="http://schemas.openxmlformats.org/officeDocument/2006/relationships/oleObject" Target="file:///\\cnpqnap02.cnpitalia.dom\datacnpbvp\Italy\Areas\Investment_Adv\BLOOMBERG\FONDI_INTERNI\CNP\Matrice%20Dati\Rendimenti%20Mensili.xlsx!EQUILIBRATO!%5bRendimenti%20Mensili.xlsx%5dEQUILIBRATO%201%20Gr&#225;fico" TargetMode="External"/><Relationship Id="rId6" Type="http://schemas.openxmlformats.org/officeDocument/2006/relationships/image" Target="../media/image14.emf"/><Relationship Id="rId1" Type="http://schemas.openxmlformats.org/officeDocument/2006/relationships/vmlDrawing" Target="../drawings/vmlDrawing3.vml"/><Relationship Id="rId2"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file:///\\cnpqnap02.cnpitalia.dom\datacnpbvp\Italy\Areas\Investment_Adv\BLOOMBERG\FONDI_INTERNI\CNP\Matrice%20Dati\Time_Series.xlsx!DINAMICO!%5bTime_Series.xlsx%5dDINAMICO%20Grafico%202" TargetMode="External"/><Relationship Id="rId4" Type="http://schemas.openxmlformats.org/officeDocument/2006/relationships/oleObject" Target="file:///\\cnpqnap02.cnpitalia.dom\datacnpbvp\Italy\Areas\Investment_Adv\BLOOMBERG\FONDI_INTERNI\CNP\Matrice%20Dati\Rendimenti%20Mensili.xlsx!DINAMICO!%5bRendimenti%20Mensili.xlsx%5dDINAMICO%201%20Gr&#225;fico" TargetMode="External"/><Relationship Id="rId1" Type="http://schemas.openxmlformats.org/officeDocument/2006/relationships/vmlDrawing" Target="../drawings/vmlDrawing4.vml"/><Relationship Id="rId2"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file:///\\cnpqnap02.cnpitalia.dom\datacnpbvp\Italy\Areas\Investment_Adv\BLOOMBERG\FONDI_INTERNI\CNP\Matrice%20Dati\Time_Series.xlsx!AGGRESSIVO!%5bTime_Series.xlsx%5dAGGRESSIVO%20Grafico%202" TargetMode="External"/><Relationship Id="rId4" Type="http://schemas.openxmlformats.org/officeDocument/2006/relationships/image" Target="../media/image15.emf"/><Relationship Id="rId5" Type="http://schemas.openxmlformats.org/officeDocument/2006/relationships/oleObject" Target="file:///\\cnpqnap02.cnpitalia.dom\datacnpbvp\Italy\Areas\Investment_Adv\BLOOMBERG\FONDI_INTERNI\CNP\Matrice%20Dati\Rendimenti%20Mensili.xlsx!AGGRESSIVO!%5bRendimenti%20Mensili.xlsx%5dAGGRESSIVO%201%20Gr&#225;fico" TargetMode="External"/><Relationship Id="rId6" Type="http://schemas.openxmlformats.org/officeDocument/2006/relationships/image" Target="../media/image16.emf"/><Relationship Id="rId1" Type="http://schemas.openxmlformats.org/officeDocument/2006/relationships/vmlDrawing" Target="../drawings/vmlDrawing5.vml"/><Relationship Id="rId2"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file:///\\cnpqnap02.cnpitalia.dom\datacnpbvp\Italy\Areas\Investment_Adv\BLOOMBERG\FONDI_INTERNI\CNP\Matrice%20Dati\Time_Series.xlsx!TOT%20RET!%5bTime_Series.xlsx%5dTOT%20RET%20Grafico%201" TargetMode="External"/><Relationship Id="rId5" Type="http://schemas.openxmlformats.org/officeDocument/2006/relationships/oleObject" Target="file:///\\cnpqnap02.cnpitalia.dom\datacnpbvp\Italy\Areas\Investment_Adv\BLOOMBERG\FONDI_INTERNI\CNP\Matrice%20Dati\Rendimenti%20Mensili.xlsx!TOT%20RET!%5bRendimenti%20Mensili.xlsx%5dTOT%20RET%201%20Gr&#225;fico" TargetMode="External"/><Relationship Id="rId1" Type="http://schemas.openxmlformats.org/officeDocument/2006/relationships/vmlDrawing" Target="../drawings/vmlDrawing6.vml"/><Relationship Id="rId2"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tags" Target="../tags/tag5.xml"/><Relationship Id="rId2"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1" Type="http://schemas.openxmlformats.org/officeDocument/2006/relationships/image" Target="../media/image26.jpeg"/><Relationship Id="rId12" Type="http://schemas.openxmlformats.org/officeDocument/2006/relationships/image" Target="../media/image27.png"/><Relationship Id="rId13" Type="http://schemas.openxmlformats.org/officeDocument/2006/relationships/image" Target="../media/image28.png"/><Relationship Id="rId14" Type="http://schemas.openxmlformats.org/officeDocument/2006/relationships/image" Target="../media/image29.png"/><Relationship Id="rId1" Type="http://schemas.openxmlformats.org/officeDocument/2006/relationships/slideLayout" Target="../slideLayouts/slideLayout16.xml"/><Relationship Id="rId2" Type="http://schemas.openxmlformats.org/officeDocument/2006/relationships/image" Target="../media/image17.jpeg"/><Relationship Id="rId3" Type="http://schemas.openxmlformats.org/officeDocument/2006/relationships/image" Target="../media/image18.jpeg"/><Relationship Id="rId4" Type="http://schemas.openxmlformats.org/officeDocument/2006/relationships/image" Target="../media/image19.jpeg"/><Relationship Id="rId5" Type="http://schemas.openxmlformats.org/officeDocument/2006/relationships/image" Target="../media/image20.jpeg"/><Relationship Id="rId6" Type="http://schemas.openxmlformats.org/officeDocument/2006/relationships/image" Target="../media/image21.jpeg"/><Relationship Id="rId7" Type="http://schemas.openxmlformats.org/officeDocument/2006/relationships/image" Target="../media/image22.png"/><Relationship Id="rId8" Type="http://schemas.openxmlformats.org/officeDocument/2006/relationships/image" Target="../media/image23.png"/><Relationship Id="rId9" Type="http://schemas.openxmlformats.org/officeDocument/2006/relationships/image" Target="../media/image24.jpeg"/><Relationship Id="rId10"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14.xml"/><Relationship Id="rId2"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4.png"/><Relationship Id="rId3" Type="http://schemas.openxmlformats.org/officeDocument/2006/relationships/image" Target="../media/image3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ctrTitle"/>
          </p:nvPr>
        </p:nvSpPr>
        <p:spPr/>
        <p:txBody>
          <a:bodyPr>
            <a:normAutofit fontScale="90000"/>
          </a:bodyPr>
          <a:lstStyle/>
          <a:p>
            <a:pPr algn="r"/>
            <a:r>
              <a:rPr lang="it-IT" sz="3600" dirty="0"/>
              <a:t>GRUPPO CNP ASSURANCES</a:t>
            </a:r>
            <a:r>
              <a:rPr lang="de-DE" altLang="de-DE" sz="3600" dirty="0"/>
              <a:t/>
            </a:r>
            <a:br>
              <a:rPr lang="de-DE" altLang="de-DE" sz="3600" dirty="0"/>
            </a:br>
            <a:r>
              <a:rPr lang="it-IT" sz="3600" dirty="0" err="1" smtClean="0"/>
              <a:t>CiiS</a:t>
            </a:r>
            <a:r>
              <a:rPr lang="it-IT" sz="3600" dirty="0" smtClean="0"/>
              <a:t> FLESSIBILE</a:t>
            </a:r>
            <a:endParaRPr lang="it-IT" dirty="0"/>
          </a:p>
        </p:txBody>
      </p:sp>
      <p:sp>
        <p:nvSpPr>
          <p:cNvPr id="4" name="Segnaposto data 3"/>
          <p:cNvSpPr>
            <a:spLocks noGrp="1"/>
          </p:cNvSpPr>
          <p:nvPr>
            <p:ph type="dt" sz="half" idx="10"/>
          </p:nvPr>
        </p:nvSpPr>
        <p:spPr/>
        <p:txBody>
          <a:bodyPr/>
          <a:lstStyle/>
          <a:p>
            <a:fld id="{11A2A03D-7D9D-4C73-A174-B605B9913F4D}" type="datetime1">
              <a:rPr lang="it-IT" smtClean="0"/>
              <a:t>13/07/18</a:t>
            </a:fld>
            <a:endParaRPr lang="fr-FR"/>
          </a:p>
        </p:txBody>
      </p:sp>
      <p:sp>
        <p:nvSpPr>
          <p:cNvPr id="5" name="Segnaposto piè di pagina 4"/>
          <p:cNvSpPr>
            <a:spLocks noGrp="1"/>
          </p:cNvSpPr>
          <p:nvPr>
            <p:ph type="ftr" sz="quarter" idx="11"/>
          </p:nvPr>
        </p:nvSpPr>
        <p:spPr/>
        <p:txBody>
          <a:bodyPr/>
          <a:lstStyle/>
          <a:p>
            <a:r>
              <a:rPr lang="fr-FR" smtClean="0"/>
              <a:t>CNP Assurances - Personnaliser le haut de page avec le menu "Insertion / En-tête et pied de page"</a:t>
            </a:r>
            <a:endParaRPr lang="fr-FR" dirty="0"/>
          </a:p>
        </p:txBody>
      </p:sp>
      <p:sp>
        <p:nvSpPr>
          <p:cNvPr id="6" name="Segnaposto numero diapositiva 5"/>
          <p:cNvSpPr>
            <a:spLocks noGrp="1"/>
          </p:cNvSpPr>
          <p:nvPr>
            <p:ph type="sldNum" sz="quarter" idx="12"/>
          </p:nvPr>
        </p:nvSpPr>
        <p:spPr/>
        <p:txBody>
          <a:bodyPr/>
          <a:lstStyle/>
          <a:p>
            <a:fld id="{0C197323-6641-4A03-96B0-405BDF906FEC}" type="slidenum">
              <a:rPr lang="fr-FR" smtClean="0"/>
              <a:pPr/>
              <a:t>1</a:t>
            </a:fld>
            <a:endParaRPr lang="fr-FR" dirty="0"/>
          </a:p>
        </p:txBody>
      </p:sp>
      <p:sp>
        <p:nvSpPr>
          <p:cNvPr id="2" name="Segnaposto immagine 1"/>
          <p:cNvSpPr>
            <a:spLocks noGrp="1"/>
          </p:cNvSpPr>
          <p:nvPr>
            <p:ph type="pic" sz="quarter" idx="18"/>
          </p:nvPr>
        </p:nvSpPr>
        <p:spPr/>
      </p:sp>
      <p:pic>
        <p:nvPicPr>
          <p:cNvPr id="8" name="Segnaposto immagine 9"/>
          <p:cNvPicPr>
            <a:picLocks noChangeAspect="1"/>
          </p:cNvPicPr>
          <p:nvPr/>
        </p:nvPicPr>
        <p:blipFill>
          <a:blip r:embed="rId2" cstate="print">
            <a:extLst>
              <a:ext uri="{28A0092B-C50C-407E-A947-70E740481C1C}">
                <a14:useLocalDpi xmlns:a14="http://schemas.microsoft.com/office/drawing/2010/main" val="0"/>
              </a:ext>
            </a:extLst>
          </a:blip>
          <a:srcRect t="12494" b="12494"/>
          <a:stretch>
            <a:fillRect/>
          </a:stretch>
        </p:blipFill>
        <p:spPr bwMode="gray">
          <a:xfrm>
            <a:off x="2996207" y="520702"/>
            <a:ext cx="5941418" cy="2960779"/>
          </a:xfrm>
          <a:custGeom>
            <a:avLst/>
            <a:gdLst>
              <a:gd name="connsiteX0" fmla="*/ 0 w 5941418"/>
              <a:gd name="connsiteY0" fmla="*/ 0 h 2960779"/>
              <a:gd name="connsiteX1" fmla="*/ 5941418 w 5941418"/>
              <a:gd name="connsiteY1" fmla="*/ 0 h 2960779"/>
              <a:gd name="connsiteX2" fmla="*/ 5941418 w 5941418"/>
              <a:gd name="connsiteY2" fmla="*/ 1692275 h 2960779"/>
              <a:gd name="connsiteX3" fmla="*/ 5941417 w 5941418"/>
              <a:gd name="connsiteY3" fmla="*/ 1692275 h 2960779"/>
              <a:gd name="connsiteX4" fmla="*/ 5941417 w 5941418"/>
              <a:gd name="connsiteY4" fmla="*/ 2960779 h 2960779"/>
              <a:gd name="connsiteX5" fmla="*/ 1008112 w 5941418"/>
              <a:gd name="connsiteY5" fmla="*/ 2960779 h 2960779"/>
              <a:gd name="connsiteX6" fmla="*/ 1008112 w 5941418"/>
              <a:gd name="connsiteY6" fmla="*/ 2960777 h 2960779"/>
              <a:gd name="connsiteX7" fmla="*/ 999014 w 5941418"/>
              <a:gd name="connsiteY7" fmla="*/ 2960777 h 2960779"/>
              <a:gd name="connsiteX8" fmla="*/ 999001 w 5941418"/>
              <a:gd name="connsiteY8" fmla="*/ 2960778 h 2960779"/>
              <a:gd name="connsiteX9" fmla="*/ 1 w 5941418"/>
              <a:gd name="connsiteY9" fmla="*/ 1961778 h 2960779"/>
              <a:gd name="connsiteX10" fmla="*/ 1 w 5941418"/>
              <a:gd name="connsiteY10" fmla="*/ 1692275 h 2960779"/>
              <a:gd name="connsiteX11" fmla="*/ 0 w 5941418"/>
              <a:gd name="connsiteY11" fmla="*/ 1692275 h 2960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41418" h="2960779">
                <a:moveTo>
                  <a:pt x="0" y="0"/>
                </a:moveTo>
                <a:lnTo>
                  <a:pt x="5941418" y="0"/>
                </a:lnTo>
                <a:lnTo>
                  <a:pt x="5941418" y="1692275"/>
                </a:lnTo>
                <a:lnTo>
                  <a:pt x="5941417" y="1692275"/>
                </a:lnTo>
                <a:lnTo>
                  <a:pt x="5941417" y="2960779"/>
                </a:lnTo>
                <a:lnTo>
                  <a:pt x="1008112" y="2960779"/>
                </a:lnTo>
                <a:lnTo>
                  <a:pt x="1008112" y="2960777"/>
                </a:lnTo>
                <a:lnTo>
                  <a:pt x="999014" y="2960777"/>
                </a:lnTo>
                <a:lnTo>
                  <a:pt x="999001" y="2960778"/>
                </a:lnTo>
                <a:cubicBezTo>
                  <a:pt x="447269" y="2960778"/>
                  <a:pt x="1" y="2513510"/>
                  <a:pt x="1" y="1961778"/>
                </a:cubicBezTo>
                <a:lnTo>
                  <a:pt x="1" y="1692275"/>
                </a:lnTo>
                <a:lnTo>
                  <a:pt x="0" y="1692275"/>
                </a:lnTo>
                <a:close/>
              </a:path>
            </a:pathLst>
          </a:custGeom>
          <a:solidFill>
            <a:schemeClr val="accent6"/>
          </a:solidFill>
        </p:spPr>
      </p:pic>
    </p:spTree>
    <p:extLst>
      <p:ext uri="{BB962C8B-B14F-4D97-AF65-F5344CB8AC3E}">
        <p14:creationId xmlns:p14="http://schemas.microsoft.com/office/powerpoint/2010/main" val="229249715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a:xfrm>
            <a:off x="3296711" y="620713"/>
            <a:ext cx="5508625" cy="684000"/>
          </a:xfrm>
        </p:spPr>
        <p:txBody>
          <a:bodyPr>
            <a:normAutofit fontScale="90000"/>
          </a:bodyPr>
          <a:lstStyle/>
          <a:p>
            <a:r>
              <a:rPr lang="it-IT" sz="1600" dirty="0" smtClean="0">
                <a:solidFill>
                  <a:schemeClr val="accent2"/>
                </a:solidFill>
              </a:rPr>
              <a:t>IL GRUPPO CNP ASSURANCES </a:t>
            </a:r>
            <a:br>
              <a:rPr lang="it-IT" sz="1600" dirty="0" smtClean="0">
                <a:solidFill>
                  <a:schemeClr val="accent2"/>
                </a:solidFill>
              </a:rPr>
            </a:br>
            <a:r>
              <a:rPr lang="it-IT" sz="1600" b="0" dirty="0" smtClean="0">
                <a:solidFill>
                  <a:schemeClr val="accent2"/>
                </a:solidFill>
              </a:rPr>
              <a:t>VANTA UNA STORIA </a:t>
            </a:r>
            <a:br>
              <a:rPr lang="it-IT" sz="1600" b="0" dirty="0" smtClean="0">
                <a:solidFill>
                  <a:schemeClr val="accent2"/>
                </a:solidFill>
              </a:rPr>
            </a:br>
            <a:r>
              <a:rPr lang="it-IT" sz="1600" b="0" dirty="0" smtClean="0">
                <a:solidFill>
                  <a:schemeClr val="accent2"/>
                </a:solidFill>
              </a:rPr>
              <a:t>NEL CAMPO ASSICURATIVO DI OLTRE 160 ANNI. </a:t>
            </a:r>
            <a:br>
              <a:rPr lang="it-IT" sz="1600" b="0" dirty="0" smtClean="0">
                <a:solidFill>
                  <a:schemeClr val="accent2"/>
                </a:solidFill>
              </a:rPr>
            </a:br>
            <a:r>
              <a:rPr lang="it-IT" sz="1600" b="0" dirty="0" smtClean="0">
                <a:solidFill>
                  <a:schemeClr val="accent2"/>
                </a:solidFill>
              </a:rPr>
              <a:t>UNA STORIA CHE RISALE ALLA NASCITA STESSA DELLA NOZIONE DI ASSICURAZIONE SULLA VITA</a:t>
            </a:r>
            <a:endParaRPr lang="it-IT" sz="1600" dirty="0">
              <a:solidFill>
                <a:schemeClr val="accent2"/>
              </a:solidFill>
            </a:endParaRPr>
          </a:p>
        </p:txBody>
      </p:sp>
      <p:sp>
        <p:nvSpPr>
          <p:cNvPr id="8" name="Segnaposto contenuto 7"/>
          <p:cNvSpPr>
            <a:spLocks noGrp="1"/>
          </p:cNvSpPr>
          <p:nvPr>
            <p:ph idx="1"/>
          </p:nvPr>
        </p:nvSpPr>
        <p:spPr>
          <a:xfrm>
            <a:off x="3296711" y="2167467"/>
            <a:ext cx="2592000" cy="3853920"/>
          </a:xfrm>
        </p:spPr>
        <p:txBody>
          <a:bodyPr/>
          <a:lstStyle/>
          <a:p>
            <a:pPr lvl="0"/>
            <a:r>
              <a:rPr lang="it-IT" sz="1000" b="0" dirty="0" smtClean="0">
                <a:solidFill>
                  <a:srgbClr val="002364"/>
                </a:solidFill>
              </a:rPr>
              <a:t>È </a:t>
            </a:r>
            <a:r>
              <a:rPr lang="it-IT" sz="1000" b="0" dirty="0">
                <a:solidFill>
                  <a:srgbClr val="002364"/>
                </a:solidFill>
              </a:rPr>
              <a:t>presente in </a:t>
            </a:r>
            <a:r>
              <a:rPr lang="it-IT" sz="1000" dirty="0">
                <a:solidFill>
                  <a:srgbClr val="002364"/>
                </a:solidFill>
              </a:rPr>
              <a:t>due continenti</a:t>
            </a:r>
            <a:r>
              <a:rPr lang="it-IT" sz="1000" b="0" dirty="0">
                <a:solidFill>
                  <a:srgbClr val="002364"/>
                </a:solidFill>
              </a:rPr>
              <a:t>, caratterizzati da driver di crescita complementari: l’</a:t>
            </a:r>
            <a:r>
              <a:rPr lang="it-IT" sz="1000" dirty="0">
                <a:solidFill>
                  <a:srgbClr val="002364"/>
                </a:solidFill>
              </a:rPr>
              <a:t>America Latina</a:t>
            </a:r>
            <a:r>
              <a:rPr lang="it-IT" sz="1000" b="0" dirty="0">
                <a:solidFill>
                  <a:srgbClr val="002364"/>
                </a:solidFill>
              </a:rPr>
              <a:t>, con il suo mercato assicurativo in rapida espansione e l’</a:t>
            </a:r>
            <a:r>
              <a:rPr lang="it-IT" sz="1000" dirty="0">
                <a:solidFill>
                  <a:srgbClr val="002364"/>
                </a:solidFill>
              </a:rPr>
              <a:t>Europa</a:t>
            </a:r>
            <a:r>
              <a:rPr lang="it-IT" sz="1000" b="0" dirty="0">
                <a:solidFill>
                  <a:srgbClr val="002364"/>
                </a:solidFill>
              </a:rPr>
              <a:t>, dove l’invecchiamento della popolazione sta creando bisogni sempre nuovi.</a:t>
            </a:r>
          </a:p>
          <a:p>
            <a:pPr lvl="0"/>
            <a:endParaRPr lang="it-IT" sz="1000" b="0" dirty="0">
              <a:solidFill>
                <a:srgbClr val="002364"/>
              </a:solidFill>
            </a:endParaRPr>
          </a:p>
          <a:p>
            <a:pPr lvl="0"/>
            <a:r>
              <a:rPr lang="it-IT" sz="1000" b="0" dirty="0" smtClean="0">
                <a:solidFill>
                  <a:srgbClr val="002364"/>
                </a:solidFill>
              </a:rPr>
              <a:t>CNP </a:t>
            </a:r>
            <a:r>
              <a:rPr lang="it-IT" sz="1000" b="0" dirty="0" err="1" smtClean="0">
                <a:solidFill>
                  <a:srgbClr val="002364"/>
                </a:solidFill>
              </a:rPr>
              <a:t>Assurances</a:t>
            </a:r>
            <a:r>
              <a:rPr lang="it-IT" sz="1000" b="0" dirty="0" smtClean="0">
                <a:solidFill>
                  <a:srgbClr val="002364"/>
                </a:solidFill>
              </a:rPr>
              <a:t> segue i cambiamenti della vita di ciascuno per proporre le </a:t>
            </a:r>
            <a:r>
              <a:rPr lang="it-IT" sz="1000" b="0" dirty="0">
                <a:solidFill>
                  <a:srgbClr val="002364"/>
                </a:solidFill>
              </a:rPr>
              <a:t>migliori soluzioni di risparmio e previdenza, per </a:t>
            </a:r>
            <a:r>
              <a:rPr lang="it-IT" sz="1000" dirty="0">
                <a:solidFill>
                  <a:srgbClr val="002364"/>
                </a:solidFill>
              </a:rPr>
              <a:t>assicurare al meglio il nostro futuro</a:t>
            </a:r>
            <a:r>
              <a:rPr lang="it-IT" sz="1000" b="0" dirty="0" smtClean="0">
                <a:solidFill>
                  <a:srgbClr val="002364"/>
                </a:solidFill>
              </a:rPr>
              <a:t>.</a:t>
            </a:r>
          </a:p>
          <a:p>
            <a:pPr lvl="0"/>
            <a:endParaRPr lang="it-IT" sz="1000" b="0" dirty="0">
              <a:solidFill>
                <a:srgbClr val="002364"/>
              </a:solidFill>
            </a:endParaRPr>
          </a:p>
          <a:p>
            <a:r>
              <a:rPr lang="it-IT" sz="1200" dirty="0">
                <a:solidFill>
                  <a:schemeClr val="accent3"/>
                </a:solidFill>
              </a:rPr>
              <a:t>Quotata al Premier </a:t>
            </a:r>
            <a:r>
              <a:rPr lang="it-IT" sz="1200" dirty="0" err="1">
                <a:solidFill>
                  <a:schemeClr val="accent3"/>
                </a:solidFill>
              </a:rPr>
              <a:t>Marché</a:t>
            </a:r>
            <a:r>
              <a:rPr lang="it-IT" sz="1200" dirty="0">
                <a:solidFill>
                  <a:schemeClr val="accent3"/>
                </a:solidFill>
              </a:rPr>
              <a:t> della Borsa di Parigi dal 1998</a:t>
            </a:r>
            <a:r>
              <a:rPr lang="it-IT" sz="1200" b="0" dirty="0">
                <a:solidFill>
                  <a:schemeClr val="accent3"/>
                </a:solidFill>
              </a:rPr>
              <a:t>, poggia su un azionariato stabile, con un patto atto a garantire l’unità di azione e di visione strategica dei quattro maggiori azionisti e </a:t>
            </a:r>
            <a:r>
              <a:rPr lang="it-IT" sz="1200" b="0" dirty="0" err="1">
                <a:solidFill>
                  <a:schemeClr val="accent3"/>
                </a:solidFill>
              </a:rPr>
              <a:t>partners</a:t>
            </a:r>
            <a:r>
              <a:rPr lang="it-IT" sz="1200" b="0" dirty="0">
                <a:solidFill>
                  <a:schemeClr val="accent3"/>
                </a:solidFill>
              </a:rPr>
              <a:t>.</a:t>
            </a:r>
          </a:p>
          <a:p>
            <a:pPr lvl="0"/>
            <a:endParaRPr lang="it-IT" sz="1200" dirty="0">
              <a:solidFill>
                <a:schemeClr val="accent3"/>
              </a:solidFill>
            </a:endParaRPr>
          </a:p>
        </p:txBody>
      </p:sp>
      <p:sp>
        <p:nvSpPr>
          <p:cNvPr id="3" name="Segnaposto data 2"/>
          <p:cNvSpPr>
            <a:spLocks noGrp="1"/>
          </p:cNvSpPr>
          <p:nvPr>
            <p:ph type="dt" sz="half" idx="10"/>
          </p:nvPr>
        </p:nvSpPr>
        <p:spPr/>
        <p:txBody>
          <a:bodyPr/>
          <a:lstStyle/>
          <a:p>
            <a:r>
              <a:rPr lang="it-IT" smtClean="0"/>
              <a:t>Date</a:t>
            </a:r>
            <a:endParaRPr lang="fr-FR"/>
          </a:p>
        </p:txBody>
      </p:sp>
      <p:sp>
        <p:nvSpPr>
          <p:cNvPr id="4" name="Segnaposto numero diapositiva 3"/>
          <p:cNvSpPr>
            <a:spLocks noGrp="1"/>
          </p:cNvSpPr>
          <p:nvPr>
            <p:ph type="sldNum" sz="quarter" idx="11"/>
          </p:nvPr>
        </p:nvSpPr>
        <p:spPr/>
        <p:txBody>
          <a:bodyPr/>
          <a:lstStyle/>
          <a:p>
            <a:fld id="{733122C9-A0B9-462F-8757-0847AD287B63}" type="slidenum">
              <a:rPr lang="fr-FR" smtClean="0"/>
              <a:pPr/>
              <a:t>2</a:t>
            </a:fld>
            <a:endParaRPr lang="fr-FR" dirty="0"/>
          </a:p>
        </p:txBody>
      </p:sp>
      <p:cxnSp>
        <p:nvCxnSpPr>
          <p:cNvPr id="14" name="Connettore 1 13"/>
          <p:cNvCxnSpPr/>
          <p:nvPr/>
        </p:nvCxnSpPr>
        <p:spPr>
          <a:xfrm>
            <a:off x="6213336" y="4071917"/>
            <a:ext cx="0" cy="1993963"/>
          </a:xfrm>
          <a:prstGeom prst="line">
            <a:avLst/>
          </a:prstGeom>
          <a:ln w="38100" cap="rnd">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5" name="Immagine 14"/>
          <p:cNvPicPr>
            <a:picLocks noChangeAspect="1"/>
          </p:cNvPicPr>
          <p:nvPr/>
        </p:nvPicPr>
        <p:blipFill rotWithShape="1">
          <a:blip r:embed="rId2" cstate="print">
            <a:extLst>
              <a:ext uri="{28A0092B-C50C-407E-A947-70E740481C1C}">
                <a14:useLocalDpi xmlns:a14="http://schemas.microsoft.com/office/drawing/2010/main" val="0"/>
              </a:ext>
            </a:extLst>
          </a:blip>
          <a:srcRect l="62117" t="1089" r="9627" b="819"/>
          <a:stretch/>
        </p:blipFill>
        <p:spPr>
          <a:xfrm>
            <a:off x="0" y="0"/>
            <a:ext cx="2941347" cy="6858000"/>
          </a:xfrm>
          <a:prstGeom prst="rect">
            <a:avLst/>
          </a:prstGeom>
        </p:spPr>
      </p:pic>
      <p:grpSp>
        <p:nvGrpSpPr>
          <p:cNvPr id="18" name="Gruppo 17"/>
          <p:cNvGrpSpPr/>
          <p:nvPr/>
        </p:nvGrpSpPr>
        <p:grpSpPr>
          <a:xfrm>
            <a:off x="6386896" y="4067929"/>
            <a:ext cx="2418440" cy="1967173"/>
            <a:chOff x="6386896" y="4048879"/>
            <a:chExt cx="2418440" cy="1967173"/>
          </a:xfrm>
        </p:grpSpPr>
        <p:sp>
          <p:nvSpPr>
            <p:cNvPr id="2" name="CasellaDiTesto 1"/>
            <p:cNvSpPr txBox="1"/>
            <p:nvPr/>
          </p:nvSpPr>
          <p:spPr>
            <a:xfrm>
              <a:off x="6386896" y="4320586"/>
              <a:ext cx="2418440" cy="338554"/>
            </a:xfrm>
            <a:prstGeom prst="rect">
              <a:avLst/>
            </a:prstGeom>
            <a:noFill/>
          </p:spPr>
          <p:txBody>
            <a:bodyPr wrap="square" lIns="0" tIns="0" rIns="0" bIns="0" rtlCol="0">
              <a:spAutoFit/>
            </a:bodyPr>
            <a:lstStyle/>
            <a:p>
              <a:r>
                <a:rPr lang="it-IT" sz="1100" b="1" dirty="0" smtClean="0">
                  <a:solidFill>
                    <a:schemeClr val="accent2"/>
                  </a:solidFill>
                  <a:latin typeface="Century Gothic" panose="020B0502020202020204" pitchFamily="34" charset="0"/>
                </a:rPr>
                <a:t>36 mln </a:t>
              </a:r>
              <a:r>
                <a:rPr lang="it-IT" sz="1100" dirty="0" smtClean="0">
                  <a:solidFill>
                    <a:schemeClr val="accent2"/>
                  </a:solidFill>
                  <a:latin typeface="Century Gothic" panose="020B0502020202020204" pitchFamily="34" charset="0"/>
                </a:rPr>
                <a:t>di assicurati in prodotti di Protezione</a:t>
              </a:r>
              <a:endParaRPr lang="it-IT" sz="1100" dirty="0">
                <a:solidFill>
                  <a:schemeClr val="accent2"/>
                </a:solidFill>
                <a:latin typeface="Century Gothic" panose="020B0502020202020204" pitchFamily="34" charset="0"/>
              </a:endParaRPr>
            </a:p>
          </p:txBody>
        </p:sp>
        <p:sp>
          <p:nvSpPr>
            <p:cNvPr id="10" name="CasellaDiTesto 9"/>
            <p:cNvSpPr txBox="1"/>
            <p:nvPr/>
          </p:nvSpPr>
          <p:spPr>
            <a:xfrm>
              <a:off x="6386896" y="4772890"/>
              <a:ext cx="2418440" cy="338554"/>
            </a:xfrm>
            <a:prstGeom prst="rect">
              <a:avLst/>
            </a:prstGeom>
            <a:noFill/>
          </p:spPr>
          <p:txBody>
            <a:bodyPr wrap="square" lIns="0" tIns="0" rIns="0" bIns="0" rtlCol="0">
              <a:spAutoFit/>
            </a:bodyPr>
            <a:lstStyle/>
            <a:p>
              <a:r>
                <a:rPr lang="it-IT" sz="1100" b="1" dirty="0" smtClean="0">
                  <a:solidFill>
                    <a:schemeClr val="accent2"/>
                  </a:solidFill>
                  <a:latin typeface="Century Gothic" panose="020B0502020202020204" pitchFamily="34" charset="0"/>
                </a:rPr>
                <a:t>12 mln </a:t>
              </a:r>
              <a:r>
                <a:rPr lang="it-IT" sz="1100" dirty="0" smtClean="0">
                  <a:solidFill>
                    <a:schemeClr val="accent2"/>
                  </a:solidFill>
                  <a:latin typeface="Century Gothic" panose="020B0502020202020204" pitchFamily="34" charset="0"/>
                </a:rPr>
                <a:t>di assicurati in prodotti di Risparmio e Pensionistici</a:t>
              </a:r>
              <a:endParaRPr lang="it-IT" sz="1100" dirty="0">
                <a:solidFill>
                  <a:schemeClr val="accent2"/>
                </a:solidFill>
                <a:latin typeface="Century Gothic" panose="020B0502020202020204" pitchFamily="34" charset="0"/>
              </a:endParaRPr>
            </a:p>
          </p:txBody>
        </p:sp>
        <p:sp>
          <p:nvSpPr>
            <p:cNvPr id="11" name="CasellaDiTesto 10"/>
            <p:cNvSpPr txBox="1"/>
            <p:nvPr/>
          </p:nvSpPr>
          <p:spPr>
            <a:xfrm>
              <a:off x="6386896" y="5225194"/>
              <a:ext cx="2418440" cy="338554"/>
            </a:xfrm>
            <a:prstGeom prst="rect">
              <a:avLst/>
            </a:prstGeom>
            <a:noFill/>
          </p:spPr>
          <p:txBody>
            <a:bodyPr wrap="square" lIns="0" tIns="0" rIns="0" bIns="0" rtlCol="0">
              <a:spAutoFit/>
            </a:bodyPr>
            <a:lstStyle/>
            <a:p>
              <a:r>
                <a:rPr lang="it-IT" sz="1100" b="1" dirty="0" smtClean="0">
                  <a:solidFill>
                    <a:schemeClr val="accent2"/>
                  </a:solidFill>
                  <a:latin typeface="Century Gothic" panose="020B0502020202020204" pitchFamily="34" charset="0"/>
                </a:rPr>
                <a:t>31,5 </a:t>
              </a:r>
              <a:r>
                <a:rPr lang="it-IT" sz="1100" b="1" dirty="0" err="1" smtClean="0">
                  <a:solidFill>
                    <a:schemeClr val="accent2"/>
                  </a:solidFill>
                  <a:latin typeface="Century Gothic" panose="020B0502020202020204" pitchFamily="34" charset="0"/>
                </a:rPr>
                <a:t>mld</a:t>
              </a:r>
              <a:r>
                <a:rPr lang="it-IT" sz="1100" b="1" dirty="0" smtClean="0">
                  <a:solidFill>
                    <a:schemeClr val="accent2"/>
                  </a:solidFill>
                  <a:latin typeface="Century Gothic" panose="020B0502020202020204" pitchFamily="34" charset="0"/>
                </a:rPr>
                <a:t> €</a:t>
              </a:r>
            </a:p>
            <a:p>
              <a:r>
                <a:rPr lang="it-IT" sz="1100" dirty="0" smtClean="0">
                  <a:solidFill>
                    <a:schemeClr val="accent2"/>
                  </a:solidFill>
                  <a:latin typeface="Century Gothic" panose="020B0502020202020204" pitchFamily="34" charset="0"/>
                </a:rPr>
                <a:t>di raccolta premi</a:t>
              </a:r>
              <a:endParaRPr lang="it-IT" sz="1100" dirty="0">
                <a:solidFill>
                  <a:schemeClr val="accent2"/>
                </a:solidFill>
                <a:latin typeface="Century Gothic" panose="020B0502020202020204" pitchFamily="34" charset="0"/>
              </a:endParaRPr>
            </a:p>
          </p:txBody>
        </p:sp>
        <p:sp>
          <p:nvSpPr>
            <p:cNvPr id="12" name="CasellaDiTesto 11"/>
            <p:cNvSpPr txBox="1"/>
            <p:nvPr/>
          </p:nvSpPr>
          <p:spPr>
            <a:xfrm>
              <a:off x="6386896" y="4048879"/>
              <a:ext cx="2418440" cy="169277"/>
            </a:xfrm>
            <a:prstGeom prst="rect">
              <a:avLst/>
            </a:prstGeom>
            <a:noFill/>
          </p:spPr>
          <p:txBody>
            <a:bodyPr wrap="square" lIns="0" tIns="0" rIns="0" bIns="0" rtlCol="0">
              <a:spAutoFit/>
            </a:bodyPr>
            <a:lstStyle/>
            <a:p>
              <a:r>
                <a:rPr lang="it-IT" sz="1100" b="1" i="1" u="sng" dirty="0" smtClean="0">
                  <a:solidFill>
                    <a:schemeClr val="accent2"/>
                  </a:solidFill>
                  <a:latin typeface="Century Gothic" panose="020B0502020202020204" pitchFamily="34" charset="0"/>
                </a:rPr>
                <a:t>NUMERI CHIAVE</a:t>
              </a:r>
              <a:endParaRPr lang="it-IT" sz="1100" b="1" i="1" u="sng" dirty="0">
                <a:solidFill>
                  <a:schemeClr val="accent2"/>
                </a:solidFill>
                <a:latin typeface="Century Gothic" panose="020B0502020202020204" pitchFamily="34" charset="0"/>
              </a:endParaRPr>
            </a:p>
          </p:txBody>
        </p:sp>
        <p:sp>
          <p:nvSpPr>
            <p:cNvPr id="16" name="CasellaDiTesto 15"/>
            <p:cNvSpPr txBox="1"/>
            <p:nvPr/>
          </p:nvSpPr>
          <p:spPr>
            <a:xfrm>
              <a:off x="6386896" y="5677498"/>
              <a:ext cx="2418440" cy="338554"/>
            </a:xfrm>
            <a:prstGeom prst="rect">
              <a:avLst/>
            </a:prstGeom>
            <a:noFill/>
          </p:spPr>
          <p:txBody>
            <a:bodyPr wrap="square" lIns="0" tIns="0" rIns="0" bIns="0" rtlCol="0">
              <a:spAutoFit/>
            </a:bodyPr>
            <a:lstStyle/>
            <a:p>
              <a:r>
                <a:rPr lang="it-IT" sz="1100" b="1" dirty="0" smtClean="0">
                  <a:solidFill>
                    <a:schemeClr val="accent2"/>
                  </a:solidFill>
                  <a:latin typeface="Century Gothic" panose="020B0502020202020204" pitchFamily="34" charset="0"/>
                </a:rPr>
                <a:t>4.700 +</a:t>
              </a:r>
            </a:p>
            <a:p>
              <a:r>
                <a:rPr lang="it-IT" sz="1100" dirty="0" smtClean="0">
                  <a:solidFill>
                    <a:schemeClr val="accent2"/>
                  </a:solidFill>
                  <a:latin typeface="Century Gothic" panose="020B0502020202020204" pitchFamily="34" charset="0"/>
                </a:rPr>
                <a:t>Dipendenti in tutto il mondo</a:t>
              </a:r>
              <a:endParaRPr lang="it-IT" sz="1100" dirty="0">
                <a:solidFill>
                  <a:schemeClr val="accent2"/>
                </a:solidFill>
                <a:latin typeface="Century Gothic" panose="020B0502020202020204" pitchFamily="34" charset="0"/>
              </a:endParaRPr>
            </a:p>
          </p:txBody>
        </p:sp>
      </p:grpSp>
      <p:graphicFrame>
        <p:nvGraphicFramePr>
          <p:cNvPr id="20" name="Segnaposto contenuto 19"/>
          <p:cNvGraphicFramePr>
            <a:graphicFrameLocks noGrp="1"/>
          </p:cNvGraphicFramePr>
          <p:nvPr>
            <p:ph idx="13"/>
            <p:extLst/>
          </p:nvPr>
        </p:nvGraphicFramePr>
        <p:xfrm>
          <a:off x="6300716" y="1963193"/>
          <a:ext cx="2590800" cy="194210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8951476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p:cNvSpPr>
            <a:spLocks noGrp="1"/>
          </p:cNvSpPr>
          <p:nvPr>
            <p:ph type="title"/>
          </p:nvPr>
        </p:nvSpPr>
        <p:spPr/>
        <p:txBody>
          <a:bodyPr>
            <a:normAutofit fontScale="90000"/>
          </a:bodyPr>
          <a:lstStyle/>
          <a:p>
            <a:r>
              <a:rPr lang="it-IT" dirty="0" smtClean="0"/>
              <a:t>CNP </a:t>
            </a:r>
            <a:r>
              <a:rPr lang="it-IT" dirty="0" err="1" smtClean="0"/>
              <a:t>iNVESTMENT</a:t>
            </a:r>
            <a:r>
              <a:rPr lang="it-IT" dirty="0" smtClean="0"/>
              <a:t> </a:t>
            </a:r>
            <a:r>
              <a:rPr lang="it-IT" dirty="0" err="1" smtClean="0"/>
              <a:t>iNSURANCE</a:t>
            </a:r>
            <a:r>
              <a:rPr lang="it-IT" dirty="0" smtClean="0"/>
              <a:t> SOLUTION</a:t>
            </a:r>
            <a:r>
              <a:rPr lang="it-IT" dirty="0"/>
              <a:t> </a:t>
            </a:r>
            <a:r>
              <a:rPr lang="it-IT" b="0" dirty="0" smtClean="0"/>
              <a:t>FLESSIBILE</a:t>
            </a:r>
            <a:endParaRPr lang="it-IT" i="1" dirty="0"/>
          </a:p>
        </p:txBody>
      </p:sp>
      <p:sp>
        <p:nvSpPr>
          <p:cNvPr id="3" name="Segnaposto data 2"/>
          <p:cNvSpPr>
            <a:spLocks noGrp="1"/>
          </p:cNvSpPr>
          <p:nvPr>
            <p:ph type="dt" sz="half" idx="10"/>
          </p:nvPr>
        </p:nvSpPr>
        <p:spPr/>
        <p:txBody>
          <a:bodyPr/>
          <a:lstStyle/>
          <a:p>
            <a:r>
              <a:rPr lang="fr-FR" smtClean="0"/>
              <a:t>Date</a:t>
            </a:r>
            <a:endParaRPr lang="fr-FR"/>
          </a:p>
        </p:txBody>
      </p:sp>
      <p:sp>
        <p:nvSpPr>
          <p:cNvPr id="4" name="Segnaposto numero diapositiva 3"/>
          <p:cNvSpPr>
            <a:spLocks noGrp="1"/>
          </p:cNvSpPr>
          <p:nvPr>
            <p:ph type="sldNum" sz="quarter" idx="11"/>
          </p:nvPr>
        </p:nvSpPr>
        <p:spPr/>
        <p:txBody>
          <a:bodyPr/>
          <a:lstStyle/>
          <a:p>
            <a:fld id="{733122C9-A0B9-462F-8757-0847AD287B63}" type="slidenum">
              <a:rPr lang="fr-FR" smtClean="0"/>
              <a:pPr/>
              <a:t>3</a:t>
            </a:fld>
            <a:endParaRPr lang="fr-FR" dirty="0"/>
          </a:p>
        </p:txBody>
      </p:sp>
      <p:sp>
        <p:nvSpPr>
          <p:cNvPr id="6" name="Segnaposto contenuto 5"/>
          <p:cNvSpPr>
            <a:spLocks noGrp="1"/>
          </p:cNvSpPr>
          <p:nvPr>
            <p:ph idx="13"/>
          </p:nvPr>
        </p:nvSpPr>
        <p:spPr>
          <a:xfrm>
            <a:off x="4139952" y="1844824"/>
            <a:ext cx="4645273" cy="4176564"/>
          </a:xfrm>
        </p:spPr>
        <p:txBody>
          <a:bodyPr/>
          <a:lstStyle/>
          <a:p>
            <a:pPr lvl="0"/>
            <a:r>
              <a:rPr lang="it-IT" sz="1200" dirty="0">
                <a:solidFill>
                  <a:srgbClr val="002364"/>
                </a:solidFill>
              </a:rPr>
              <a:t>CNP </a:t>
            </a:r>
            <a:r>
              <a:rPr lang="it-IT" sz="1200" dirty="0" err="1">
                <a:solidFill>
                  <a:srgbClr val="002364"/>
                </a:solidFill>
              </a:rPr>
              <a:t>iNVESTMENT</a:t>
            </a:r>
            <a:r>
              <a:rPr lang="it-IT" sz="1200" dirty="0">
                <a:solidFill>
                  <a:srgbClr val="002364"/>
                </a:solidFill>
              </a:rPr>
              <a:t> </a:t>
            </a:r>
            <a:r>
              <a:rPr lang="it-IT" sz="1200" dirty="0" err="1">
                <a:solidFill>
                  <a:srgbClr val="002364"/>
                </a:solidFill>
              </a:rPr>
              <a:t>iNSURANCE</a:t>
            </a:r>
            <a:r>
              <a:rPr lang="it-IT" sz="1200" dirty="0">
                <a:solidFill>
                  <a:srgbClr val="002364"/>
                </a:solidFill>
              </a:rPr>
              <a:t> SOLUTION </a:t>
            </a:r>
            <a:r>
              <a:rPr lang="it-IT" sz="1200" b="0" dirty="0">
                <a:solidFill>
                  <a:srgbClr val="002364"/>
                </a:solidFill>
              </a:rPr>
              <a:t>è un prodotto flessibile ed adattabile a qualsiasi esigenza di </a:t>
            </a:r>
            <a:r>
              <a:rPr lang="it-IT" sz="1200" b="0" dirty="0" smtClean="0">
                <a:solidFill>
                  <a:srgbClr val="002364"/>
                </a:solidFill>
              </a:rPr>
              <a:t>investimento. Un </a:t>
            </a:r>
            <a:r>
              <a:rPr lang="it-IT" sz="1200" dirty="0">
                <a:solidFill>
                  <a:srgbClr val="002364"/>
                </a:solidFill>
              </a:rPr>
              <a:t>prodotto assicurativo </a:t>
            </a:r>
            <a:r>
              <a:rPr lang="it-IT" sz="1200" dirty="0" err="1">
                <a:solidFill>
                  <a:srgbClr val="002364"/>
                </a:solidFill>
              </a:rPr>
              <a:t>multiramo</a:t>
            </a:r>
            <a:r>
              <a:rPr lang="it-IT" sz="1200" dirty="0">
                <a:solidFill>
                  <a:srgbClr val="002364"/>
                </a:solidFill>
              </a:rPr>
              <a:t> </a:t>
            </a:r>
            <a:r>
              <a:rPr lang="it-IT" sz="1200" b="0" dirty="0">
                <a:solidFill>
                  <a:srgbClr val="002364"/>
                </a:solidFill>
              </a:rPr>
              <a:t>che consente di investire i premi versati nelle seguenti soluzioni:</a:t>
            </a:r>
          </a:p>
          <a:p>
            <a:pPr lvl="0"/>
            <a:endParaRPr lang="it-IT" sz="1200" b="0" dirty="0">
              <a:solidFill>
                <a:srgbClr val="002364"/>
              </a:solidFill>
            </a:endParaRPr>
          </a:p>
          <a:p>
            <a:pPr lvl="0"/>
            <a:r>
              <a:rPr lang="it-IT" sz="1200" dirty="0">
                <a:solidFill>
                  <a:srgbClr val="D70064"/>
                </a:solidFill>
              </a:rPr>
              <a:t>PRESTAZIONI DI RAMO I</a:t>
            </a:r>
          </a:p>
          <a:p>
            <a:pPr marL="171450" lvl="0" indent="-171450">
              <a:buFont typeface="Arial" pitchFamily="34" charset="0"/>
              <a:buChar char="•"/>
            </a:pPr>
            <a:r>
              <a:rPr lang="it-IT" sz="1200" dirty="0">
                <a:solidFill>
                  <a:srgbClr val="002364"/>
                </a:solidFill>
              </a:rPr>
              <a:t>Gestione Separata CNP Vida </a:t>
            </a:r>
            <a:r>
              <a:rPr lang="it-IT" sz="1200" dirty="0" err="1">
                <a:solidFill>
                  <a:srgbClr val="002364"/>
                </a:solidFill>
              </a:rPr>
              <a:t>Guarantee</a:t>
            </a:r>
            <a:r>
              <a:rPr lang="it-IT" sz="1200" dirty="0">
                <a:solidFill>
                  <a:srgbClr val="002364"/>
                </a:solidFill>
              </a:rPr>
              <a:t> </a:t>
            </a:r>
            <a:r>
              <a:rPr lang="it-IT" sz="1200" b="0" dirty="0">
                <a:solidFill>
                  <a:srgbClr val="002364"/>
                </a:solidFill>
              </a:rPr>
              <a:t>con garanzia fornita dalla Compagnia sul capitale netto in essa investito</a:t>
            </a:r>
          </a:p>
          <a:p>
            <a:pPr lvl="0"/>
            <a:endParaRPr lang="it-IT" sz="1200" b="0" dirty="0">
              <a:solidFill>
                <a:srgbClr val="002364"/>
              </a:solidFill>
            </a:endParaRPr>
          </a:p>
          <a:p>
            <a:pPr lvl="0"/>
            <a:r>
              <a:rPr lang="it-IT" sz="1200" dirty="0">
                <a:solidFill>
                  <a:srgbClr val="D70064"/>
                </a:solidFill>
              </a:rPr>
              <a:t>PRESTAZIONI DI RAMO III</a:t>
            </a:r>
          </a:p>
          <a:p>
            <a:pPr marL="171450" lvl="0" indent="-171450">
              <a:buFont typeface="Arial" pitchFamily="34" charset="0"/>
              <a:buChar char="•"/>
            </a:pPr>
            <a:r>
              <a:rPr lang="it-IT" sz="1200" dirty="0">
                <a:solidFill>
                  <a:srgbClr val="002364"/>
                </a:solidFill>
              </a:rPr>
              <a:t>Portafogli gestiti </a:t>
            </a:r>
            <a:r>
              <a:rPr lang="it-IT" sz="1200" b="0" dirty="0">
                <a:solidFill>
                  <a:srgbClr val="002364"/>
                </a:solidFill>
              </a:rPr>
              <a:t>(fondi interni) da professionisti specializzati nella scelta degli attivi e nella loro </a:t>
            </a:r>
            <a:r>
              <a:rPr lang="it-IT" sz="1200" b="0" dirty="0" smtClean="0">
                <a:solidFill>
                  <a:srgbClr val="002364"/>
                </a:solidFill>
              </a:rPr>
              <a:t>gestione:</a:t>
            </a:r>
          </a:p>
          <a:p>
            <a:pPr marL="171450" lvl="0" indent="-171450">
              <a:buFont typeface="Arial" pitchFamily="34" charset="0"/>
              <a:buChar char="•"/>
            </a:pPr>
            <a:r>
              <a:rPr lang="it-IT" sz="1200" dirty="0" smtClean="0">
                <a:solidFill>
                  <a:srgbClr val="002364"/>
                </a:solidFill>
              </a:rPr>
              <a:t>Più </a:t>
            </a:r>
            <a:r>
              <a:rPr lang="it-IT" sz="1200" dirty="0">
                <a:solidFill>
                  <a:srgbClr val="002364"/>
                </a:solidFill>
              </a:rPr>
              <a:t>di </a:t>
            </a:r>
            <a:r>
              <a:rPr lang="it-IT" sz="1200" dirty="0" smtClean="0">
                <a:solidFill>
                  <a:srgbClr val="002364"/>
                </a:solidFill>
              </a:rPr>
              <a:t>157 </a:t>
            </a:r>
            <a:r>
              <a:rPr lang="it-IT" sz="1200" dirty="0">
                <a:solidFill>
                  <a:srgbClr val="002364"/>
                </a:solidFill>
              </a:rPr>
              <a:t>OICR </a:t>
            </a:r>
            <a:r>
              <a:rPr lang="it-IT" sz="1200" b="0" dirty="0">
                <a:solidFill>
                  <a:srgbClr val="002364"/>
                </a:solidFill>
              </a:rPr>
              <a:t>sono messi a disposizione del Cliente come ulteriore elemento di diversificazione</a:t>
            </a:r>
          </a:p>
          <a:p>
            <a:pPr marL="171450" lvl="0" indent="-171450">
              <a:buFont typeface="Arial" pitchFamily="34" charset="0"/>
              <a:buChar char="•"/>
            </a:pPr>
            <a:endParaRPr lang="it-IT" sz="1200" b="0" dirty="0">
              <a:solidFill>
                <a:srgbClr val="002364"/>
              </a:solidFill>
            </a:endParaRPr>
          </a:p>
          <a:p>
            <a:pPr lvl="0"/>
            <a:r>
              <a:rPr lang="it-IT" sz="1200" b="0" dirty="0">
                <a:solidFill>
                  <a:srgbClr val="002364"/>
                </a:solidFill>
              </a:rPr>
              <a:t>In funzione del profilo di rischio del Cliente e dei suoi obiettivi, variabili nel tempo, è possibile comporre il portafoglio in maniera ottimale </a:t>
            </a:r>
            <a:r>
              <a:rPr lang="it-IT" sz="1200" dirty="0">
                <a:solidFill>
                  <a:srgbClr val="002364"/>
                </a:solidFill>
              </a:rPr>
              <a:t>investendo in modo flessibile</a:t>
            </a:r>
            <a:r>
              <a:rPr lang="it-IT" sz="1200" b="0" dirty="0">
                <a:solidFill>
                  <a:srgbClr val="002364"/>
                </a:solidFill>
              </a:rPr>
              <a:t> nelle diverse soluzioni disponibili.</a:t>
            </a:r>
          </a:p>
          <a:p>
            <a:endParaRPr lang="it-IT" dirty="0"/>
          </a:p>
        </p:txBody>
      </p:sp>
      <p:grpSp>
        <p:nvGrpSpPr>
          <p:cNvPr id="7" name="Gruppo 6"/>
          <p:cNvGrpSpPr/>
          <p:nvPr/>
        </p:nvGrpSpPr>
        <p:grpSpPr>
          <a:xfrm>
            <a:off x="358775" y="1520826"/>
            <a:ext cx="3297654" cy="4400751"/>
            <a:chOff x="358775" y="1520826"/>
            <a:chExt cx="3297654" cy="4400751"/>
          </a:xfrm>
        </p:grpSpPr>
        <p:grpSp>
          <p:nvGrpSpPr>
            <p:cNvPr id="2" name="Gruppo 1"/>
            <p:cNvGrpSpPr/>
            <p:nvPr/>
          </p:nvGrpSpPr>
          <p:grpSpPr>
            <a:xfrm>
              <a:off x="358775" y="1520826"/>
              <a:ext cx="1460225" cy="4400751"/>
              <a:chOff x="358775" y="1789662"/>
              <a:chExt cx="1460225" cy="4400751"/>
            </a:xfrm>
          </p:grpSpPr>
          <p:pic>
            <p:nvPicPr>
              <p:cNvPr id="11" name="Immagin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317" y="2545753"/>
                <a:ext cx="1062645" cy="1600317"/>
              </a:xfrm>
              <a:prstGeom prst="rect">
                <a:avLst/>
              </a:prstGeom>
              <a:noFill/>
              <a:ln>
                <a:noFill/>
              </a:ln>
            </p:spPr>
          </p:pic>
          <p:pic>
            <p:nvPicPr>
              <p:cNvPr id="12" name="Immagin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7273" y="3839040"/>
                <a:ext cx="1451724" cy="1062645"/>
              </a:xfrm>
              <a:prstGeom prst="rect">
                <a:avLst/>
              </a:prstGeom>
              <a:noFill/>
              <a:ln>
                <a:noFill/>
              </a:ln>
            </p:spPr>
          </p:pic>
          <p:pic>
            <p:nvPicPr>
              <p:cNvPr id="13" name="Immagin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3317" y="4590096"/>
                <a:ext cx="1062645" cy="1600317"/>
              </a:xfrm>
              <a:prstGeom prst="rect">
                <a:avLst/>
              </a:prstGeom>
              <a:noFill/>
              <a:ln>
                <a:noFill/>
              </a:ln>
            </p:spPr>
          </p:pic>
          <p:pic>
            <p:nvPicPr>
              <p:cNvPr id="14" name="Immagin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7273" y="1789662"/>
                <a:ext cx="1451724" cy="1062645"/>
              </a:xfrm>
              <a:prstGeom prst="rect">
                <a:avLst/>
              </a:prstGeom>
              <a:noFill/>
              <a:ln>
                <a:noFill/>
              </a:ln>
            </p:spPr>
          </p:pic>
          <p:sp>
            <p:nvSpPr>
              <p:cNvPr id="15" name="Segnaposto piè di pagina 5"/>
              <p:cNvSpPr txBox="1">
                <a:spLocks/>
              </p:cNvSpPr>
              <p:nvPr/>
            </p:nvSpPr>
            <p:spPr bwMode="gray">
              <a:xfrm>
                <a:off x="367273" y="2110690"/>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000" b="1" dirty="0">
                    <a:solidFill>
                      <a:schemeClr val="bg1"/>
                    </a:solidFill>
                  </a:rPr>
                  <a:t>GESTIONE </a:t>
                </a:r>
              </a:p>
              <a:p>
                <a:pPr algn="ctr"/>
                <a:r>
                  <a:rPr lang="it-IT" sz="1000" b="1" dirty="0">
                    <a:solidFill>
                      <a:schemeClr val="bg1"/>
                    </a:solidFill>
                  </a:rPr>
                  <a:t>SEPARATA</a:t>
                </a:r>
              </a:p>
            </p:txBody>
          </p:sp>
          <p:sp>
            <p:nvSpPr>
              <p:cNvPr id="16" name="Segnaposto piè di pagina 5"/>
              <p:cNvSpPr txBox="1">
                <a:spLocks/>
              </p:cNvSpPr>
              <p:nvPr/>
            </p:nvSpPr>
            <p:spPr bwMode="gray">
              <a:xfrm>
                <a:off x="358775" y="2856775"/>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700" b="1" dirty="0" smtClean="0">
                    <a:solidFill>
                      <a:schemeClr val="bg1"/>
                    </a:solidFill>
                  </a:rPr>
                  <a:t>FONDI INTERNI</a:t>
                </a:r>
              </a:p>
              <a:p>
                <a:pPr algn="ctr"/>
                <a:r>
                  <a:rPr lang="it-IT" sz="700" b="1" dirty="0" smtClean="0">
                    <a:solidFill>
                      <a:schemeClr val="bg1"/>
                    </a:solidFill>
                  </a:rPr>
                  <a:t>A PROFILO</a:t>
                </a:r>
              </a:p>
              <a:p>
                <a:pPr algn="ctr"/>
                <a:r>
                  <a:rPr lang="it-IT" sz="700" b="1" dirty="0" smtClean="0">
                    <a:solidFill>
                      <a:schemeClr val="bg1"/>
                    </a:solidFill>
                  </a:rPr>
                  <a:t>DI RISCHIO</a:t>
                </a:r>
                <a:endParaRPr lang="it-IT" sz="700" b="1" dirty="0">
                  <a:solidFill>
                    <a:schemeClr val="bg1"/>
                  </a:solidFill>
                </a:endParaRPr>
              </a:p>
            </p:txBody>
          </p:sp>
          <p:sp>
            <p:nvSpPr>
              <p:cNvPr id="17" name="Segnaposto piè di pagina 5"/>
              <p:cNvSpPr txBox="1">
                <a:spLocks/>
              </p:cNvSpPr>
              <p:nvPr/>
            </p:nvSpPr>
            <p:spPr bwMode="gray">
              <a:xfrm>
                <a:off x="358950" y="4151754"/>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000" b="1" dirty="0">
                    <a:solidFill>
                      <a:schemeClr val="bg1"/>
                    </a:solidFill>
                  </a:rPr>
                  <a:t>OICR</a:t>
                </a:r>
              </a:p>
            </p:txBody>
          </p:sp>
          <p:sp>
            <p:nvSpPr>
              <p:cNvPr id="18" name="Segnaposto piè di pagina 5"/>
              <p:cNvSpPr txBox="1">
                <a:spLocks/>
              </p:cNvSpPr>
              <p:nvPr/>
            </p:nvSpPr>
            <p:spPr bwMode="gray">
              <a:xfrm>
                <a:off x="358950" y="5177203"/>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000" b="1" dirty="0">
                    <a:solidFill>
                      <a:schemeClr val="bg1"/>
                    </a:solidFill>
                  </a:rPr>
                  <a:t>[ … ]</a:t>
                </a:r>
              </a:p>
            </p:txBody>
          </p:sp>
        </p:grpSp>
        <p:pic>
          <p:nvPicPr>
            <p:cNvPr id="19" name="Immagin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569317" y="2267452"/>
              <a:ext cx="1062645" cy="1600317"/>
            </a:xfrm>
            <a:prstGeom prst="rect">
              <a:avLst/>
            </a:prstGeom>
            <a:noFill/>
            <a:ln>
              <a:noFill/>
            </a:ln>
          </p:spPr>
        </p:pic>
        <p:pic>
          <p:nvPicPr>
            <p:cNvPr id="20" name="Immagin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3784" y="2276917"/>
              <a:ext cx="1062645" cy="1600317"/>
            </a:xfrm>
            <a:prstGeom prst="rect">
              <a:avLst/>
            </a:prstGeom>
            <a:noFill/>
            <a:ln>
              <a:noFill/>
            </a:ln>
          </p:spPr>
        </p:pic>
        <p:sp>
          <p:nvSpPr>
            <p:cNvPr id="22" name="Segnaposto piè di pagina 5"/>
            <p:cNvSpPr txBox="1">
              <a:spLocks/>
            </p:cNvSpPr>
            <p:nvPr/>
          </p:nvSpPr>
          <p:spPr bwMode="gray">
            <a:xfrm>
              <a:off x="1300482" y="2858989"/>
              <a:ext cx="1600316"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700" b="1" dirty="0" smtClean="0">
                  <a:solidFill>
                    <a:schemeClr val="bg1"/>
                  </a:solidFill>
                </a:rPr>
                <a:t>DYNAMIC </a:t>
              </a:r>
            </a:p>
            <a:p>
              <a:pPr algn="ctr"/>
              <a:r>
                <a:rPr lang="it-IT" sz="700" b="1" dirty="0" smtClean="0">
                  <a:solidFill>
                    <a:schemeClr val="bg1"/>
                  </a:solidFill>
                </a:rPr>
                <a:t>STRUCTURED </a:t>
              </a:r>
            </a:p>
            <a:p>
              <a:pPr algn="ctr"/>
              <a:r>
                <a:rPr lang="it-IT" sz="700" b="1" dirty="0" smtClean="0">
                  <a:solidFill>
                    <a:schemeClr val="bg1"/>
                  </a:solidFill>
                </a:rPr>
                <a:t>OPPORTUNITY</a:t>
              </a:r>
              <a:endParaRPr lang="it-IT" sz="700" b="1" dirty="0">
                <a:solidFill>
                  <a:schemeClr val="bg1"/>
                </a:solidFill>
              </a:endParaRPr>
            </a:p>
          </p:txBody>
        </p:sp>
        <p:sp>
          <p:nvSpPr>
            <p:cNvPr id="24" name="Segnaposto piè di pagina 5"/>
            <p:cNvSpPr txBox="1">
              <a:spLocks/>
            </p:cNvSpPr>
            <p:nvPr/>
          </p:nvSpPr>
          <p:spPr bwMode="gray">
            <a:xfrm>
              <a:off x="2602279" y="3163417"/>
              <a:ext cx="1045683"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700" b="1" dirty="0" smtClean="0">
                  <a:solidFill>
                    <a:schemeClr val="bg1"/>
                  </a:solidFill>
                </a:rPr>
                <a:t>WB ALTERNATIVE</a:t>
              </a:r>
              <a:endParaRPr lang="it-IT" sz="700" b="1" dirty="0">
                <a:solidFill>
                  <a:schemeClr val="bg1"/>
                </a:solidFill>
              </a:endParaRPr>
            </a:p>
          </p:txBody>
        </p:sp>
      </p:grpSp>
    </p:spTree>
    <p:custDataLst>
      <p:tags r:id="rId1"/>
    </p:custDataLst>
    <p:extLst>
      <p:ext uri="{BB962C8B-B14F-4D97-AF65-F5344CB8AC3E}">
        <p14:creationId xmlns:p14="http://schemas.microsoft.com/office/powerpoint/2010/main" val="328968080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p:cNvSpPr>
            <a:spLocks noGrp="1"/>
          </p:cNvSpPr>
          <p:nvPr>
            <p:ph type="title"/>
          </p:nvPr>
        </p:nvSpPr>
        <p:spPr/>
        <p:txBody>
          <a:bodyPr>
            <a:normAutofit fontScale="90000"/>
          </a:bodyPr>
          <a:lstStyle/>
          <a:p>
            <a:r>
              <a:rPr lang="it-IT" dirty="0"/>
              <a:t>PERCHÉ SCEGLIERE </a:t>
            </a:r>
            <a:r>
              <a:rPr lang="it-IT" dirty="0" err="1"/>
              <a:t>CiiS</a:t>
            </a:r>
            <a:r>
              <a:rPr lang="it-IT" dirty="0"/>
              <a:t>? </a:t>
            </a:r>
            <a:r>
              <a:rPr lang="it-IT" dirty="0" smtClean="0"/>
              <a:t/>
            </a:r>
            <a:br>
              <a:rPr lang="it-IT" dirty="0" smtClean="0"/>
            </a:br>
            <a:r>
              <a:rPr lang="it-IT" b="0" dirty="0" smtClean="0"/>
              <a:t>VANTAGGI</a:t>
            </a:r>
            <a:endParaRPr lang="it-IT" dirty="0"/>
          </a:p>
        </p:txBody>
      </p:sp>
      <p:sp>
        <p:nvSpPr>
          <p:cNvPr id="9" name="Segnaposto contenuto 8"/>
          <p:cNvSpPr>
            <a:spLocks noGrp="1"/>
          </p:cNvSpPr>
          <p:nvPr>
            <p:ph idx="1"/>
          </p:nvPr>
        </p:nvSpPr>
        <p:spPr/>
        <p:txBody>
          <a:bodyPr/>
          <a:lstStyle/>
          <a:p>
            <a:r>
              <a:rPr lang="it-IT" sz="1400" dirty="0" smtClean="0">
                <a:solidFill>
                  <a:schemeClr val="accent3"/>
                </a:solidFill>
              </a:rPr>
              <a:t>VANTAGGI FISCALI </a:t>
            </a:r>
          </a:p>
          <a:p>
            <a:pPr marL="171450" indent="-171450">
              <a:buFont typeface="Arial" panose="020B0604020202020204" pitchFamily="34" charset="0"/>
              <a:buChar char="•"/>
            </a:pPr>
            <a:endParaRPr lang="it-IT" sz="1200" dirty="0"/>
          </a:p>
          <a:p>
            <a:pPr marL="171450" indent="-171450">
              <a:lnSpc>
                <a:spcPct val="100000"/>
              </a:lnSpc>
              <a:spcAft>
                <a:spcPts val="600"/>
              </a:spcAft>
              <a:buFont typeface="Arial" panose="020B0604020202020204" pitchFamily="34" charset="0"/>
              <a:buChar char="•"/>
            </a:pPr>
            <a:r>
              <a:rPr lang="it-IT" sz="1200" dirty="0"/>
              <a:t>D</a:t>
            </a:r>
            <a:r>
              <a:rPr lang="it-IT" sz="1200" dirty="0" smtClean="0"/>
              <a:t>ifferimento </a:t>
            </a:r>
            <a:r>
              <a:rPr lang="it-IT" sz="1200" dirty="0"/>
              <a:t>dell’imposta sul capital gain</a:t>
            </a:r>
            <a:r>
              <a:rPr lang="it-IT" sz="1200" b="0" dirty="0"/>
              <a:t>: le imposte sulle plusvalenze sono corrisposte solo al momento della liquidazione parziale o totale della polizza o liquidazione per sinistro</a:t>
            </a:r>
          </a:p>
          <a:p>
            <a:pPr marL="171450" indent="-171450">
              <a:lnSpc>
                <a:spcPct val="100000"/>
              </a:lnSpc>
              <a:spcAft>
                <a:spcPts val="600"/>
              </a:spcAft>
              <a:buFont typeface="Arial" panose="020B0604020202020204" pitchFamily="34" charset="0"/>
              <a:buChar char="•"/>
            </a:pPr>
            <a:r>
              <a:rPr lang="it-IT" sz="1200" dirty="0" smtClean="0"/>
              <a:t>Compensazione </a:t>
            </a:r>
            <a:r>
              <a:rPr lang="it-IT" sz="1200" dirty="0"/>
              <a:t>delle </a:t>
            </a:r>
            <a:r>
              <a:rPr lang="it-IT" sz="1200" dirty="0" err="1"/>
              <a:t>minus⁄plusvalenze</a:t>
            </a:r>
            <a:r>
              <a:rPr lang="it-IT" sz="1200" b="0" dirty="0"/>
              <a:t>: le </a:t>
            </a:r>
            <a:r>
              <a:rPr lang="it-IT" sz="1200" b="0" dirty="0" err="1"/>
              <a:t>minus</a:t>
            </a:r>
            <a:r>
              <a:rPr lang="it-IT" sz="1200" b="0" dirty="0"/>
              <a:t> e le plusvalenze maturate dagli attivi sottostanti sono compensate nella polizza</a:t>
            </a:r>
          </a:p>
          <a:p>
            <a:pPr marL="171450" indent="-171450">
              <a:lnSpc>
                <a:spcPct val="100000"/>
              </a:lnSpc>
              <a:spcAft>
                <a:spcPts val="600"/>
              </a:spcAft>
              <a:buFont typeface="Arial" panose="020B0604020202020204" pitchFamily="34" charset="0"/>
              <a:buChar char="•"/>
            </a:pPr>
            <a:r>
              <a:rPr lang="it-IT" sz="1200" dirty="0" smtClean="0"/>
              <a:t>Posticipazione </a:t>
            </a:r>
            <a:r>
              <a:rPr lang="it-IT" sz="1200" dirty="0"/>
              <a:t>del pagamento del bollo</a:t>
            </a:r>
            <a:r>
              <a:rPr lang="it-IT" sz="1200" b="0" dirty="0"/>
              <a:t>: viene prelevato solo in occasione del riscatto parziale, totale o per liquidazione caso morte. Inoltre le somme investite in Ramo I sono esenti dal bollo</a:t>
            </a:r>
          </a:p>
          <a:p>
            <a:pPr marL="171450" indent="-171450">
              <a:lnSpc>
                <a:spcPct val="100000"/>
              </a:lnSpc>
              <a:spcAft>
                <a:spcPts val="600"/>
              </a:spcAft>
              <a:buFont typeface="Arial" panose="020B0604020202020204" pitchFamily="34" charset="0"/>
              <a:buChar char="•"/>
            </a:pPr>
            <a:r>
              <a:rPr lang="it-IT" sz="1200" dirty="0" smtClean="0"/>
              <a:t>Reinvestimento </a:t>
            </a:r>
            <a:r>
              <a:rPr lang="it-IT" sz="1200" dirty="0"/>
              <a:t>immediato dei dividendi lordi</a:t>
            </a:r>
            <a:r>
              <a:rPr lang="it-IT" sz="1200" b="0" dirty="0"/>
              <a:t>: i dividendi maturati sui fondi sono reinvestiti nei fondi a distribuzione senza essere tassati</a:t>
            </a:r>
          </a:p>
          <a:p>
            <a:pPr marL="171450" indent="-171450">
              <a:lnSpc>
                <a:spcPct val="100000"/>
              </a:lnSpc>
              <a:spcAft>
                <a:spcPts val="600"/>
              </a:spcAft>
              <a:buFont typeface="Arial" panose="020B0604020202020204" pitchFamily="34" charset="0"/>
              <a:buChar char="•"/>
            </a:pPr>
            <a:r>
              <a:rPr lang="it-IT" sz="1200" b="0" dirty="0" smtClean="0"/>
              <a:t>Le </a:t>
            </a:r>
            <a:r>
              <a:rPr lang="it-IT" sz="1200" b="0" dirty="0"/>
              <a:t>somme corrisposte in caso morte sono </a:t>
            </a:r>
            <a:r>
              <a:rPr lang="it-IT" sz="1200" dirty="0"/>
              <a:t>esenti </a:t>
            </a:r>
            <a:r>
              <a:rPr lang="it-IT" sz="1200" dirty="0" err="1"/>
              <a:t>dall’irpef</a:t>
            </a:r>
            <a:r>
              <a:rPr lang="it-IT" sz="1200" b="0" dirty="0"/>
              <a:t>.</a:t>
            </a:r>
          </a:p>
          <a:p>
            <a:endParaRPr lang="it-IT" sz="1200" dirty="0"/>
          </a:p>
        </p:txBody>
      </p:sp>
      <p:sp>
        <p:nvSpPr>
          <p:cNvPr id="4" name="Segnaposto data 3"/>
          <p:cNvSpPr>
            <a:spLocks noGrp="1"/>
          </p:cNvSpPr>
          <p:nvPr>
            <p:ph type="dt" sz="half" idx="10"/>
          </p:nvPr>
        </p:nvSpPr>
        <p:spPr/>
        <p:txBody>
          <a:bodyPr/>
          <a:lstStyle/>
          <a:p>
            <a:r>
              <a:rPr lang="fr-FR" noProof="0" smtClean="0"/>
              <a:t>Date</a:t>
            </a:r>
            <a:endParaRPr lang="fr-FR" noProof="0"/>
          </a:p>
        </p:txBody>
      </p:sp>
      <p:sp>
        <p:nvSpPr>
          <p:cNvPr id="5" name="Segnaposto numero diapositiva 4"/>
          <p:cNvSpPr>
            <a:spLocks noGrp="1"/>
          </p:cNvSpPr>
          <p:nvPr>
            <p:ph type="sldNum" sz="quarter" idx="11"/>
          </p:nvPr>
        </p:nvSpPr>
        <p:spPr/>
        <p:txBody>
          <a:bodyPr/>
          <a:lstStyle/>
          <a:p>
            <a:fld id="{733122C9-A0B9-462F-8757-0847AD287B63}" type="slidenum">
              <a:rPr lang="fr-FR" noProof="0" smtClean="0"/>
              <a:pPr/>
              <a:t>4</a:t>
            </a:fld>
            <a:endParaRPr lang="fr-FR" noProof="0"/>
          </a:p>
        </p:txBody>
      </p:sp>
      <p:sp>
        <p:nvSpPr>
          <p:cNvPr id="10" name="Segnaposto contenuto 9"/>
          <p:cNvSpPr>
            <a:spLocks noGrp="1"/>
          </p:cNvSpPr>
          <p:nvPr>
            <p:ph idx="13"/>
          </p:nvPr>
        </p:nvSpPr>
        <p:spPr/>
        <p:txBody>
          <a:bodyPr/>
          <a:lstStyle/>
          <a:p>
            <a:pPr lvl="0"/>
            <a:r>
              <a:rPr lang="it-IT" sz="1400" dirty="0">
                <a:solidFill>
                  <a:srgbClr val="D70064"/>
                </a:solidFill>
              </a:rPr>
              <a:t>VANTAGGI </a:t>
            </a:r>
            <a:r>
              <a:rPr lang="it-IT" sz="1400" dirty="0" smtClean="0">
                <a:solidFill>
                  <a:srgbClr val="D70064"/>
                </a:solidFill>
              </a:rPr>
              <a:t>DEL CONTRATTO ASSICURATIVO</a:t>
            </a:r>
          </a:p>
          <a:p>
            <a:pPr lvl="0"/>
            <a:endParaRPr lang="it-IT" sz="1200" dirty="0" smtClean="0">
              <a:solidFill>
                <a:srgbClr val="D70064"/>
              </a:solidFill>
            </a:endParaRPr>
          </a:p>
          <a:p>
            <a:pPr lvl="0">
              <a:lnSpc>
                <a:spcPct val="100000"/>
              </a:lnSpc>
              <a:spcAft>
                <a:spcPts val="600"/>
              </a:spcAft>
            </a:pPr>
            <a:r>
              <a:rPr lang="it-IT" sz="1200" b="0" dirty="0" err="1"/>
              <a:t>CiiS</a:t>
            </a:r>
            <a:r>
              <a:rPr lang="it-IT" sz="1200" b="0" dirty="0"/>
              <a:t> ti offre i vantaggi tipici di una polizza vita, come:</a:t>
            </a:r>
          </a:p>
          <a:p>
            <a:pPr marL="171450" lvl="0" indent="-171450">
              <a:lnSpc>
                <a:spcPct val="100000"/>
              </a:lnSpc>
              <a:spcAft>
                <a:spcPts val="600"/>
              </a:spcAft>
              <a:buFont typeface="Arial" panose="020B0604020202020204" pitchFamily="34" charset="0"/>
              <a:buChar char="•"/>
            </a:pPr>
            <a:r>
              <a:rPr lang="it-IT" sz="1200" dirty="0" smtClean="0"/>
              <a:t>Capitale </a:t>
            </a:r>
            <a:r>
              <a:rPr lang="it-IT" sz="1200" dirty="0"/>
              <a:t>caso morte esente da tasse di successione</a:t>
            </a:r>
            <a:r>
              <a:rPr lang="it-IT" sz="1200" b="0" dirty="0"/>
              <a:t>: i beneficiari non devono corrispondere le tasse di successione</a:t>
            </a:r>
          </a:p>
          <a:p>
            <a:pPr marL="171450" lvl="0" indent="-171450">
              <a:lnSpc>
                <a:spcPct val="100000"/>
              </a:lnSpc>
              <a:spcAft>
                <a:spcPts val="600"/>
              </a:spcAft>
              <a:buFont typeface="Arial" panose="020B0604020202020204" pitchFamily="34" charset="0"/>
              <a:buChar char="•"/>
            </a:pPr>
            <a:r>
              <a:rPr lang="it-IT" sz="1200" dirty="0" smtClean="0"/>
              <a:t>Esclusione </a:t>
            </a:r>
            <a:r>
              <a:rPr lang="it-IT" sz="1200" dirty="0"/>
              <a:t>dall’asse ereditario</a:t>
            </a:r>
            <a:r>
              <a:rPr lang="it-IT" sz="1200" b="0" dirty="0"/>
              <a:t>: puoi indicare come beneficiari anche persone che sono al di fuori dell’asse ereditario</a:t>
            </a:r>
          </a:p>
          <a:p>
            <a:pPr marL="171450" lvl="0" indent="-171450">
              <a:lnSpc>
                <a:spcPct val="100000"/>
              </a:lnSpc>
              <a:spcAft>
                <a:spcPts val="600"/>
              </a:spcAft>
              <a:buFont typeface="Arial" panose="020B0604020202020204" pitchFamily="34" charset="0"/>
              <a:buChar char="•"/>
            </a:pPr>
            <a:r>
              <a:rPr lang="it-IT" sz="1200" dirty="0" smtClean="0"/>
              <a:t>Diritto </a:t>
            </a:r>
            <a:r>
              <a:rPr lang="it-IT" sz="1200" dirty="0"/>
              <a:t>proprio del beneficiario</a:t>
            </a:r>
            <a:r>
              <a:rPr lang="it-IT" sz="1200" b="0" dirty="0"/>
              <a:t>: le somme assicurate vengono pagate in qualsiasi caso al beneficiario</a:t>
            </a:r>
          </a:p>
          <a:p>
            <a:pPr lvl="0"/>
            <a:endParaRPr lang="it-IT" sz="1200" dirty="0">
              <a:solidFill>
                <a:srgbClr val="D70064"/>
              </a:solidFill>
            </a:endParaRPr>
          </a:p>
          <a:p>
            <a:endParaRPr lang="it-IT" dirty="0"/>
          </a:p>
        </p:txBody>
      </p:sp>
    </p:spTree>
    <p:extLst>
      <p:ext uri="{BB962C8B-B14F-4D97-AF65-F5344CB8AC3E}">
        <p14:creationId xmlns:p14="http://schemas.microsoft.com/office/powerpoint/2010/main" val="426721859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p:cNvSpPr>
            <a:spLocks noGrp="1"/>
          </p:cNvSpPr>
          <p:nvPr>
            <p:ph type="title"/>
          </p:nvPr>
        </p:nvSpPr>
        <p:spPr/>
        <p:txBody>
          <a:bodyPr>
            <a:normAutofit fontScale="90000"/>
          </a:bodyPr>
          <a:lstStyle/>
          <a:p>
            <a:r>
              <a:rPr lang="it-IT" dirty="0" smtClean="0"/>
              <a:t>RAMO I</a:t>
            </a:r>
            <a:br>
              <a:rPr lang="it-IT" dirty="0" smtClean="0"/>
            </a:br>
            <a:r>
              <a:rPr lang="it-IT" b="0" dirty="0" smtClean="0"/>
              <a:t>GESTIONE SEPARATA</a:t>
            </a:r>
            <a:endParaRPr lang="it-IT" dirty="0"/>
          </a:p>
        </p:txBody>
      </p:sp>
      <p:sp>
        <p:nvSpPr>
          <p:cNvPr id="3" name="Segnaposto data 2"/>
          <p:cNvSpPr>
            <a:spLocks noGrp="1"/>
          </p:cNvSpPr>
          <p:nvPr>
            <p:ph type="dt" sz="half" idx="10"/>
          </p:nvPr>
        </p:nvSpPr>
        <p:spPr/>
        <p:txBody>
          <a:bodyPr/>
          <a:lstStyle/>
          <a:p>
            <a:r>
              <a:rPr lang="fr-FR" smtClean="0"/>
              <a:t>Date</a:t>
            </a:r>
            <a:endParaRPr lang="fr-FR"/>
          </a:p>
        </p:txBody>
      </p:sp>
      <p:sp>
        <p:nvSpPr>
          <p:cNvPr id="4" name="Segnaposto numero diapositiva 3"/>
          <p:cNvSpPr>
            <a:spLocks noGrp="1"/>
          </p:cNvSpPr>
          <p:nvPr>
            <p:ph type="sldNum" sz="quarter" idx="11"/>
          </p:nvPr>
        </p:nvSpPr>
        <p:spPr/>
        <p:txBody>
          <a:bodyPr/>
          <a:lstStyle/>
          <a:p>
            <a:fld id="{733122C9-A0B9-462F-8757-0847AD287B63}" type="slidenum">
              <a:rPr lang="fr-FR" smtClean="0"/>
              <a:pPr/>
              <a:t>5</a:t>
            </a:fld>
            <a:endParaRPr lang="fr-FR" dirty="0"/>
          </a:p>
        </p:txBody>
      </p:sp>
      <p:sp>
        <p:nvSpPr>
          <p:cNvPr id="2" name="Segnaposto contenuto 1"/>
          <p:cNvSpPr>
            <a:spLocks noGrp="1"/>
          </p:cNvSpPr>
          <p:nvPr>
            <p:ph idx="13"/>
          </p:nvPr>
        </p:nvSpPr>
        <p:spPr>
          <a:xfrm>
            <a:off x="4013200" y="1520826"/>
            <a:ext cx="4772025" cy="4500562"/>
          </a:xfrm>
        </p:spPr>
        <p:txBody>
          <a:bodyPr/>
          <a:lstStyle/>
          <a:p>
            <a:pPr lvl="0">
              <a:lnSpc>
                <a:spcPct val="100000"/>
              </a:lnSpc>
            </a:pPr>
            <a:r>
              <a:rPr lang="it-IT" sz="1400" b="0" dirty="0">
                <a:solidFill>
                  <a:srgbClr val="002364"/>
                </a:solidFill>
              </a:rPr>
              <a:t>La </a:t>
            </a:r>
            <a:r>
              <a:rPr lang="it-IT" sz="1400" dirty="0">
                <a:solidFill>
                  <a:srgbClr val="002364"/>
                </a:solidFill>
              </a:rPr>
              <a:t>Gestione Separata </a:t>
            </a:r>
            <a:r>
              <a:rPr lang="it-IT" sz="1400" b="0" dirty="0">
                <a:solidFill>
                  <a:srgbClr val="002364"/>
                </a:solidFill>
              </a:rPr>
              <a:t>rappresenta la sicurezza e la certezza dell’investimento: </a:t>
            </a:r>
          </a:p>
          <a:p>
            <a:pPr marL="107950" lvl="0" indent="-107950">
              <a:lnSpc>
                <a:spcPct val="100000"/>
              </a:lnSpc>
              <a:buFont typeface="Arial" panose="020B0604020202020204" pitchFamily="34" charset="0"/>
              <a:buChar char="•"/>
            </a:pPr>
            <a:r>
              <a:rPr lang="it-IT" sz="1400" b="0" dirty="0">
                <a:solidFill>
                  <a:srgbClr val="002364"/>
                </a:solidFill>
              </a:rPr>
              <a:t>Conservazione del capitale</a:t>
            </a:r>
          </a:p>
          <a:p>
            <a:pPr marL="107950" lvl="0" indent="-107950">
              <a:lnSpc>
                <a:spcPct val="100000"/>
              </a:lnSpc>
              <a:buFont typeface="Arial" panose="020B0604020202020204" pitchFamily="34" charset="0"/>
              <a:buChar char="•"/>
            </a:pPr>
            <a:r>
              <a:rPr lang="it-IT" sz="1400" b="0" dirty="0">
                <a:solidFill>
                  <a:srgbClr val="002364"/>
                </a:solidFill>
              </a:rPr>
              <a:t>Crescita costante</a:t>
            </a:r>
          </a:p>
          <a:p>
            <a:pPr marL="107950" lvl="0" indent="-107950">
              <a:lnSpc>
                <a:spcPct val="100000"/>
              </a:lnSpc>
              <a:buFont typeface="Arial" panose="020B0604020202020204" pitchFamily="34" charset="0"/>
              <a:buChar char="•"/>
            </a:pPr>
            <a:r>
              <a:rPr lang="it-IT" sz="1400" b="0" dirty="0">
                <a:solidFill>
                  <a:srgbClr val="002364"/>
                </a:solidFill>
              </a:rPr>
              <a:t>Consolidamento dei rendimenti annui</a:t>
            </a:r>
          </a:p>
          <a:p>
            <a:pPr lvl="0">
              <a:lnSpc>
                <a:spcPct val="100000"/>
              </a:lnSpc>
            </a:pPr>
            <a:endParaRPr lang="it-IT" sz="1400" b="0" dirty="0">
              <a:solidFill>
                <a:srgbClr val="002364"/>
              </a:solidFill>
            </a:endParaRPr>
          </a:p>
          <a:p>
            <a:pPr lvl="0">
              <a:lnSpc>
                <a:spcPct val="100000"/>
              </a:lnSpc>
            </a:pPr>
            <a:r>
              <a:rPr lang="it-IT" sz="1400" b="0" dirty="0">
                <a:solidFill>
                  <a:srgbClr val="002364"/>
                </a:solidFill>
              </a:rPr>
              <a:t>La Gestione Separata </a:t>
            </a:r>
            <a:r>
              <a:rPr lang="it-IT" sz="1400" dirty="0">
                <a:solidFill>
                  <a:srgbClr val="002364"/>
                </a:solidFill>
              </a:rPr>
              <a:t>CNP Vida </a:t>
            </a:r>
            <a:r>
              <a:rPr lang="it-IT" sz="1400" dirty="0" err="1">
                <a:solidFill>
                  <a:srgbClr val="002364"/>
                </a:solidFill>
              </a:rPr>
              <a:t>Guarantee</a:t>
            </a:r>
            <a:r>
              <a:rPr lang="it-IT" sz="1400" dirty="0">
                <a:solidFill>
                  <a:srgbClr val="002364"/>
                </a:solidFill>
              </a:rPr>
              <a:t> </a:t>
            </a:r>
            <a:r>
              <a:rPr lang="it-IT" sz="1400" b="0" dirty="0">
                <a:solidFill>
                  <a:srgbClr val="002364"/>
                </a:solidFill>
              </a:rPr>
              <a:t>è un portafoglio investito principalmente in:</a:t>
            </a:r>
          </a:p>
          <a:p>
            <a:pPr marL="107950" lvl="0" indent="-107950">
              <a:lnSpc>
                <a:spcPct val="100000"/>
              </a:lnSpc>
              <a:buFont typeface="Arial" panose="020B0604020202020204" pitchFamily="34" charset="0"/>
              <a:buChar char="•"/>
            </a:pPr>
            <a:r>
              <a:rPr lang="it-IT" sz="1400" b="0" dirty="0">
                <a:solidFill>
                  <a:srgbClr val="002364"/>
                </a:solidFill>
              </a:rPr>
              <a:t>Attivi a reddito fisso (più del 95%)</a:t>
            </a:r>
          </a:p>
          <a:p>
            <a:pPr marL="107950" lvl="0" indent="-107950">
              <a:lnSpc>
                <a:spcPct val="100000"/>
              </a:lnSpc>
              <a:buFont typeface="Arial" panose="020B0604020202020204" pitchFamily="34" charset="0"/>
              <a:buChar char="•"/>
            </a:pPr>
            <a:r>
              <a:rPr lang="it-IT" sz="1400" b="0" dirty="0">
                <a:solidFill>
                  <a:srgbClr val="002364"/>
                </a:solidFill>
              </a:rPr>
              <a:t>Obbligazioni societarie emesse da società private in Euro (circa il 85%)</a:t>
            </a:r>
          </a:p>
          <a:p>
            <a:pPr marL="107950" lvl="0" indent="-107950">
              <a:lnSpc>
                <a:spcPct val="100000"/>
              </a:lnSpc>
              <a:buFont typeface="Arial" panose="020B0604020202020204" pitchFamily="34" charset="0"/>
              <a:buChar char="•"/>
            </a:pPr>
            <a:r>
              <a:rPr lang="it-IT" sz="1400" b="0" dirty="0">
                <a:solidFill>
                  <a:srgbClr val="002364"/>
                </a:solidFill>
              </a:rPr>
              <a:t>Titoli di stato Italiani (circa il 10</a:t>
            </a:r>
            <a:r>
              <a:rPr lang="it-IT" sz="1400" b="0" dirty="0" smtClean="0">
                <a:solidFill>
                  <a:srgbClr val="002364"/>
                </a:solidFill>
              </a:rPr>
              <a:t>%)</a:t>
            </a:r>
          </a:p>
          <a:p>
            <a:pPr marL="107950" lvl="0" indent="-107950">
              <a:lnSpc>
                <a:spcPct val="100000"/>
              </a:lnSpc>
              <a:buFont typeface="Arial" panose="020B0604020202020204" pitchFamily="34" charset="0"/>
              <a:buChar char="•"/>
            </a:pPr>
            <a:endParaRPr lang="it-IT" sz="1400" b="0" dirty="0" smtClean="0">
              <a:solidFill>
                <a:srgbClr val="002364"/>
              </a:solidFill>
            </a:endParaRPr>
          </a:p>
          <a:p>
            <a:pPr marL="107950" lvl="0" indent="-107950">
              <a:lnSpc>
                <a:spcPct val="100000"/>
              </a:lnSpc>
              <a:buFont typeface="Arial" panose="020B0604020202020204" pitchFamily="34" charset="0"/>
              <a:buChar char="•"/>
            </a:pPr>
            <a:endParaRPr lang="it-IT" sz="1400" b="0" dirty="0">
              <a:solidFill>
                <a:srgbClr val="002364"/>
              </a:solidFill>
            </a:endParaRPr>
          </a:p>
          <a:p>
            <a:pPr lvl="0">
              <a:lnSpc>
                <a:spcPct val="100000"/>
              </a:lnSpc>
            </a:pPr>
            <a:r>
              <a:rPr lang="it-IT" sz="1600" dirty="0" smtClean="0">
                <a:solidFill>
                  <a:schemeClr val="accent3"/>
                </a:solidFill>
              </a:rPr>
              <a:t>Dall’edizione di Luglio 2017, è stato introdotto il minimo di investimento in Ramo I pari al 10%.</a:t>
            </a:r>
            <a:endParaRPr lang="it-IT" sz="1400" dirty="0">
              <a:solidFill>
                <a:schemeClr val="accent3"/>
              </a:solidFill>
            </a:endParaRPr>
          </a:p>
          <a:p>
            <a:endParaRPr lang="it-IT" dirty="0"/>
          </a:p>
        </p:txBody>
      </p:sp>
      <p:grpSp>
        <p:nvGrpSpPr>
          <p:cNvPr id="17" name="Gruppo 16"/>
          <p:cNvGrpSpPr/>
          <p:nvPr/>
        </p:nvGrpSpPr>
        <p:grpSpPr>
          <a:xfrm>
            <a:off x="358775" y="1520826"/>
            <a:ext cx="3297654" cy="4400751"/>
            <a:chOff x="358775" y="1520826"/>
            <a:chExt cx="3297654" cy="4400751"/>
          </a:xfrm>
        </p:grpSpPr>
        <p:grpSp>
          <p:nvGrpSpPr>
            <p:cNvPr id="18" name="Gruppo 17"/>
            <p:cNvGrpSpPr/>
            <p:nvPr/>
          </p:nvGrpSpPr>
          <p:grpSpPr>
            <a:xfrm>
              <a:off x="358775" y="1520826"/>
              <a:ext cx="1460225" cy="4400751"/>
              <a:chOff x="358775" y="1789662"/>
              <a:chExt cx="1460225" cy="4400751"/>
            </a:xfrm>
          </p:grpSpPr>
          <p:pic>
            <p:nvPicPr>
              <p:cNvPr id="34" name="Immagine 33"/>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53317" y="2545753"/>
                <a:ext cx="1062645" cy="1600317"/>
              </a:xfrm>
              <a:prstGeom prst="rect">
                <a:avLst/>
              </a:prstGeom>
              <a:noFill/>
              <a:ln>
                <a:noFill/>
              </a:ln>
            </p:spPr>
          </p:pic>
          <p:pic>
            <p:nvPicPr>
              <p:cNvPr id="35" name="Immagine 34"/>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67273" y="3839040"/>
                <a:ext cx="1451724" cy="1062645"/>
              </a:xfrm>
              <a:prstGeom prst="rect">
                <a:avLst/>
              </a:prstGeom>
              <a:noFill/>
              <a:ln>
                <a:noFill/>
              </a:ln>
            </p:spPr>
          </p:pic>
          <p:pic>
            <p:nvPicPr>
              <p:cNvPr id="36" name="Immagine 35"/>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53317" y="4590096"/>
                <a:ext cx="1062645" cy="1600317"/>
              </a:xfrm>
              <a:prstGeom prst="rect">
                <a:avLst/>
              </a:prstGeom>
              <a:noFill/>
              <a:ln>
                <a:noFill/>
              </a:ln>
            </p:spPr>
          </p:pic>
          <p:pic>
            <p:nvPicPr>
              <p:cNvPr id="37" name="Immagine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7273" y="1789662"/>
                <a:ext cx="1451724" cy="1062645"/>
              </a:xfrm>
              <a:prstGeom prst="rect">
                <a:avLst/>
              </a:prstGeom>
              <a:noFill/>
              <a:ln>
                <a:noFill/>
              </a:ln>
            </p:spPr>
          </p:pic>
          <p:sp>
            <p:nvSpPr>
              <p:cNvPr id="38" name="Segnaposto piè di pagina 5"/>
              <p:cNvSpPr txBox="1">
                <a:spLocks/>
              </p:cNvSpPr>
              <p:nvPr/>
            </p:nvSpPr>
            <p:spPr bwMode="gray">
              <a:xfrm>
                <a:off x="367273" y="2110690"/>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000" b="1" dirty="0">
                    <a:solidFill>
                      <a:schemeClr val="bg1"/>
                    </a:solidFill>
                  </a:rPr>
                  <a:t>GESTIONE </a:t>
                </a:r>
              </a:p>
              <a:p>
                <a:pPr algn="ctr"/>
                <a:r>
                  <a:rPr lang="it-IT" sz="1000" b="1" dirty="0">
                    <a:solidFill>
                      <a:schemeClr val="bg1"/>
                    </a:solidFill>
                  </a:rPr>
                  <a:t>SEPARATA</a:t>
                </a:r>
              </a:p>
            </p:txBody>
          </p:sp>
          <p:sp>
            <p:nvSpPr>
              <p:cNvPr id="39" name="Segnaposto piè di pagina 5"/>
              <p:cNvSpPr txBox="1">
                <a:spLocks/>
              </p:cNvSpPr>
              <p:nvPr/>
            </p:nvSpPr>
            <p:spPr bwMode="gray">
              <a:xfrm>
                <a:off x="358775" y="2856775"/>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700" b="1" dirty="0" smtClean="0">
                    <a:solidFill>
                      <a:schemeClr val="bg1"/>
                    </a:solidFill>
                  </a:rPr>
                  <a:t>FONDI INTERNI</a:t>
                </a:r>
              </a:p>
              <a:p>
                <a:pPr algn="ctr"/>
                <a:r>
                  <a:rPr lang="it-IT" sz="700" b="1" dirty="0" smtClean="0">
                    <a:solidFill>
                      <a:schemeClr val="bg1"/>
                    </a:solidFill>
                  </a:rPr>
                  <a:t>A PROFILO</a:t>
                </a:r>
              </a:p>
              <a:p>
                <a:pPr algn="ctr"/>
                <a:r>
                  <a:rPr lang="it-IT" sz="700" b="1" dirty="0" smtClean="0">
                    <a:solidFill>
                      <a:schemeClr val="bg1"/>
                    </a:solidFill>
                  </a:rPr>
                  <a:t>DI RISCHIO</a:t>
                </a:r>
                <a:endParaRPr lang="it-IT" sz="700" b="1" dirty="0">
                  <a:solidFill>
                    <a:schemeClr val="bg1"/>
                  </a:solidFill>
                </a:endParaRPr>
              </a:p>
            </p:txBody>
          </p:sp>
          <p:sp>
            <p:nvSpPr>
              <p:cNvPr id="40" name="Segnaposto piè di pagina 5"/>
              <p:cNvSpPr txBox="1">
                <a:spLocks/>
              </p:cNvSpPr>
              <p:nvPr/>
            </p:nvSpPr>
            <p:spPr bwMode="gray">
              <a:xfrm>
                <a:off x="358950" y="4151754"/>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000" b="1" dirty="0">
                    <a:solidFill>
                      <a:schemeClr val="bg1"/>
                    </a:solidFill>
                  </a:rPr>
                  <a:t>OICR</a:t>
                </a:r>
              </a:p>
            </p:txBody>
          </p:sp>
          <p:sp>
            <p:nvSpPr>
              <p:cNvPr id="41" name="Segnaposto piè di pagina 5"/>
              <p:cNvSpPr txBox="1">
                <a:spLocks/>
              </p:cNvSpPr>
              <p:nvPr/>
            </p:nvSpPr>
            <p:spPr bwMode="gray">
              <a:xfrm>
                <a:off x="358950" y="5177203"/>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000" b="1" dirty="0">
                    <a:solidFill>
                      <a:schemeClr val="bg1"/>
                    </a:solidFill>
                  </a:rPr>
                  <a:t>[ … ]</a:t>
                </a:r>
              </a:p>
            </p:txBody>
          </p:sp>
        </p:grpSp>
        <p:pic>
          <p:nvPicPr>
            <p:cNvPr id="19" name="Immagine 18"/>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1569317" y="2267452"/>
              <a:ext cx="1062645" cy="1600317"/>
            </a:xfrm>
            <a:prstGeom prst="rect">
              <a:avLst/>
            </a:prstGeom>
            <a:noFill/>
            <a:ln>
              <a:noFill/>
            </a:ln>
          </p:spPr>
        </p:pic>
        <p:pic>
          <p:nvPicPr>
            <p:cNvPr id="25" name="Immagine 24"/>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593784" y="2276917"/>
              <a:ext cx="1062645" cy="1600317"/>
            </a:xfrm>
            <a:prstGeom prst="rect">
              <a:avLst/>
            </a:prstGeom>
            <a:noFill/>
            <a:ln>
              <a:noFill/>
            </a:ln>
          </p:spPr>
        </p:pic>
        <p:sp>
          <p:nvSpPr>
            <p:cNvPr id="26" name="Segnaposto piè di pagina 5"/>
            <p:cNvSpPr txBox="1">
              <a:spLocks/>
            </p:cNvSpPr>
            <p:nvPr/>
          </p:nvSpPr>
          <p:spPr bwMode="gray">
            <a:xfrm>
              <a:off x="1300482" y="2858989"/>
              <a:ext cx="1600316"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700" b="1" dirty="0" smtClean="0">
                  <a:solidFill>
                    <a:schemeClr val="bg1"/>
                  </a:solidFill>
                </a:rPr>
                <a:t>DYNAMIC </a:t>
              </a:r>
            </a:p>
            <a:p>
              <a:pPr algn="ctr"/>
              <a:r>
                <a:rPr lang="it-IT" sz="700" b="1" dirty="0" smtClean="0">
                  <a:solidFill>
                    <a:schemeClr val="bg1"/>
                  </a:solidFill>
                </a:rPr>
                <a:t>STRUCTURED </a:t>
              </a:r>
            </a:p>
            <a:p>
              <a:pPr algn="ctr"/>
              <a:r>
                <a:rPr lang="it-IT" sz="700" b="1" dirty="0" smtClean="0">
                  <a:solidFill>
                    <a:schemeClr val="bg1"/>
                  </a:solidFill>
                </a:rPr>
                <a:t>OPPORTUNITY</a:t>
              </a:r>
              <a:endParaRPr lang="it-IT" sz="700" b="1" dirty="0">
                <a:solidFill>
                  <a:schemeClr val="bg1"/>
                </a:solidFill>
              </a:endParaRPr>
            </a:p>
          </p:txBody>
        </p:sp>
        <p:sp>
          <p:nvSpPr>
            <p:cNvPr id="33" name="Segnaposto piè di pagina 5"/>
            <p:cNvSpPr txBox="1">
              <a:spLocks/>
            </p:cNvSpPr>
            <p:nvPr/>
          </p:nvSpPr>
          <p:spPr bwMode="gray">
            <a:xfrm>
              <a:off x="2602279" y="3163417"/>
              <a:ext cx="1045683"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700" b="1" dirty="0" smtClean="0">
                  <a:solidFill>
                    <a:schemeClr val="bg1"/>
                  </a:solidFill>
                </a:rPr>
                <a:t>WB ALTERNATIVE</a:t>
              </a:r>
              <a:endParaRPr lang="it-IT" sz="700" b="1" dirty="0">
                <a:solidFill>
                  <a:schemeClr val="bg1"/>
                </a:solidFill>
              </a:endParaRPr>
            </a:p>
          </p:txBody>
        </p:sp>
      </p:grpSp>
    </p:spTree>
    <p:custDataLst>
      <p:tags r:id="rId1"/>
    </p:custDataLst>
    <p:extLst>
      <p:ext uri="{BB962C8B-B14F-4D97-AF65-F5344CB8AC3E}">
        <p14:creationId xmlns:p14="http://schemas.microsoft.com/office/powerpoint/2010/main" val="308076432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p:cNvSpPr>
            <a:spLocks noGrp="1"/>
          </p:cNvSpPr>
          <p:nvPr>
            <p:ph type="title"/>
          </p:nvPr>
        </p:nvSpPr>
        <p:spPr/>
        <p:txBody>
          <a:bodyPr>
            <a:normAutofit fontScale="90000"/>
          </a:bodyPr>
          <a:lstStyle/>
          <a:p>
            <a:r>
              <a:rPr lang="it-IT" dirty="0" smtClean="0"/>
              <a:t>RAMO III</a:t>
            </a:r>
            <a:br>
              <a:rPr lang="it-IT" dirty="0" smtClean="0"/>
            </a:br>
            <a:r>
              <a:rPr lang="it-IT" b="0" dirty="0" smtClean="0"/>
              <a:t>FONDI INTERNI ASSICURATIVI E OICR</a:t>
            </a:r>
            <a:endParaRPr lang="it-IT" dirty="0"/>
          </a:p>
        </p:txBody>
      </p:sp>
      <p:sp>
        <p:nvSpPr>
          <p:cNvPr id="3" name="Segnaposto data 2"/>
          <p:cNvSpPr>
            <a:spLocks noGrp="1"/>
          </p:cNvSpPr>
          <p:nvPr>
            <p:ph type="dt" sz="half" idx="10"/>
          </p:nvPr>
        </p:nvSpPr>
        <p:spPr/>
        <p:txBody>
          <a:bodyPr/>
          <a:lstStyle/>
          <a:p>
            <a:r>
              <a:rPr lang="fr-FR" smtClean="0">
                <a:solidFill>
                  <a:prstClr val="white">
                    <a:alpha val="0"/>
                  </a:prstClr>
                </a:solidFill>
              </a:rPr>
              <a:t>Date</a:t>
            </a:r>
            <a:endParaRPr lang="fr-FR">
              <a:solidFill>
                <a:prstClr val="white">
                  <a:alpha val="0"/>
                </a:prstClr>
              </a:solidFill>
            </a:endParaRPr>
          </a:p>
        </p:txBody>
      </p:sp>
      <p:sp>
        <p:nvSpPr>
          <p:cNvPr id="4" name="Segnaposto numero diapositiva 3"/>
          <p:cNvSpPr>
            <a:spLocks noGrp="1"/>
          </p:cNvSpPr>
          <p:nvPr>
            <p:ph type="sldNum" sz="quarter" idx="11"/>
          </p:nvPr>
        </p:nvSpPr>
        <p:spPr/>
        <p:txBody>
          <a:bodyPr/>
          <a:lstStyle/>
          <a:p>
            <a:fld id="{733122C9-A0B9-462F-8757-0847AD287B63}" type="slidenum">
              <a:rPr lang="fr-FR" smtClean="0">
                <a:solidFill>
                  <a:srgbClr val="002364"/>
                </a:solidFill>
              </a:rPr>
              <a:pPr/>
              <a:t>6</a:t>
            </a:fld>
            <a:endParaRPr lang="fr-FR" dirty="0">
              <a:solidFill>
                <a:srgbClr val="002364"/>
              </a:solidFill>
            </a:endParaRPr>
          </a:p>
        </p:txBody>
      </p:sp>
      <p:sp>
        <p:nvSpPr>
          <p:cNvPr id="2" name="Segnaposto contenuto 1"/>
          <p:cNvSpPr>
            <a:spLocks noGrp="1"/>
          </p:cNvSpPr>
          <p:nvPr>
            <p:ph idx="13"/>
          </p:nvPr>
        </p:nvSpPr>
        <p:spPr>
          <a:xfrm>
            <a:off x="4038600" y="1520826"/>
            <a:ext cx="4746625" cy="4500562"/>
          </a:xfrm>
        </p:spPr>
        <p:txBody>
          <a:bodyPr/>
          <a:lstStyle/>
          <a:p>
            <a:pPr lvl="0">
              <a:lnSpc>
                <a:spcPct val="100000"/>
              </a:lnSpc>
            </a:pPr>
            <a:r>
              <a:rPr lang="it-IT" sz="1400" b="0" dirty="0">
                <a:solidFill>
                  <a:srgbClr val="002364"/>
                </a:solidFill>
              </a:rPr>
              <a:t>Le </a:t>
            </a:r>
            <a:r>
              <a:rPr lang="it-IT" sz="1400" dirty="0" err="1">
                <a:solidFill>
                  <a:srgbClr val="002364"/>
                </a:solidFill>
              </a:rPr>
              <a:t>unit</a:t>
            </a:r>
            <a:r>
              <a:rPr lang="it-IT" sz="1400" dirty="0">
                <a:solidFill>
                  <a:srgbClr val="002364"/>
                </a:solidFill>
              </a:rPr>
              <a:t> </a:t>
            </a:r>
            <a:r>
              <a:rPr lang="it-IT" sz="1400" dirty="0" err="1">
                <a:solidFill>
                  <a:srgbClr val="002364"/>
                </a:solidFill>
              </a:rPr>
              <a:t>linked</a:t>
            </a:r>
            <a:r>
              <a:rPr lang="it-IT" sz="1400" dirty="0">
                <a:solidFill>
                  <a:srgbClr val="002364"/>
                </a:solidFill>
              </a:rPr>
              <a:t> </a:t>
            </a:r>
            <a:r>
              <a:rPr lang="it-IT" sz="1400" b="0" dirty="0">
                <a:solidFill>
                  <a:srgbClr val="002364"/>
                </a:solidFill>
              </a:rPr>
              <a:t>sono investimenti assicurativi finanziari: le loro prestazioni sono legate al valore unitario delle quote di fondi sottostanti. </a:t>
            </a:r>
          </a:p>
          <a:p>
            <a:pPr lvl="0">
              <a:lnSpc>
                <a:spcPct val="100000"/>
              </a:lnSpc>
            </a:pPr>
            <a:endParaRPr lang="it-IT" sz="1400" b="0" dirty="0">
              <a:solidFill>
                <a:srgbClr val="002364"/>
              </a:solidFill>
            </a:endParaRPr>
          </a:p>
          <a:p>
            <a:pPr lvl="0">
              <a:lnSpc>
                <a:spcPct val="100000"/>
              </a:lnSpc>
            </a:pPr>
            <a:r>
              <a:rPr lang="it-IT" sz="1400" b="0" dirty="0" err="1">
                <a:solidFill>
                  <a:srgbClr val="002364"/>
                </a:solidFill>
              </a:rPr>
              <a:t>CiiS</a:t>
            </a:r>
            <a:r>
              <a:rPr lang="it-IT" sz="1400" b="0" dirty="0">
                <a:solidFill>
                  <a:srgbClr val="002364"/>
                </a:solidFill>
              </a:rPr>
              <a:t> offre quindi opportunità di crescita ma anche possibili rischi finanziari connessi alla tipologia dell’investimento legati ad esempio all’andamento dei mercati, dei tassi di interesse e dei tassi di cambio.</a:t>
            </a:r>
          </a:p>
          <a:p>
            <a:pPr lvl="0">
              <a:lnSpc>
                <a:spcPct val="100000"/>
              </a:lnSpc>
            </a:pPr>
            <a:endParaRPr lang="it-IT" sz="1400" b="0" dirty="0">
              <a:solidFill>
                <a:srgbClr val="002364"/>
              </a:solidFill>
            </a:endParaRPr>
          </a:p>
          <a:p>
            <a:pPr lvl="0">
              <a:lnSpc>
                <a:spcPct val="100000"/>
              </a:lnSpc>
            </a:pPr>
            <a:r>
              <a:rPr lang="it-IT" sz="1400" b="0" dirty="0">
                <a:solidFill>
                  <a:srgbClr val="002364"/>
                </a:solidFill>
              </a:rPr>
              <a:t>Le componenti di Ramo III disponibili sono: </a:t>
            </a:r>
            <a:endParaRPr lang="it-IT" sz="1400" b="0" dirty="0" smtClean="0">
              <a:solidFill>
                <a:srgbClr val="002364"/>
              </a:solidFill>
            </a:endParaRPr>
          </a:p>
          <a:p>
            <a:pPr lvl="0">
              <a:lnSpc>
                <a:spcPct val="100000"/>
              </a:lnSpc>
            </a:pPr>
            <a:endParaRPr lang="it-IT" sz="1400" b="0" dirty="0">
              <a:solidFill>
                <a:srgbClr val="002364"/>
              </a:solidFill>
            </a:endParaRPr>
          </a:p>
          <a:p>
            <a:pPr marL="387450" lvl="1" indent="-171450">
              <a:buFont typeface="Arial" pitchFamily="34" charset="0"/>
              <a:buChar char="•"/>
            </a:pPr>
            <a:r>
              <a:rPr lang="it-IT" sz="1400" b="0" dirty="0">
                <a:solidFill>
                  <a:srgbClr val="002364"/>
                </a:solidFill>
              </a:rPr>
              <a:t>6 Fondi interni a profilo di rischio</a:t>
            </a:r>
          </a:p>
          <a:p>
            <a:pPr marL="387450" lvl="1" indent="-171450">
              <a:buFont typeface="Arial" pitchFamily="34" charset="0"/>
              <a:buChar char="•"/>
            </a:pPr>
            <a:r>
              <a:rPr lang="it-IT" sz="1400" dirty="0" err="1">
                <a:solidFill>
                  <a:srgbClr val="002364"/>
                </a:solidFill>
              </a:rPr>
              <a:t>Dynamic</a:t>
            </a:r>
            <a:r>
              <a:rPr lang="it-IT" sz="1400" dirty="0">
                <a:solidFill>
                  <a:srgbClr val="002364"/>
                </a:solidFill>
              </a:rPr>
              <a:t> </a:t>
            </a:r>
            <a:r>
              <a:rPr lang="it-IT" sz="1400" dirty="0" err="1">
                <a:solidFill>
                  <a:srgbClr val="002364"/>
                </a:solidFill>
              </a:rPr>
              <a:t>Structured</a:t>
            </a:r>
            <a:r>
              <a:rPr lang="it-IT" sz="1400" dirty="0">
                <a:solidFill>
                  <a:srgbClr val="002364"/>
                </a:solidFill>
              </a:rPr>
              <a:t> </a:t>
            </a:r>
            <a:r>
              <a:rPr lang="it-IT" sz="1400" dirty="0" err="1">
                <a:solidFill>
                  <a:srgbClr val="002364"/>
                </a:solidFill>
              </a:rPr>
              <a:t>Opportunity</a:t>
            </a:r>
            <a:r>
              <a:rPr lang="it-IT" sz="1400" dirty="0">
                <a:solidFill>
                  <a:srgbClr val="002364"/>
                </a:solidFill>
              </a:rPr>
              <a:t> </a:t>
            </a:r>
            <a:r>
              <a:rPr lang="it-IT" sz="1400" b="0" dirty="0">
                <a:solidFill>
                  <a:srgbClr val="002364"/>
                </a:solidFill>
              </a:rPr>
              <a:t>gestito da </a:t>
            </a:r>
            <a:r>
              <a:rPr lang="it-IT" sz="1400" b="0" dirty="0" smtClean="0">
                <a:solidFill>
                  <a:srgbClr val="002364"/>
                </a:solidFill>
              </a:rPr>
              <a:t>AISM</a:t>
            </a:r>
            <a:endParaRPr lang="it-IT" sz="1400" b="0" dirty="0">
              <a:solidFill>
                <a:srgbClr val="002364"/>
              </a:solidFill>
            </a:endParaRPr>
          </a:p>
          <a:p>
            <a:pPr marL="387450" lvl="1" indent="-171450">
              <a:buFont typeface="Arial" pitchFamily="34" charset="0"/>
              <a:buChar char="•"/>
            </a:pPr>
            <a:r>
              <a:rPr lang="it-IT" sz="1400" b="0" dirty="0" smtClean="0">
                <a:solidFill>
                  <a:srgbClr val="002364"/>
                </a:solidFill>
              </a:rPr>
              <a:t>157 OICR</a:t>
            </a:r>
            <a:endParaRPr lang="it-IT" sz="1400" b="0" dirty="0">
              <a:solidFill>
                <a:srgbClr val="002364"/>
              </a:solidFill>
            </a:endParaRPr>
          </a:p>
          <a:p>
            <a:endParaRPr lang="it-IT" dirty="0"/>
          </a:p>
        </p:txBody>
      </p:sp>
      <p:grpSp>
        <p:nvGrpSpPr>
          <p:cNvPr id="17" name="Gruppo 16"/>
          <p:cNvGrpSpPr/>
          <p:nvPr/>
        </p:nvGrpSpPr>
        <p:grpSpPr>
          <a:xfrm>
            <a:off x="358775" y="1520826"/>
            <a:ext cx="3297654" cy="4400751"/>
            <a:chOff x="358775" y="1520826"/>
            <a:chExt cx="3297654" cy="4400751"/>
          </a:xfrm>
        </p:grpSpPr>
        <p:grpSp>
          <p:nvGrpSpPr>
            <p:cNvPr id="18" name="Gruppo 17"/>
            <p:cNvGrpSpPr/>
            <p:nvPr/>
          </p:nvGrpSpPr>
          <p:grpSpPr>
            <a:xfrm>
              <a:off x="358775" y="1520826"/>
              <a:ext cx="1460225" cy="4400751"/>
              <a:chOff x="358775" y="1789662"/>
              <a:chExt cx="1460225" cy="4400751"/>
            </a:xfrm>
          </p:grpSpPr>
          <p:pic>
            <p:nvPicPr>
              <p:cNvPr id="34" name="Immagin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317" y="2545753"/>
                <a:ext cx="1062645" cy="1600317"/>
              </a:xfrm>
              <a:prstGeom prst="rect">
                <a:avLst/>
              </a:prstGeom>
              <a:noFill/>
              <a:ln>
                <a:noFill/>
              </a:ln>
            </p:spPr>
          </p:pic>
          <p:pic>
            <p:nvPicPr>
              <p:cNvPr id="35" name="Immagine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7273" y="3839040"/>
                <a:ext cx="1451724" cy="1062645"/>
              </a:xfrm>
              <a:prstGeom prst="rect">
                <a:avLst/>
              </a:prstGeom>
              <a:noFill/>
              <a:ln>
                <a:noFill/>
              </a:ln>
            </p:spPr>
          </p:pic>
          <p:pic>
            <p:nvPicPr>
              <p:cNvPr id="36" name="Immagin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3317" y="4590096"/>
                <a:ext cx="1062645" cy="1600317"/>
              </a:xfrm>
              <a:prstGeom prst="rect">
                <a:avLst/>
              </a:prstGeom>
              <a:noFill/>
              <a:ln>
                <a:noFill/>
              </a:ln>
            </p:spPr>
          </p:pic>
          <p:pic>
            <p:nvPicPr>
              <p:cNvPr id="37" name="Immagine 36"/>
              <p:cNvPicPr>
                <a:picLocks noChangeAspect="1"/>
              </p:cNvPicPr>
              <p:nvPr/>
            </p:nvPicPr>
            <p:blipFill>
              <a:blip r:embed="rId6"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67273" y="1789662"/>
                <a:ext cx="1451724" cy="1062645"/>
              </a:xfrm>
              <a:prstGeom prst="rect">
                <a:avLst/>
              </a:prstGeom>
              <a:noFill/>
              <a:ln>
                <a:noFill/>
              </a:ln>
            </p:spPr>
          </p:pic>
          <p:sp>
            <p:nvSpPr>
              <p:cNvPr id="38" name="Segnaposto piè di pagina 5"/>
              <p:cNvSpPr txBox="1">
                <a:spLocks/>
              </p:cNvSpPr>
              <p:nvPr/>
            </p:nvSpPr>
            <p:spPr bwMode="gray">
              <a:xfrm>
                <a:off x="367273" y="2110690"/>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000" b="1" dirty="0">
                    <a:solidFill>
                      <a:schemeClr val="bg1"/>
                    </a:solidFill>
                  </a:rPr>
                  <a:t>GESTIONE </a:t>
                </a:r>
              </a:p>
              <a:p>
                <a:pPr algn="ctr"/>
                <a:r>
                  <a:rPr lang="it-IT" sz="1000" b="1" dirty="0">
                    <a:solidFill>
                      <a:schemeClr val="bg1"/>
                    </a:solidFill>
                  </a:rPr>
                  <a:t>SEPARATA</a:t>
                </a:r>
              </a:p>
            </p:txBody>
          </p:sp>
          <p:sp>
            <p:nvSpPr>
              <p:cNvPr id="39" name="Segnaposto piè di pagina 5"/>
              <p:cNvSpPr txBox="1">
                <a:spLocks/>
              </p:cNvSpPr>
              <p:nvPr/>
            </p:nvSpPr>
            <p:spPr bwMode="gray">
              <a:xfrm>
                <a:off x="358775" y="2856775"/>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700" b="1" dirty="0" smtClean="0">
                    <a:solidFill>
                      <a:schemeClr val="bg1"/>
                    </a:solidFill>
                  </a:rPr>
                  <a:t>FONDI INTERNI</a:t>
                </a:r>
              </a:p>
              <a:p>
                <a:pPr algn="ctr"/>
                <a:r>
                  <a:rPr lang="it-IT" sz="700" b="1" dirty="0" smtClean="0">
                    <a:solidFill>
                      <a:schemeClr val="bg1"/>
                    </a:solidFill>
                  </a:rPr>
                  <a:t>A PROFILO</a:t>
                </a:r>
              </a:p>
              <a:p>
                <a:pPr algn="ctr"/>
                <a:r>
                  <a:rPr lang="it-IT" sz="700" b="1" dirty="0" smtClean="0">
                    <a:solidFill>
                      <a:schemeClr val="bg1"/>
                    </a:solidFill>
                  </a:rPr>
                  <a:t>DI RISCHIO</a:t>
                </a:r>
                <a:endParaRPr lang="it-IT" sz="700" b="1" dirty="0">
                  <a:solidFill>
                    <a:schemeClr val="bg1"/>
                  </a:solidFill>
                </a:endParaRPr>
              </a:p>
            </p:txBody>
          </p:sp>
          <p:sp>
            <p:nvSpPr>
              <p:cNvPr id="40" name="Segnaposto piè di pagina 5"/>
              <p:cNvSpPr txBox="1">
                <a:spLocks/>
              </p:cNvSpPr>
              <p:nvPr/>
            </p:nvSpPr>
            <p:spPr bwMode="gray">
              <a:xfrm>
                <a:off x="358950" y="4151754"/>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000" b="1" dirty="0">
                    <a:solidFill>
                      <a:schemeClr val="bg1"/>
                    </a:solidFill>
                  </a:rPr>
                  <a:t>OICR</a:t>
                </a:r>
              </a:p>
            </p:txBody>
          </p:sp>
          <p:sp>
            <p:nvSpPr>
              <p:cNvPr id="41" name="Segnaposto piè di pagina 5"/>
              <p:cNvSpPr txBox="1">
                <a:spLocks/>
              </p:cNvSpPr>
              <p:nvPr/>
            </p:nvSpPr>
            <p:spPr bwMode="gray">
              <a:xfrm>
                <a:off x="358950" y="5177203"/>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000" b="1" dirty="0">
                    <a:solidFill>
                      <a:schemeClr val="bg1"/>
                    </a:solidFill>
                  </a:rPr>
                  <a:t>[ … ]</a:t>
                </a:r>
              </a:p>
            </p:txBody>
          </p:sp>
        </p:grpSp>
        <p:pic>
          <p:nvPicPr>
            <p:cNvPr id="19" name="Immagin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569317" y="2267452"/>
              <a:ext cx="1062645" cy="1600317"/>
            </a:xfrm>
            <a:prstGeom prst="rect">
              <a:avLst/>
            </a:prstGeom>
            <a:noFill/>
            <a:ln>
              <a:noFill/>
            </a:ln>
          </p:spPr>
        </p:pic>
        <p:pic>
          <p:nvPicPr>
            <p:cNvPr id="25" name="Immagin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3784" y="2276917"/>
              <a:ext cx="1062645" cy="1600317"/>
            </a:xfrm>
            <a:prstGeom prst="rect">
              <a:avLst/>
            </a:prstGeom>
            <a:noFill/>
            <a:ln>
              <a:noFill/>
            </a:ln>
          </p:spPr>
        </p:pic>
        <p:sp>
          <p:nvSpPr>
            <p:cNvPr id="26" name="Segnaposto piè di pagina 5"/>
            <p:cNvSpPr txBox="1">
              <a:spLocks/>
            </p:cNvSpPr>
            <p:nvPr/>
          </p:nvSpPr>
          <p:spPr bwMode="gray">
            <a:xfrm>
              <a:off x="1300482" y="2858989"/>
              <a:ext cx="1600316"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700" b="1" dirty="0" smtClean="0">
                  <a:solidFill>
                    <a:schemeClr val="bg1"/>
                  </a:solidFill>
                </a:rPr>
                <a:t>DYNAMIC </a:t>
              </a:r>
            </a:p>
            <a:p>
              <a:pPr algn="ctr"/>
              <a:r>
                <a:rPr lang="it-IT" sz="700" b="1" dirty="0" smtClean="0">
                  <a:solidFill>
                    <a:schemeClr val="bg1"/>
                  </a:solidFill>
                </a:rPr>
                <a:t>STRUCTURED </a:t>
              </a:r>
            </a:p>
            <a:p>
              <a:pPr algn="ctr"/>
              <a:r>
                <a:rPr lang="it-IT" sz="700" b="1" dirty="0" smtClean="0">
                  <a:solidFill>
                    <a:schemeClr val="bg1"/>
                  </a:solidFill>
                </a:rPr>
                <a:t>OPPORTUNITY</a:t>
              </a:r>
              <a:endParaRPr lang="it-IT" sz="700" b="1" dirty="0">
                <a:solidFill>
                  <a:schemeClr val="bg1"/>
                </a:solidFill>
              </a:endParaRPr>
            </a:p>
          </p:txBody>
        </p:sp>
        <p:sp>
          <p:nvSpPr>
            <p:cNvPr id="33" name="Segnaposto piè di pagina 5"/>
            <p:cNvSpPr txBox="1">
              <a:spLocks/>
            </p:cNvSpPr>
            <p:nvPr/>
          </p:nvSpPr>
          <p:spPr bwMode="gray">
            <a:xfrm>
              <a:off x="2602279" y="3163417"/>
              <a:ext cx="1045683"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700" b="1" dirty="0" smtClean="0">
                  <a:solidFill>
                    <a:schemeClr val="bg1"/>
                  </a:solidFill>
                </a:rPr>
                <a:t>WB ALTERNATIVE</a:t>
              </a:r>
              <a:endParaRPr lang="it-IT" sz="700" b="1" dirty="0">
                <a:solidFill>
                  <a:schemeClr val="bg1"/>
                </a:solidFill>
              </a:endParaRPr>
            </a:p>
          </p:txBody>
        </p:sp>
      </p:grpSp>
    </p:spTree>
    <p:custDataLst>
      <p:tags r:id="rId1"/>
    </p:custDataLst>
    <p:extLst>
      <p:ext uri="{BB962C8B-B14F-4D97-AF65-F5344CB8AC3E}">
        <p14:creationId xmlns:p14="http://schemas.microsoft.com/office/powerpoint/2010/main" val="19897222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RAMO III</a:t>
            </a:r>
            <a:br>
              <a:rPr lang="it-IT" dirty="0" smtClean="0"/>
            </a:br>
            <a:r>
              <a:rPr lang="it-IT" b="0" dirty="0" smtClean="0"/>
              <a:t>FONDI INTERNI ASSICURATIVI A PROFILO DI RISCHIO</a:t>
            </a:r>
            <a:endParaRPr lang="it-IT" b="0" dirty="0"/>
          </a:p>
        </p:txBody>
      </p:sp>
      <p:sp>
        <p:nvSpPr>
          <p:cNvPr id="4" name="Segnaposto data 3"/>
          <p:cNvSpPr>
            <a:spLocks noGrp="1"/>
          </p:cNvSpPr>
          <p:nvPr>
            <p:ph type="dt" sz="half" idx="10"/>
          </p:nvPr>
        </p:nvSpPr>
        <p:spPr/>
        <p:txBody>
          <a:bodyPr/>
          <a:lstStyle/>
          <a:p>
            <a:r>
              <a:rPr lang="fr-FR" noProof="0" smtClean="0"/>
              <a:t>Date</a:t>
            </a:r>
            <a:endParaRPr lang="fr-FR" noProof="0"/>
          </a:p>
        </p:txBody>
      </p:sp>
      <p:sp>
        <p:nvSpPr>
          <p:cNvPr id="5" name="Segnaposto numero diapositiva 4"/>
          <p:cNvSpPr>
            <a:spLocks noGrp="1"/>
          </p:cNvSpPr>
          <p:nvPr>
            <p:ph type="sldNum" sz="quarter" idx="11"/>
          </p:nvPr>
        </p:nvSpPr>
        <p:spPr/>
        <p:txBody>
          <a:bodyPr/>
          <a:lstStyle/>
          <a:p>
            <a:fld id="{733122C9-A0B9-462F-8757-0847AD287B63}" type="slidenum">
              <a:rPr lang="fr-FR" noProof="0" smtClean="0"/>
              <a:pPr/>
              <a:t>7</a:t>
            </a:fld>
            <a:endParaRPr lang="fr-FR" noProof="0"/>
          </a:p>
        </p:txBody>
      </p:sp>
      <p:sp>
        <p:nvSpPr>
          <p:cNvPr id="3" name="Segnaposto contenuto 2"/>
          <p:cNvSpPr>
            <a:spLocks noGrp="1"/>
          </p:cNvSpPr>
          <p:nvPr>
            <p:ph idx="13"/>
          </p:nvPr>
        </p:nvSpPr>
        <p:spPr>
          <a:xfrm>
            <a:off x="4139952" y="1988840"/>
            <a:ext cx="4645273" cy="4032548"/>
          </a:xfrm>
        </p:spPr>
        <p:txBody>
          <a:bodyPr/>
          <a:lstStyle/>
          <a:p>
            <a:pPr lvl="0">
              <a:lnSpc>
                <a:spcPct val="100000"/>
              </a:lnSpc>
            </a:pPr>
            <a:r>
              <a:rPr lang="it-IT" sz="1200" b="0" dirty="0">
                <a:solidFill>
                  <a:srgbClr val="D70064"/>
                </a:solidFill>
              </a:rPr>
              <a:t>Per poter accedere al mondo dei mercati finanziari globali in modo dinamico e professionale delegando la scelta dei singoli investimenti.</a:t>
            </a:r>
          </a:p>
          <a:p>
            <a:pPr lvl="0">
              <a:lnSpc>
                <a:spcPct val="100000"/>
              </a:lnSpc>
            </a:pPr>
            <a:endParaRPr lang="it-IT" sz="1200" b="0" dirty="0">
              <a:solidFill>
                <a:srgbClr val="D70064"/>
              </a:solidFill>
            </a:endParaRPr>
          </a:p>
          <a:p>
            <a:pPr lvl="0">
              <a:lnSpc>
                <a:spcPct val="100000"/>
              </a:lnSpc>
            </a:pPr>
            <a:r>
              <a:rPr lang="it-IT" sz="1200" b="0" dirty="0">
                <a:solidFill>
                  <a:srgbClr val="002364"/>
                </a:solidFill>
              </a:rPr>
              <a:t>I </a:t>
            </a:r>
            <a:r>
              <a:rPr lang="it-IT" sz="1200" dirty="0">
                <a:solidFill>
                  <a:srgbClr val="002364"/>
                </a:solidFill>
              </a:rPr>
              <a:t>Fondi Interni </a:t>
            </a:r>
            <a:r>
              <a:rPr lang="it-IT" sz="1200" b="0" dirty="0">
                <a:solidFill>
                  <a:srgbClr val="002364"/>
                </a:solidFill>
              </a:rPr>
              <a:t>rappresentano la soluzione adatta a chi desidera demandare a professionisti dedicati la selezione dei </a:t>
            </a:r>
            <a:r>
              <a:rPr lang="it-IT" sz="1200" dirty="0">
                <a:solidFill>
                  <a:srgbClr val="002364"/>
                </a:solidFill>
              </a:rPr>
              <a:t>migliori fondi dei principali </a:t>
            </a:r>
            <a:r>
              <a:rPr lang="it-IT" sz="1200" dirty="0" err="1">
                <a:solidFill>
                  <a:srgbClr val="002364"/>
                </a:solidFill>
              </a:rPr>
              <a:t>asset</a:t>
            </a:r>
            <a:r>
              <a:rPr lang="it-IT" sz="1200" dirty="0">
                <a:solidFill>
                  <a:srgbClr val="002364"/>
                </a:solidFill>
              </a:rPr>
              <a:t> manager internazionali e la gestione dei portafogli costituiti. </a:t>
            </a:r>
            <a:endParaRPr lang="it-IT" sz="1200" b="0" dirty="0">
              <a:solidFill>
                <a:srgbClr val="002364"/>
              </a:solidFill>
            </a:endParaRPr>
          </a:p>
          <a:p>
            <a:pPr lvl="0">
              <a:lnSpc>
                <a:spcPct val="100000"/>
              </a:lnSpc>
            </a:pPr>
            <a:endParaRPr lang="it-IT" sz="1200" dirty="0">
              <a:solidFill>
                <a:srgbClr val="002364"/>
              </a:solidFill>
            </a:endParaRPr>
          </a:p>
          <a:p>
            <a:pPr lvl="0">
              <a:lnSpc>
                <a:spcPct val="100000"/>
              </a:lnSpc>
            </a:pPr>
            <a:r>
              <a:rPr lang="it-IT" sz="1200" b="0" dirty="0">
                <a:solidFill>
                  <a:srgbClr val="002364"/>
                </a:solidFill>
              </a:rPr>
              <a:t>Sono stati definiti cinque Fondi Interni a profilo di rischio e un Fondo Interno Total Return la cui composizione combina diverse </a:t>
            </a:r>
            <a:r>
              <a:rPr lang="it-IT" sz="1200" b="0" dirty="0" err="1">
                <a:solidFill>
                  <a:srgbClr val="002364"/>
                </a:solidFill>
              </a:rPr>
              <a:t>macrocategorie</a:t>
            </a:r>
            <a:r>
              <a:rPr lang="it-IT" sz="1200" b="0" dirty="0">
                <a:solidFill>
                  <a:srgbClr val="002364"/>
                </a:solidFill>
              </a:rPr>
              <a:t> di attivi in varie percentuali. </a:t>
            </a:r>
          </a:p>
        </p:txBody>
      </p:sp>
      <p:graphicFrame>
        <p:nvGraphicFramePr>
          <p:cNvPr id="7" name="Segnaposto contenuto 5"/>
          <p:cNvGraphicFramePr>
            <a:graphicFrameLocks/>
          </p:cNvGraphicFramePr>
          <p:nvPr>
            <p:extLst>
              <p:ext uri="{D42A27DB-BD31-4B8C-83A1-F6EECF244321}">
                <p14:modId xmlns:p14="http://schemas.microsoft.com/office/powerpoint/2010/main" val="2041021405"/>
              </p:ext>
            </p:extLst>
          </p:nvPr>
        </p:nvGraphicFramePr>
        <p:xfrm>
          <a:off x="3347864" y="4482519"/>
          <a:ext cx="4032448" cy="2258848"/>
        </p:xfrm>
        <a:graphic>
          <a:graphicData uri="http://schemas.openxmlformats.org/drawingml/2006/table">
            <a:tbl>
              <a:tblPr firstRow="1" bandRow="1">
                <a:tableStyleId>{5C22544A-7EE6-4342-B048-85BDC9FD1C3A}</a:tableStyleId>
              </a:tblPr>
              <a:tblGrid>
                <a:gridCol w="2393959"/>
                <a:gridCol w="1638489"/>
              </a:tblGrid>
              <a:tr h="234973">
                <a:tc gridSpan="2">
                  <a:txBody>
                    <a:bodyPr/>
                    <a:lstStyle/>
                    <a:p>
                      <a:pPr algn="ctr"/>
                      <a:r>
                        <a:rPr lang="it-IT" sz="1000" b="1" dirty="0" smtClean="0">
                          <a:solidFill>
                            <a:schemeClr val="bg1"/>
                          </a:solidFill>
                          <a:latin typeface="Century Gothic" panose="020B0502020202020204" pitchFamily="34" charset="0"/>
                        </a:rPr>
                        <a:t>FONDI INTERNI ASSICURATIVI CN</a:t>
                      </a:r>
                      <a:r>
                        <a:rPr lang="it-IT" sz="1000" b="1" baseline="0" dirty="0" smtClean="0">
                          <a:solidFill>
                            <a:schemeClr val="bg1"/>
                          </a:solidFill>
                          <a:latin typeface="Century Gothic" panose="020B0502020202020204" pitchFamily="34" charset="0"/>
                        </a:rPr>
                        <a:t>P Partners</a:t>
                      </a:r>
                      <a:endParaRPr lang="it-IT" sz="1000" b="1" dirty="0">
                        <a:solidFill>
                          <a:schemeClr val="bg1"/>
                        </a:solidFill>
                        <a:latin typeface="Century Gothic" panose="020B0502020202020204" pitchFamily="34" charset="0"/>
                      </a:endParaRPr>
                    </a:p>
                  </a:txBody>
                  <a:tcPr anchor="ctr">
                    <a:lnL w="9525" cap="flat" cmpd="sng" algn="ctr">
                      <a:solidFill>
                        <a:schemeClr val="accent6">
                          <a:lumMod val="90000"/>
                        </a:schemeClr>
                      </a:solidFill>
                      <a:prstDash val="solid"/>
                      <a:round/>
                      <a:headEnd type="none" w="med" len="med"/>
                      <a:tailEnd type="none" w="med" len="med"/>
                    </a:lnL>
                    <a:lnR w="9525" cap="flat" cmpd="sng" algn="ctr">
                      <a:solidFill>
                        <a:schemeClr val="accent6">
                          <a:lumMod val="90000"/>
                        </a:schemeClr>
                      </a:solidFill>
                      <a:prstDash val="solid"/>
                      <a:round/>
                      <a:headEnd type="none" w="med" len="med"/>
                      <a:tailEnd type="none" w="med" len="med"/>
                    </a:lnR>
                    <a:lnT w="9525" cap="flat" cmpd="sng" algn="ctr">
                      <a:solidFill>
                        <a:schemeClr val="accent6">
                          <a:lumMod val="90000"/>
                        </a:schemeClr>
                      </a:solidFill>
                      <a:prstDash val="solid"/>
                      <a:round/>
                      <a:headEnd type="none" w="med" len="med"/>
                      <a:tailEnd type="none" w="med" len="med"/>
                    </a:lnT>
                    <a:lnB w="9525" cap="flat" cmpd="sng" algn="ctr">
                      <a:solidFill>
                        <a:schemeClr val="accent6">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hMerge="1">
                  <a:txBody>
                    <a:bodyPr/>
                    <a:lstStyle/>
                    <a:p>
                      <a:endParaRPr lang="it-IT" b="0" dirty="0">
                        <a:solidFill>
                          <a:schemeClr val="accent2"/>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34973">
                <a:tc>
                  <a:txBody>
                    <a:bodyPr/>
                    <a:lstStyle/>
                    <a:p>
                      <a:r>
                        <a:rPr lang="it-IT" sz="1000" b="1" dirty="0" smtClean="0">
                          <a:solidFill>
                            <a:schemeClr val="accent2"/>
                          </a:solidFill>
                          <a:latin typeface="Century Gothic" panose="020B0502020202020204" pitchFamily="34" charset="0"/>
                        </a:rPr>
                        <a:t>Profilo</a:t>
                      </a:r>
                      <a:r>
                        <a:rPr lang="it-IT" sz="1000" b="1" baseline="0" dirty="0" smtClean="0">
                          <a:solidFill>
                            <a:schemeClr val="accent2"/>
                          </a:solidFill>
                          <a:latin typeface="Century Gothic" panose="020B0502020202020204" pitchFamily="34" charset="0"/>
                        </a:rPr>
                        <a:t> di rischio </a:t>
                      </a:r>
                      <a:r>
                        <a:rPr lang="it-IT" sz="1000" b="1" dirty="0" smtClean="0">
                          <a:solidFill>
                            <a:schemeClr val="accent2"/>
                          </a:solidFill>
                          <a:latin typeface="Century Gothic" panose="020B0502020202020204" pitchFamily="34" charset="0"/>
                        </a:rPr>
                        <a:t>BASSO</a:t>
                      </a:r>
                      <a:endParaRPr lang="it-IT" sz="1000" b="1" dirty="0">
                        <a:solidFill>
                          <a:schemeClr val="accent2"/>
                        </a:solidFill>
                        <a:latin typeface="Century Gothic" panose="020B0502020202020204" pitchFamily="34" charset="0"/>
                      </a:endParaRPr>
                    </a:p>
                  </a:txBody>
                  <a:tcPr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lumMod val="90000"/>
                        </a:schemeClr>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r>
                        <a:rPr lang="it-IT" sz="1000" b="0" dirty="0" smtClean="0">
                          <a:solidFill>
                            <a:schemeClr val="accent2"/>
                          </a:solidFill>
                          <a:latin typeface="Century Gothic" panose="020B0502020202020204" pitchFamily="34" charset="0"/>
                        </a:rPr>
                        <a:t>CNP PRUDENTE</a:t>
                      </a:r>
                      <a:endParaRPr lang="it-IT" sz="1000" b="0" dirty="0">
                        <a:solidFill>
                          <a:schemeClr val="accent2"/>
                        </a:solidFill>
                        <a:latin typeface="Century Gothic" panose="020B0502020202020204" pitchFamily="34" charset="0"/>
                      </a:endParaRPr>
                    </a:p>
                  </a:txBody>
                  <a:tcPr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lumMod val="90000"/>
                        </a:schemeClr>
                      </a:solidFill>
                      <a:prstDash val="solid"/>
                      <a:round/>
                      <a:headEnd type="none" w="med" len="med"/>
                      <a:tailEnd type="none" w="med" len="med"/>
                    </a:lnT>
                    <a:lnB w="952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r>
              <a:tr h="3818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000" b="1" dirty="0" smtClean="0">
                          <a:solidFill>
                            <a:schemeClr val="accent2"/>
                          </a:solidFill>
                          <a:latin typeface="Century Gothic" panose="020B0502020202020204" pitchFamily="34" charset="0"/>
                        </a:rPr>
                        <a:t>Profilo</a:t>
                      </a:r>
                      <a:r>
                        <a:rPr lang="it-IT" sz="1000" b="1" baseline="0" dirty="0" smtClean="0">
                          <a:solidFill>
                            <a:schemeClr val="accent2"/>
                          </a:solidFill>
                          <a:latin typeface="Century Gothic" panose="020B0502020202020204" pitchFamily="34" charset="0"/>
                        </a:rPr>
                        <a:t> di rischio </a:t>
                      </a:r>
                      <a:r>
                        <a:rPr lang="it-IT" sz="1000" b="1" dirty="0" smtClean="0">
                          <a:solidFill>
                            <a:schemeClr val="accent2"/>
                          </a:solidFill>
                          <a:latin typeface="Century Gothic" panose="020B0502020202020204" pitchFamily="34" charset="0"/>
                        </a:rPr>
                        <a:t>MEDIO-BASSO</a:t>
                      </a:r>
                      <a:endParaRPr lang="it-IT" sz="1000" b="1" dirty="0">
                        <a:solidFill>
                          <a:schemeClr val="accent2"/>
                        </a:solidFill>
                        <a:latin typeface="Century Gothic" panose="020B0502020202020204" pitchFamily="34" charset="0"/>
                      </a:endParaRPr>
                    </a:p>
                  </a:txBody>
                  <a:tcPr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r>
                        <a:rPr lang="it-IT" sz="1000" b="0" dirty="0" smtClean="0">
                          <a:solidFill>
                            <a:schemeClr val="accent2"/>
                          </a:solidFill>
                          <a:latin typeface="Century Gothic" panose="020B0502020202020204" pitchFamily="34" charset="0"/>
                        </a:rPr>
                        <a:t>CNP MODERATO</a:t>
                      </a:r>
                      <a:endParaRPr lang="it-IT" sz="1000" b="0" dirty="0">
                        <a:solidFill>
                          <a:schemeClr val="accent2"/>
                        </a:solidFill>
                        <a:latin typeface="Century Gothic" panose="020B0502020202020204" pitchFamily="34" charset="0"/>
                      </a:endParaRPr>
                    </a:p>
                  </a:txBody>
                  <a:tcPr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r>
              <a:tr h="2349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000" b="1" dirty="0" smtClean="0">
                          <a:solidFill>
                            <a:schemeClr val="accent2"/>
                          </a:solidFill>
                          <a:latin typeface="Century Gothic" panose="020B0502020202020204" pitchFamily="34" charset="0"/>
                        </a:rPr>
                        <a:t>Profilo</a:t>
                      </a:r>
                      <a:r>
                        <a:rPr lang="it-IT" sz="1000" b="1" baseline="0" dirty="0" smtClean="0">
                          <a:solidFill>
                            <a:schemeClr val="accent2"/>
                          </a:solidFill>
                          <a:latin typeface="Century Gothic" panose="020B0502020202020204" pitchFamily="34" charset="0"/>
                        </a:rPr>
                        <a:t> di rischio </a:t>
                      </a:r>
                      <a:r>
                        <a:rPr lang="it-IT" sz="1000" b="1" dirty="0" smtClean="0">
                          <a:solidFill>
                            <a:schemeClr val="accent2"/>
                          </a:solidFill>
                          <a:latin typeface="Century Gothic" panose="020B0502020202020204" pitchFamily="34" charset="0"/>
                        </a:rPr>
                        <a:t>MEDIO</a:t>
                      </a:r>
                      <a:endParaRPr lang="it-IT" sz="1000" b="1" dirty="0">
                        <a:solidFill>
                          <a:schemeClr val="accent2"/>
                        </a:solidFill>
                        <a:latin typeface="Century Gothic" panose="020B0502020202020204" pitchFamily="34" charset="0"/>
                      </a:endParaRPr>
                    </a:p>
                  </a:txBody>
                  <a:tcPr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r>
                        <a:rPr lang="it-IT" sz="1000" b="0" dirty="0" smtClean="0">
                          <a:solidFill>
                            <a:schemeClr val="accent2"/>
                          </a:solidFill>
                          <a:latin typeface="Century Gothic" panose="020B0502020202020204" pitchFamily="34" charset="0"/>
                        </a:rPr>
                        <a:t>CNP EQUILIBRATO</a:t>
                      </a:r>
                      <a:endParaRPr lang="it-IT" sz="1000" b="0" dirty="0">
                        <a:solidFill>
                          <a:schemeClr val="accent2"/>
                        </a:solidFill>
                        <a:latin typeface="Century Gothic" panose="020B0502020202020204" pitchFamily="34" charset="0"/>
                      </a:endParaRPr>
                    </a:p>
                  </a:txBody>
                  <a:tcPr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r>
              <a:tr h="3818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000" b="1" dirty="0" smtClean="0">
                          <a:solidFill>
                            <a:schemeClr val="accent2"/>
                          </a:solidFill>
                          <a:latin typeface="Century Gothic" panose="020B0502020202020204" pitchFamily="34" charset="0"/>
                        </a:rPr>
                        <a:t>Profilo</a:t>
                      </a:r>
                      <a:r>
                        <a:rPr lang="it-IT" sz="1000" b="1" baseline="0" dirty="0" smtClean="0">
                          <a:solidFill>
                            <a:schemeClr val="accent2"/>
                          </a:solidFill>
                          <a:latin typeface="Century Gothic" panose="020B0502020202020204" pitchFamily="34" charset="0"/>
                        </a:rPr>
                        <a:t> di rischio </a:t>
                      </a:r>
                      <a:r>
                        <a:rPr lang="it-IT" sz="1000" b="1" dirty="0" smtClean="0">
                          <a:solidFill>
                            <a:schemeClr val="accent2"/>
                          </a:solidFill>
                          <a:latin typeface="Century Gothic" panose="020B0502020202020204" pitchFamily="34" charset="0"/>
                        </a:rPr>
                        <a:t>MEDIO-ALTO</a:t>
                      </a:r>
                      <a:endParaRPr lang="it-IT" sz="1000" b="1" dirty="0">
                        <a:solidFill>
                          <a:schemeClr val="accent2"/>
                        </a:solidFill>
                        <a:latin typeface="Century Gothic" panose="020B0502020202020204" pitchFamily="34" charset="0"/>
                      </a:endParaRPr>
                    </a:p>
                  </a:txBody>
                  <a:tcPr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r>
                        <a:rPr lang="it-IT" sz="1000" b="0" dirty="0" smtClean="0">
                          <a:solidFill>
                            <a:schemeClr val="accent2"/>
                          </a:solidFill>
                          <a:latin typeface="Century Gothic" panose="020B0502020202020204" pitchFamily="34" charset="0"/>
                        </a:rPr>
                        <a:t>CNP DINAMICO</a:t>
                      </a:r>
                      <a:endParaRPr lang="it-IT" sz="1000" b="0" dirty="0">
                        <a:solidFill>
                          <a:schemeClr val="accent2"/>
                        </a:solidFill>
                        <a:latin typeface="Century Gothic" panose="020B0502020202020204" pitchFamily="34" charset="0"/>
                      </a:endParaRPr>
                    </a:p>
                  </a:txBody>
                  <a:tcPr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r>
              <a:tr h="3818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000" b="1" dirty="0" smtClean="0">
                          <a:solidFill>
                            <a:schemeClr val="accent2"/>
                          </a:solidFill>
                          <a:latin typeface="Century Gothic" panose="020B0502020202020204" pitchFamily="34" charset="0"/>
                        </a:rPr>
                        <a:t>Profilo</a:t>
                      </a:r>
                      <a:r>
                        <a:rPr lang="it-IT" sz="1000" b="1" baseline="0" dirty="0" smtClean="0">
                          <a:solidFill>
                            <a:schemeClr val="accent2"/>
                          </a:solidFill>
                          <a:latin typeface="Century Gothic" panose="020B0502020202020204" pitchFamily="34" charset="0"/>
                        </a:rPr>
                        <a:t> di rischio </a:t>
                      </a:r>
                      <a:r>
                        <a:rPr lang="it-IT" sz="1000" b="1" dirty="0" smtClean="0">
                          <a:solidFill>
                            <a:schemeClr val="accent2"/>
                          </a:solidFill>
                          <a:latin typeface="Century Gothic" panose="020B0502020202020204" pitchFamily="34" charset="0"/>
                        </a:rPr>
                        <a:t>ALTO</a:t>
                      </a:r>
                      <a:endParaRPr lang="it-IT" sz="1000" b="1" dirty="0">
                        <a:solidFill>
                          <a:schemeClr val="accent2"/>
                        </a:solidFill>
                        <a:latin typeface="Century Gothic" panose="020B0502020202020204" pitchFamily="34" charset="0"/>
                      </a:endParaRPr>
                    </a:p>
                  </a:txBody>
                  <a:tcPr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r>
                        <a:rPr lang="it-IT" sz="1000" b="0" dirty="0" smtClean="0">
                          <a:solidFill>
                            <a:schemeClr val="accent2"/>
                          </a:solidFill>
                          <a:latin typeface="Century Gothic" panose="020B0502020202020204" pitchFamily="34" charset="0"/>
                        </a:rPr>
                        <a:t>CNP AGGRESSIVO</a:t>
                      </a:r>
                      <a:endParaRPr lang="it-IT" sz="1000" b="0" dirty="0">
                        <a:solidFill>
                          <a:schemeClr val="accent2"/>
                        </a:solidFill>
                        <a:latin typeface="Century Gothic" panose="020B0502020202020204" pitchFamily="34" charset="0"/>
                      </a:endParaRPr>
                    </a:p>
                  </a:txBody>
                  <a:tcPr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r>
              <a:tr h="381832">
                <a:tc>
                  <a:txBody>
                    <a:bodyPr/>
                    <a:lstStyle/>
                    <a:p>
                      <a:r>
                        <a:rPr lang="it-IT" sz="1000" b="1" dirty="0" smtClean="0">
                          <a:solidFill>
                            <a:schemeClr val="accent2"/>
                          </a:solidFill>
                          <a:latin typeface="Century Gothic" panose="020B0502020202020204" pitchFamily="34" charset="0"/>
                        </a:rPr>
                        <a:t>TOTAL RETURN </a:t>
                      </a:r>
                      <a:endParaRPr lang="it-IT" sz="1000" b="1" dirty="0">
                        <a:solidFill>
                          <a:schemeClr val="accent2"/>
                        </a:solidFill>
                        <a:latin typeface="Century Gothic" panose="020B0502020202020204" pitchFamily="34" charset="0"/>
                      </a:endParaRPr>
                    </a:p>
                  </a:txBody>
                  <a:tcPr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r>
                        <a:rPr lang="it-IT" sz="1000" b="0" dirty="0" err="1" smtClean="0">
                          <a:solidFill>
                            <a:schemeClr val="accent2"/>
                          </a:solidFill>
                          <a:latin typeface="Century Gothic" panose="020B0502020202020204" pitchFamily="34" charset="0"/>
                        </a:rPr>
                        <a:t>CiiS</a:t>
                      </a:r>
                      <a:r>
                        <a:rPr lang="it-IT" sz="1000" b="0" dirty="0" smtClean="0">
                          <a:solidFill>
                            <a:schemeClr val="accent2"/>
                          </a:solidFill>
                          <a:latin typeface="Century Gothic" panose="020B0502020202020204" pitchFamily="34" charset="0"/>
                        </a:rPr>
                        <a:t> – TOTAL RETURN</a:t>
                      </a:r>
                      <a:endParaRPr lang="it-IT" sz="1000" b="0" dirty="0">
                        <a:solidFill>
                          <a:schemeClr val="accent2"/>
                        </a:solidFill>
                        <a:latin typeface="Century Gothic" panose="020B0502020202020204" pitchFamily="34" charset="0"/>
                      </a:endParaRPr>
                    </a:p>
                  </a:txBody>
                  <a:tcPr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18" name="Gruppo 17"/>
          <p:cNvGrpSpPr/>
          <p:nvPr/>
        </p:nvGrpSpPr>
        <p:grpSpPr>
          <a:xfrm>
            <a:off x="358775" y="1520826"/>
            <a:ext cx="3297654" cy="4400751"/>
            <a:chOff x="358775" y="1520826"/>
            <a:chExt cx="3297654" cy="4400751"/>
          </a:xfrm>
        </p:grpSpPr>
        <p:grpSp>
          <p:nvGrpSpPr>
            <p:cNvPr id="19" name="Gruppo 18"/>
            <p:cNvGrpSpPr/>
            <p:nvPr/>
          </p:nvGrpSpPr>
          <p:grpSpPr>
            <a:xfrm>
              <a:off x="358775" y="1520826"/>
              <a:ext cx="1460225" cy="4400751"/>
              <a:chOff x="358775" y="1789662"/>
              <a:chExt cx="1460225" cy="4400751"/>
            </a:xfrm>
          </p:grpSpPr>
          <p:pic>
            <p:nvPicPr>
              <p:cNvPr id="33" name="Immagin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317" y="2545753"/>
                <a:ext cx="1062645" cy="1600317"/>
              </a:xfrm>
              <a:prstGeom prst="rect">
                <a:avLst/>
              </a:prstGeom>
              <a:noFill/>
              <a:ln>
                <a:noFill/>
              </a:ln>
            </p:spPr>
          </p:pic>
          <p:pic>
            <p:nvPicPr>
              <p:cNvPr id="34" name="Immagine 33"/>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67273" y="3839040"/>
                <a:ext cx="1451724" cy="1062645"/>
              </a:xfrm>
              <a:prstGeom prst="rect">
                <a:avLst/>
              </a:prstGeom>
              <a:noFill/>
              <a:ln>
                <a:noFill/>
              </a:ln>
            </p:spPr>
          </p:pic>
          <p:pic>
            <p:nvPicPr>
              <p:cNvPr id="35" name="Immagine 34"/>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53317" y="4590096"/>
                <a:ext cx="1062645" cy="1600317"/>
              </a:xfrm>
              <a:prstGeom prst="rect">
                <a:avLst/>
              </a:prstGeom>
              <a:noFill/>
              <a:ln>
                <a:noFill/>
              </a:ln>
            </p:spPr>
          </p:pic>
          <p:pic>
            <p:nvPicPr>
              <p:cNvPr id="36" name="Immagine 35"/>
              <p:cNvPicPr>
                <a:picLocks noChangeAspect="1"/>
              </p:cNvPicPr>
              <p:nvPr/>
            </p:nvPicPr>
            <p:blipFill>
              <a:blip r:embed="rId6"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67273" y="1789662"/>
                <a:ext cx="1451724" cy="1062645"/>
              </a:xfrm>
              <a:prstGeom prst="rect">
                <a:avLst/>
              </a:prstGeom>
              <a:noFill/>
              <a:ln>
                <a:noFill/>
              </a:ln>
            </p:spPr>
          </p:pic>
          <p:sp>
            <p:nvSpPr>
              <p:cNvPr id="37" name="Segnaposto piè di pagina 5"/>
              <p:cNvSpPr txBox="1">
                <a:spLocks/>
              </p:cNvSpPr>
              <p:nvPr/>
            </p:nvSpPr>
            <p:spPr bwMode="gray">
              <a:xfrm>
                <a:off x="367273" y="2110690"/>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000" b="1" dirty="0">
                    <a:solidFill>
                      <a:schemeClr val="bg1"/>
                    </a:solidFill>
                  </a:rPr>
                  <a:t>GESTIONE </a:t>
                </a:r>
              </a:p>
              <a:p>
                <a:pPr algn="ctr"/>
                <a:r>
                  <a:rPr lang="it-IT" sz="1000" b="1" dirty="0">
                    <a:solidFill>
                      <a:schemeClr val="bg1"/>
                    </a:solidFill>
                  </a:rPr>
                  <a:t>SEPARATA</a:t>
                </a:r>
              </a:p>
            </p:txBody>
          </p:sp>
          <p:sp>
            <p:nvSpPr>
              <p:cNvPr id="38" name="Segnaposto piè di pagina 5"/>
              <p:cNvSpPr txBox="1">
                <a:spLocks/>
              </p:cNvSpPr>
              <p:nvPr/>
            </p:nvSpPr>
            <p:spPr bwMode="gray">
              <a:xfrm>
                <a:off x="358775" y="2856775"/>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700" b="1" dirty="0" smtClean="0">
                    <a:solidFill>
                      <a:schemeClr val="bg1"/>
                    </a:solidFill>
                  </a:rPr>
                  <a:t>FONDI INTERNI</a:t>
                </a:r>
              </a:p>
              <a:p>
                <a:pPr algn="ctr"/>
                <a:r>
                  <a:rPr lang="it-IT" sz="700" b="1" dirty="0" smtClean="0">
                    <a:solidFill>
                      <a:schemeClr val="bg1"/>
                    </a:solidFill>
                  </a:rPr>
                  <a:t>A PROFILO</a:t>
                </a:r>
              </a:p>
              <a:p>
                <a:pPr algn="ctr"/>
                <a:r>
                  <a:rPr lang="it-IT" sz="700" b="1" dirty="0" smtClean="0">
                    <a:solidFill>
                      <a:schemeClr val="bg1"/>
                    </a:solidFill>
                  </a:rPr>
                  <a:t>DI RISCHIO</a:t>
                </a:r>
                <a:endParaRPr lang="it-IT" sz="700" b="1" dirty="0">
                  <a:solidFill>
                    <a:schemeClr val="bg1"/>
                  </a:solidFill>
                </a:endParaRPr>
              </a:p>
            </p:txBody>
          </p:sp>
          <p:sp>
            <p:nvSpPr>
              <p:cNvPr id="39" name="Segnaposto piè di pagina 5"/>
              <p:cNvSpPr txBox="1">
                <a:spLocks/>
              </p:cNvSpPr>
              <p:nvPr/>
            </p:nvSpPr>
            <p:spPr bwMode="gray">
              <a:xfrm>
                <a:off x="358950" y="4151754"/>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000" b="1" dirty="0">
                    <a:solidFill>
                      <a:schemeClr val="bg1"/>
                    </a:solidFill>
                  </a:rPr>
                  <a:t>OICR</a:t>
                </a:r>
              </a:p>
            </p:txBody>
          </p:sp>
          <p:sp>
            <p:nvSpPr>
              <p:cNvPr id="40" name="Segnaposto piè di pagina 5"/>
              <p:cNvSpPr txBox="1">
                <a:spLocks/>
              </p:cNvSpPr>
              <p:nvPr/>
            </p:nvSpPr>
            <p:spPr bwMode="gray">
              <a:xfrm>
                <a:off x="358950" y="5177203"/>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000" b="1" dirty="0">
                    <a:solidFill>
                      <a:schemeClr val="bg1"/>
                    </a:solidFill>
                  </a:rPr>
                  <a:t>[ … ]</a:t>
                </a:r>
              </a:p>
            </p:txBody>
          </p:sp>
        </p:grpSp>
        <p:pic>
          <p:nvPicPr>
            <p:cNvPr id="20" name="Immagine 19"/>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1569317" y="2267452"/>
              <a:ext cx="1062645" cy="1600317"/>
            </a:xfrm>
            <a:prstGeom prst="rect">
              <a:avLst/>
            </a:prstGeom>
            <a:noFill/>
            <a:ln>
              <a:noFill/>
            </a:ln>
          </p:spPr>
        </p:pic>
        <p:pic>
          <p:nvPicPr>
            <p:cNvPr id="21" name="Immagine 20"/>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593784" y="2276917"/>
              <a:ext cx="1062645" cy="1600317"/>
            </a:xfrm>
            <a:prstGeom prst="rect">
              <a:avLst/>
            </a:prstGeom>
            <a:noFill/>
            <a:ln>
              <a:noFill/>
            </a:ln>
          </p:spPr>
        </p:pic>
        <p:sp>
          <p:nvSpPr>
            <p:cNvPr id="31" name="Segnaposto piè di pagina 5"/>
            <p:cNvSpPr txBox="1">
              <a:spLocks/>
            </p:cNvSpPr>
            <p:nvPr/>
          </p:nvSpPr>
          <p:spPr bwMode="gray">
            <a:xfrm>
              <a:off x="1300482" y="2858989"/>
              <a:ext cx="1600316"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700" b="1" dirty="0" smtClean="0">
                  <a:solidFill>
                    <a:schemeClr val="bg1"/>
                  </a:solidFill>
                </a:rPr>
                <a:t>DYNAMIC </a:t>
              </a:r>
            </a:p>
            <a:p>
              <a:pPr algn="ctr"/>
              <a:r>
                <a:rPr lang="it-IT" sz="700" b="1" dirty="0" smtClean="0">
                  <a:solidFill>
                    <a:schemeClr val="bg1"/>
                  </a:solidFill>
                </a:rPr>
                <a:t>STRUCTURED </a:t>
              </a:r>
            </a:p>
            <a:p>
              <a:pPr algn="ctr"/>
              <a:r>
                <a:rPr lang="it-IT" sz="700" b="1" dirty="0" smtClean="0">
                  <a:solidFill>
                    <a:schemeClr val="bg1"/>
                  </a:solidFill>
                </a:rPr>
                <a:t>OPPORTUNITY</a:t>
              </a:r>
              <a:endParaRPr lang="it-IT" sz="700" b="1" dirty="0">
                <a:solidFill>
                  <a:schemeClr val="bg1"/>
                </a:solidFill>
              </a:endParaRPr>
            </a:p>
          </p:txBody>
        </p:sp>
        <p:sp>
          <p:nvSpPr>
            <p:cNvPr id="32" name="Segnaposto piè di pagina 5"/>
            <p:cNvSpPr txBox="1">
              <a:spLocks/>
            </p:cNvSpPr>
            <p:nvPr/>
          </p:nvSpPr>
          <p:spPr bwMode="gray">
            <a:xfrm>
              <a:off x="2602279" y="3163417"/>
              <a:ext cx="1045683"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700" b="1" dirty="0" smtClean="0">
                  <a:solidFill>
                    <a:schemeClr val="bg1"/>
                  </a:solidFill>
                </a:rPr>
                <a:t>WB ALTERNATIVE</a:t>
              </a:r>
              <a:endParaRPr lang="it-IT" sz="700" b="1" dirty="0">
                <a:solidFill>
                  <a:schemeClr val="bg1"/>
                </a:solidFill>
              </a:endParaRPr>
            </a:p>
          </p:txBody>
        </p:sp>
      </p:grpSp>
    </p:spTree>
    <p:custDataLst>
      <p:tags r:id="rId1"/>
    </p:custDataLst>
    <p:extLst>
      <p:ext uri="{BB962C8B-B14F-4D97-AF65-F5344CB8AC3E}">
        <p14:creationId xmlns:p14="http://schemas.microsoft.com/office/powerpoint/2010/main" val="194352799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3"/>
          <p:cNvSpPr txBox="1">
            <a:spLocks/>
          </p:cNvSpPr>
          <p:nvPr/>
        </p:nvSpPr>
        <p:spPr>
          <a:xfrm>
            <a:off x="351693" y="618394"/>
            <a:ext cx="2813538" cy="306751"/>
          </a:xfrm>
          <a:prstGeom prst="rect">
            <a:avLst/>
          </a:prstGeom>
        </p:spPr>
        <p:txBody>
          <a:bodyPr vert="horz" wrap="square" lIns="0" tIns="0" rIns="0" bIns="0" rtlCol="0" anchor="ctr">
            <a:spAutoFit/>
          </a:bodyPr>
          <a:lstStyle>
            <a:lvl1pPr algn="l" defTabSz="514350" rtl="0" eaLnBrk="1" latinLnBrk="0" hangingPunct="1">
              <a:lnSpc>
                <a:spcPct val="90000"/>
              </a:lnSpc>
              <a:spcBef>
                <a:spcPct val="0"/>
              </a:spcBef>
              <a:buNone/>
              <a:defRPr sz="2000" b="1" kern="1200">
                <a:solidFill>
                  <a:schemeClr val="accent3"/>
                </a:solidFill>
                <a:latin typeface="Century Gothic" panose="020B0502020202020204" pitchFamily="34" charset="0"/>
                <a:ea typeface="+mj-ea"/>
                <a:cs typeface="+mj-cs"/>
              </a:defRPr>
            </a:lvl1pPr>
          </a:lstStyle>
          <a:p>
            <a:pPr defTabSz="474796">
              <a:defRPr/>
            </a:pPr>
            <a:r>
              <a:rPr lang="it-IT" sz="2215" dirty="0">
                <a:solidFill>
                  <a:srgbClr val="D70064"/>
                </a:solidFill>
              </a:rPr>
              <a:t>CNP PRUDENTE</a:t>
            </a:r>
          </a:p>
        </p:txBody>
      </p:sp>
      <p:sp>
        <p:nvSpPr>
          <p:cNvPr id="7" name="Segnaposto testo 4"/>
          <p:cNvSpPr txBox="1">
            <a:spLocks/>
          </p:cNvSpPr>
          <p:nvPr/>
        </p:nvSpPr>
        <p:spPr>
          <a:xfrm>
            <a:off x="351692" y="1031473"/>
            <a:ext cx="4220308" cy="404306"/>
          </a:xfrm>
          <a:prstGeom prst="rect">
            <a:avLst/>
          </a:prstGeom>
        </p:spPr>
        <p:txBody>
          <a:bodyPr vert="horz" lIns="0" tIns="42203" rIns="0" bIns="42203" rtlCol="0">
            <a:noAutofit/>
          </a:bodyPr>
          <a:lstStyle>
            <a:lvl1pPr marL="128588" indent="-128588" algn="l" defTabSz="514350" rtl="0" eaLnBrk="1" latinLnBrk="0" hangingPunct="1">
              <a:lnSpc>
                <a:spcPct val="90000"/>
              </a:lnSpc>
              <a:spcBef>
                <a:spcPts val="563"/>
              </a:spcBef>
              <a:buFont typeface="Arial" panose="020B0604020202020204" pitchFamily="34" charset="0"/>
              <a:buChar char="•"/>
              <a:defRPr sz="1100" kern="1200">
                <a:solidFill>
                  <a:schemeClr val="tx1"/>
                </a:solidFill>
                <a:latin typeface="Century Gothic" panose="020B0502020202020204" pitchFamily="34" charset="0"/>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050" kern="1200">
                <a:solidFill>
                  <a:schemeClr val="tx1"/>
                </a:solidFill>
                <a:latin typeface="Century Gothic" panose="020B0502020202020204" pitchFamily="34" charset="0"/>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000" kern="1200">
                <a:solidFill>
                  <a:schemeClr val="tx1"/>
                </a:solidFill>
                <a:latin typeface="Century Gothic" panose="020B0502020202020204" pitchFamily="34" charset="0"/>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800" kern="1200">
                <a:solidFill>
                  <a:schemeClr val="tx1"/>
                </a:solidFill>
                <a:latin typeface="Century Gothic" panose="020B0502020202020204" pitchFamily="34" charset="0"/>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800" kern="1200">
                <a:solidFill>
                  <a:schemeClr val="tx1"/>
                </a:solidFill>
                <a:latin typeface="Century Gothic" panose="020B0502020202020204" pitchFamily="34" charset="0"/>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just">
              <a:buNone/>
              <a:defRPr/>
            </a:pPr>
            <a:r>
              <a:rPr lang="it-IT" sz="646" dirty="0">
                <a:solidFill>
                  <a:sysClr val="windowText" lastClr="000000"/>
                </a:solidFill>
              </a:rPr>
              <a:t>Fondo Interno gestito attraverso acquisto di quote di OICR UCITS conformi senza un benchmark di riferimento, bensì con un target massimo di volatilità del 5%. Esposizione massima ai mercati azionari del 25%, senza limiti geografici di investimento. La denominazione valutaria del fondo è in Euro, tuttavia può assumere posizioni dirette o indirette su altre valute.</a:t>
            </a:r>
          </a:p>
        </p:txBody>
      </p:sp>
      <p:sp>
        <p:nvSpPr>
          <p:cNvPr id="10" name="Rettangolo 9"/>
          <p:cNvSpPr/>
          <p:nvPr/>
        </p:nvSpPr>
        <p:spPr>
          <a:xfrm>
            <a:off x="6228861" y="1226784"/>
            <a:ext cx="2563446"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STORICO PERFORMANCE </a:t>
            </a:r>
            <a:r>
              <a:rPr lang="it-IT" sz="738" dirty="0">
                <a:solidFill>
                  <a:schemeClr val="bg1"/>
                </a:solidFill>
                <a:latin typeface="Century Gothic" panose="020B0502020202020204" pitchFamily="34" charset="0"/>
              </a:rPr>
              <a:t>26/05/2015 – 31/12/2017</a:t>
            </a:r>
          </a:p>
        </p:txBody>
      </p:sp>
      <p:graphicFrame>
        <p:nvGraphicFramePr>
          <p:cNvPr id="11" name="Segnaposto contenuto 7"/>
          <p:cNvGraphicFramePr>
            <a:graphicFrameLocks/>
          </p:cNvGraphicFramePr>
          <p:nvPr>
            <p:extLst/>
          </p:nvPr>
        </p:nvGraphicFramePr>
        <p:xfrm>
          <a:off x="351693" y="5472390"/>
          <a:ext cx="5740398" cy="799548"/>
        </p:xfrm>
        <a:graphic>
          <a:graphicData uri="http://schemas.openxmlformats.org/drawingml/2006/table">
            <a:tbl>
              <a:tblPr>
                <a:tableStyleId>{5C22544A-7EE6-4342-B048-85BDC9FD1C3A}</a:tableStyleId>
              </a:tblPr>
              <a:tblGrid>
                <a:gridCol w="406800"/>
                <a:gridCol w="406800"/>
                <a:gridCol w="406800"/>
                <a:gridCol w="406800"/>
                <a:gridCol w="406800"/>
                <a:gridCol w="406800"/>
                <a:gridCol w="406800"/>
                <a:gridCol w="406800"/>
                <a:gridCol w="406800"/>
                <a:gridCol w="406800"/>
                <a:gridCol w="406800"/>
                <a:gridCol w="406800"/>
                <a:gridCol w="406800"/>
                <a:gridCol w="451998"/>
              </a:tblGrid>
              <a:tr h="124112">
                <a:tc>
                  <a:txBody>
                    <a:bodyPr/>
                    <a:lstStyle/>
                    <a:p>
                      <a:pPr algn="ctr" fontAlgn="b"/>
                      <a:r>
                        <a:rPr lang="it-IT" sz="600" b="1" u="none" strike="noStrike" dirty="0">
                          <a:effectLst/>
                          <a:latin typeface="Century Gothic" panose="020B0502020202020204" pitchFamily="34" charset="0"/>
                        </a:rPr>
                        <a:t>Anno</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Gen</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Feb</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Mar</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Apr</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Mag</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Giu</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Lug</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Ago</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Set</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Ott</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Nov</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Dic</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Accum</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r>
              <a:tr h="168859">
                <a:tc>
                  <a:txBody>
                    <a:bodyPr/>
                    <a:lstStyle/>
                    <a:p>
                      <a:pPr algn="ctr" fontAlgn="b"/>
                      <a:r>
                        <a:rPr lang="it-IT" sz="600" b="1" u="none" strike="noStrike" dirty="0">
                          <a:effectLst/>
                          <a:latin typeface="Century Gothic" panose="020B0502020202020204" pitchFamily="34" charset="0"/>
                        </a:rPr>
                        <a:t>2015</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-2,46%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1,82%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-2,16%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-0,84%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2,22%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-1,82%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-2,53%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168859">
                <a:tc>
                  <a:txBody>
                    <a:bodyPr/>
                    <a:lstStyle/>
                    <a:p>
                      <a:pPr algn="ctr" fontAlgn="b"/>
                      <a:r>
                        <a:rPr lang="it-IT" sz="600" b="1" u="none" strike="noStrike">
                          <a:effectLst/>
                          <a:latin typeface="Century Gothic" panose="020B0502020202020204" pitchFamily="34" charset="0"/>
                        </a:rPr>
                        <a:t>2016</a:t>
                      </a:r>
                      <a:endParaRPr lang="it-IT" sz="600" b="1" i="0" u="none" strike="noStrike">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-1,69%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1,31%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1,53%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0,82%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-0,14%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-0,55%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1,23%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2,82%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168859">
                <a:tc>
                  <a:txBody>
                    <a:bodyPr/>
                    <a:lstStyle/>
                    <a:p>
                      <a:pPr algn="ctr" fontAlgn="b"/>
                      <a:r>
                        <a:rPr lang="it-IT" sz="600" b="1" u="none" strike="noStrike" dirty="0">
                          <a:effectLst/>
                          <a:latin typeface="Century Gothic" panose="020B0502020202020204" pitchFamily="34" charset="0"/>
                        </a:rPr>
                        <a:t>2017</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-0,01%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1,70%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0,54%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-0,05%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-0,34%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-0,08%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1,13%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-0,50%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-0.26%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2.80%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168859">
                <a:tc>
                  <a:txBody>
                    <a:bodyPr/>
                    <a:lstStyle/>
                    <a:p>
                      <a:pPr algn="ctr" fontAlgn="b"/>
                      <a:r>
                        <a:rPr lang="it-IT" sz="600" b="1" u="none" strike="noStrike" dirty="0">
                          <a:effectLst/>
                          <a:latin typeface="Century Gothic" panose="020B0502020202020204" pitchFamily="34" charset="0"/>
                        </a:rPr>
                        <a:t>Media</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-0,85%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0,71%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0,51%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0,60%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0,63%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-1,07%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1,05%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-0,47%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-0,17%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1,03%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-0,14%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-0.28%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3.02%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bl>
          </a:graphicData>
        </a:graphic>
      </p:graphicFrame>
      <p:sp>
        <p:nvSpPr>
          <p:cNvPr id="12" name="Rettangolo 11"/>
          <p:cNvSpPr/>
          <p:nvPr/>
        </p:nvSpPr>
        <p:spPr>
          <a:xfrm>
            <a:off x="351692" y="3788683"/>
            <a:ext cx="5740398"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RENDIMENTI</a:t>
            </a:r>
            <a:endParaRPr lang="it-IT" sz="738" dirty="0">
              <a:solidFill>
                <a:schemeClr val="bg1"/>
              </a:solidFill>
              <a:latin typeface="Century Gothic" panose="020B0502020202020204" pitchFamily="34" charset="0"/>
            </a:endParaRPr>
          </a:p>
        </p:txBody>
      </p:sp>
      <p:graphicFrame>
        <p:nvGraphicFramePr>
          <p:cNvPr id="13" name="Segnaposto contenuto 7"/>
          <p:cNvGraphicFramePr>
            <a:graphicFrameLocks/>
          </p:cNvGraphicFramePr>
          <p:nvPr>
            <p:extLst/>
          </p:nvPr>
        </p:nvGraphicFramePr>
        <p:xfrm>
          <a:off x="6228861" y="4091465"/>
          <a:ext cx="2563450" cy="2171354"/>
        </p:xfrm>
        <a:graphic>
          <a:graphicData uri="http://schemas.openxmlformats.org/drawingml/2006/table">
            <a:tbl>
              <a:tblPr>
                <a:tableStyleId>{5C22544A-7EE6-4342-B048-85BDC9FD1C3A}</a:tableStyleId>
              </a:tblPr>
              <a:tblGrid>
                <a:gridCol w="1171405"/>
                <a:gridCol w="320933"/>
                <a:gridCol w="320933"/>
                <a:gridCol w="320933"/>
                <a:gridCol w="429246"/>
              </a:tblGrid>
              <a:tr h="284661">
                <a:tc>
                  <a:txBody>
                    <a:bodyPr/>
                    <a:lstStyle/>
                    <a:p>
                      <a:pPr algn="ctr" fontAlgn="b"/>
                      <a:r>
                        <a:rPr lang="it-IT" sz="600" b="1" u="none" strike="noStrike" dirty="0">
                          <a:effectLst/>
                          <a:latin typeface="Century Gothic" panose="020B0502020202020204" pitchFamily="34" charset="0"/>
                        </a:rPr>
                        <a:t>RENDIMENTO</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3 MESI</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6 MESI</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2017</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DATA DI LANCIO</a:t>
                      </a:r>
                      <a:endParaRPr lang="it-IT" sz="600" b="1" i="0" u="none" strike="noStrike" dirty="0">
                        <a:solidFill>
                          <a:srgbClr val="FFFFFF"/>
                        </a:solidFill>
                        <a:effectLst/>
                        <a:latin typeface="Century Gothic" panose="020B0502020202020204" pitchFamily="34" charset="0"/>
                      </a:endParaRPr>
                    </a:p>
                  </a:txBody>
                  <a:tcPr marL="8792" marR="8792" marT="8792" marB="0" anchor="ctr">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solidFill>
                      <a:schemeClr val="accent6"/>
                    </a:solidFill>
                  </a:tcPr>
                </a:tc>
              </a:tr>
              <a:tr h="203967">
                <a:tc>
                  <a:txBody>
                    <a:bodyPr/>
                    <a:lstStyle/>
                    <a:p>
                      <a:pPr algn="ctr" fontAlgn="b"/>
                      <a:r>
                        <a:rPr lang="it-IT" sz="600" u="none" strike="noStrike" dirty="0" smtClean="0">
                          <a:effectLst/>
                          <a:latin typeface="Century Gothic" panose="020B0502020202020204" pitchFamily="34" charset="0"/>
                        </a:rPr>
                        <a:t>Rendimento </a:t>
                      </a:r>
                      <a:r>
                        <a:rPr lang="it-IT" sz="600" u="none" strike="noStrike" dirty="0">
                          <a:effectLst/>
                          <a:latin typeface="Century Gothic" panose="020B0502020202020204" pitchFamily="34" charset="0"/>
                        </a:rPr>
                        <a:t>totale</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0.36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0.52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2.80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3.02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r>
              <a:tr h="203967">
                <a:tc>
                  <a:txBody>
                    <a:bodyPr/>
                    <a:lstStyle/>
                    <a:p>
                      <a:pPr algn="ctr" fontAlgn="b"/>
                      <a:r>
                        <a:rPr lang="it-IT" sz="600" u="none" strike="noStrike" dirty="0">
                          <a:effectLst/>
                          <a:latin typeface="Century Gothic" panose="020B0502020202020204" pitchFamily="34" charset="0"/>
                        </a:rPr>
                        <a:t>Rendimento massimo</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0.32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0.39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0.39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0.71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u="none" strike="noStrike">
                          <a:effectLst/>
                          <a:latin typeface="Century Gothic" panose="020B0502020202020204" pitchFamily="34" charset="0"/>
                        </a:rPr>
                        <a:t>Rendimento minimo</a:t>
                      </a:r>
                      <a:endParaRPr lang="it-IT" sz="600" b="0" i="0" u="none" strike="noStrike">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-0.29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-0.32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-1.17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b="1" u="none" strike="noStrike" dirty="0">
                          <a:effectLst/>
                          <a:latin typeface="Century Gothic" panose="020B0502020202020204" pitchFamily="34" charset="0"/>
                        </a:rPr>
                        <a:t>RISCHIO </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dirty="0">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r>
              <a:tr h="203967">
                <a:tc>
                  <a:txBody>
                    <a:bodyPr/>
                    <a:lstStyle/>
                    <a:p>
                      <a:pPr algn="ctr" fontAlgn="b"/>
                      <a:r>
                        <a:rPr lang="it-IT" sz="600" u="none" strike="noStrike" dirty="0">
                          <a:effectLst/>
                          <a:latin typeface="Century Gothic" panose="020B0502020202020204" pitchFamily="34" charset="0"/>
                        </a:rPr>
                        <a:t>Deviazione stand (</a:t>
                      </a:r>
                      <a:r>
                        <a:rPr lang="it-IT" sz="600" u="none" strike="noStrike" dirty="0" smtClean="0">
                          <a:effectLst/>
                          <a:latin typeface="Century Gothic" panose="020B0502020202020204" pitchFamily="34" charset="0"/>
                        </a:rPr>
                        <a:t>annualizzata</a:t>
                      </a:r>
                      <a:r>
                        <a:rPr lang="it-IT" sz="600" u="none" strike="noStrike" dirty="0">
                          <a:effectLst/>
                          <a:latin typeface="Century Gothic" panose="020B0502020202020204" pitchFamily="34" charset="0"/>
                        </a:rPr>
                        <a:t>)</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2.20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2.35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2.36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3.50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03967">
                <a:tc>
                  <a:txBody>
                    <a:bodyPr/>
                    <a:lstStyle/>
                    <a:p>
                      <a:pPr algn="ctr" fontAlgn="b"/>
                      <a:r>
                        <a:rPr lang="it-IT" sz="600" u="none" strike="noStrike" dirty="0">
                          <a:effectLst/>
                          <a:latin typeface="Century Gothic" panose="020B0502020202020204" pitchFamily="34" charset="0"/>
                        </a:rPr>
                        <a:t>Rischio al ribasso (</a:t>
                      </a:r>
                      <a:r>
                        <a:rPr lang="it-IT" sz="600" u="none" strike="noStrike" dirty="0" smtClean="0">
                          <a:effectLst/>
                          <a:latin typeface="Century Gothic" panose="020B0502020202020204" pitchFamily="34" charset="0"/>
                        </a:rPr>
                        <a:t>annualizzato</a:t>
                      </a:r>
                      <a:r>
                        <a:rPr lang="it-IT" sz="600" u="none" strike="noStrike" dirty="0">
                          <a:effectLst/>
                          <a:latin typeface="Century Gothic" panose="020B0502020202020204" pitchFamily="34" charset="0"/>
                        </a:rPr>
                        <a:t>)</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1.58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1.66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1.71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2.61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u="none" strike="noStrike">
                          <a:effectLst/>
                          <a:latin typeface="Century Gothic" panose="020B0502020202020204" pitchFamily="34" charset="0"/>
                        </a:rPr>
                        <a:t>VaR 95% (ex-post)</a:t>
                      </a:r>
                      <a:endParaRPr lang="it-IT" sz="600" b="0" i="0" u="none" strike="noStrike">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-0.34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b="1" u="none" strike="noStrike" dirty="0">
                          <a:effectLst/>
                          <a:latin typeface="Century Gothic" panose="020B0502020202020204" pitchFamily="34" charset="0"/>
                        </a:rPr>
                        <a:t>INDICATORI RELATIVI</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dirty="0">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r>
              <a:tr h="214165">
                <a:tc>
                  <a:txBody>
                    <a:bodyPr/>
                    <a:lstStyle/>
                    <a:p>
                      <a:pPr algn="ctr" fontAlgn="b"/>
                      <a:r>
                        <a:rPr lang="it-IT" sz="600" u="none" strike="noStrike" dirty="0" err="1">
                          <a:effectLst/>
                          <a:latin typeface="Century Gothic" panose="020B0502020202020204" pitchFamily="34" charset="0"/>
                        </a:rPr>
                        <a:t>Sharpe</a:t>
                      </a:r>
                      <a:r>
                        <a:rPr lang="it-IT" sz="600" u="none" strike="noStrike" dirty="0">
                          <a:effectLst/>
                          <a:latin typeface="Century Gothic" panose="020B0502020202020204" pitchFamily="34" charset="0"/>
                        </a:rPr>
                        <a:t> Ratio</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0.83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1.34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0.42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bl>
          </a:graphicData>
        </a:graphic>
      </p:graphicFrame>
      <p:sp>
        <p:nvSpPr>
          <p:cNvPr id="14" name="Rettangolo 13"/>
          <p:cNvSpPr/>
          <p:nvPr/>
        </p:nvSpPr>
        <p:spPr>
          <a:xfrm>
            <a:off x="6228861" y="3788683"/>
            <a:ext cx="2563448"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STATISTICHE</a:t>
            </a:r>
            <a:endParaRPr lang="it-IT" sz="738" dirty="0">
              <a:solidFill>
                <a:schemeClr val="bg1"/>
              </a:solidFill>
              <a:latin typeface="Century Gothic" panose="020B0502020202020204" pitchFamily="34" charset="0"/>
            </a:endParaRPr>
          </a:p>
        </p:txBody>
      </p:sp>
      <p:sp>
        <p:nvSpPr>
          <p:cNvPr id="3" name="Segnaposto numero diapositiva 2"/>
          <p:cNvSpPr>
            <a:spLocks noGrp="1"/>
          </p:cNvSpPr>
          <p:nvPr>
            <p:ph type="sldNum" sz="quarter" idx="12"/>
          </p:nvPr>
        </p:nvSpPr>
        <p:spPr/>
        <p:txBody>
          <a:bodyPr/>
          <a:lstStyle/>
          <a:p>
            <a:fld id="{3920DD2A-41E5-4573-9827-11F0AE2A5884}" type="slidenum">
              <a:rPr lang="it-IT" smtClean="0"/>
              <a:t>8</a:t>
            </a:fld>
            <a:endParaRPr lang="it-IT"/>
          </a:p>
        </p:txBody>
      </p:sp>
      <p:graphicFrame>
        <p:nvGraphicFramePr>
          <p:cNvPr id="4" name="Tabella 3"/>
          <p:cNvGraphicFramePr>
            <a:graphicFrameLocks noGrp="1"/>
          </p:cNvGraphicFramePr>
          <p:nvPr>
            <p:extLst/>
          </p:nvPr>
        </p:nvGraphicFramePr>
        <p:xfrm>
          <a:off x="357554" y="1525474"/>
          <a:ext cx="5738446" cy="2206766"/>
        </p:xfrm>
        <a:graphic>
          <a:graphicData uri="http://schemas.openxmlformats.org/drawingml/2006/table">
            <a:tbl>
              <a:tblPr/>
              <a:tblGrid>
                <a:gridCol w="822630"/>
                <a:gridCol w="327455"/>
                <a:gridCol w="1022298"/>
                <a:gridCol w="329451"/>
                <a:gridCol w="1868889"/>
                <a:gridCol w="702830"/>
                <a:gridCol w="335442"/>
                <a:gridCol w="329451"/>
              </a:tblGrid>
              <a:tr h="95294">
                <a:tc>
                  <a:txBody>
                    <a:bodyPr/>
                    <a:lstStyle/>
                    <a:p>
                      <a:pPr algn="ctr" fontAlgn="ctr"/>
                      <a:r>
                        <a:rPr lang="it-IT" sz="600" b="1" i="0" u="none" strike="noStrike" dirty="0">
                          <a:solidFill>
                            <a:srgbClr val="000000"/>
                          </a:solidFill>
                          <a:effectLst/>
                          <a:latin typeface="Century Gothic" panose="020B0502020202020204" pitchFamily="34" charset="0"/>
                        </a:rPr>
                        <a:t>ASSET CLASS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MICRO ASSET CLASS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l" fontAlgn="ctr"/>
                      <a:r>
                        <a:rPr lang="it-IT" sz="600" b="1" i="0" u="none" strike="noStrike">
                          <a:solidFill>
                            <a:srgbClr val="000000"/>
                          </a:solidFill>
                          <a:effectLst/>
                          <a:latin typeface="Century Gothic" panose="020B0502020202020204" pitchFamily="34" charset="0"/>
                        </a:rPr>
                        <a:t>NOME FONDO</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ISIN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VALUTA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ctr"/>
                      <a:r>
                        <a:rPr lang="it-IT" sz="600" b="1" i="0" u="none" strike="noStrike" dirty="0">
                          <a:solidFill>
                            <a:srgbClr val="000000"/>
                          </a:solidFill>
                          <a:effectLst/>
                          <a:latin typeface="Century Gothic" panose="020B0502020202020204" pitchFamily="34" charset="0"/>
                        </a:rPr>
                        <a:t>%</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r>
              <a:tr h="95294">
                <a:tc rowSpan="13">
                  <a:txBody>
                    <a:bodyPr/>
                    <a:lstStyle/>
                    <a:p>
                      <a:pPr algn="ctr" fontAlgn="ctr"/>
                      <a:r>
                        <a:rPr lang="it-IT" sz="600" b="0" i="0" u="none" strike="noStrike" dirty="0">
                          <a:solidFill>
                            <a:srgbClr val="000000"/>
                          </a:solidFill>
                          <a:effectLst/>
                          <a:latin typeface="Century Gothic" panose="020B0502020202020204" pitchFamily="34" charset="0"/>
                        </a:rPr>
                        <a:t>OBBLIGAZIONARI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rowSpan="13">
                  <a:txBody>
                    <a:bodyPr/>
                    <a:lstStyle/>
                    <a:p>
                      <a:pPr algn="ctr" fontAlgn="ctr"/>
                      <a:r>
                        <a:rPr lang="it-IT" sz="600" b="0" i="0" u="none" strike="noStrike">
                          <a:solidFill>
                            <a:srgbClr val="000000"/>
                          </a:solidFill>
                          <a:effectLst/>
                          <a:latin typeface="Century Gothic" panose="020B0502020202020204" pitchFamily="34" charset="0"/>
                        </a:rPr>
                        <a:t>60,00%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fontAlgn="ctr"/>
                      <a:r>
                        <a:rPr lang="it-IT" sz="600" b="0" i="0" u="none" strike="noStrike">
                          <a:solidFill>
                            <a:srgbClr val="000000"/>
                          </a:solidFill>
                          <a:effectLst/>
                          <a:latin typeface="Century Gothic" panose="020B0502020202020204" pitchFamily="34" charset="0"/>
                        </a:rPr>
                        <a:t>AGGREGATE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fontAlgn="ctr"/>
                      <a:r>
                        <a:rPr lang="it-IT" sz="600" b="0" i="0" u="none" strike="noStrike">
                          <a:solidFill>
                            <a:srgbClr val="000000"/>
                          </a:solidFill>
                          <a:effectLst/>
                          <a:latin typeface="Century Gothic" panose="020B0502020202020204" pitchFamily="34" charset="0"/>
                        </a:rPr>
                        <a:t>5,00%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it-IT" sz="600" b="0" i="0" u="none" strike="noStrike" dirty="0" err="1">
                          <a:solidFill>
                            <a:srgbClr val="000000"/>
                          </a:solidFill>
                          <a:effectLst/>
                          <a:latin typeface="Century Gothic" panose="020B0502020202020204" pitchFamily="34" charset="0"/>
                        </a:rPr>
                        <a:t>Carmignac</a:t>
                      </a:r>
                      <a:r>
                        <a:rPr lang="it-IT" sz="600" b="0" i="0" u="none" strike="noStrike" dirty="0">
                          <a:solidFill>
                            <a:srgbClr val="000000"/>
                          </a:solidFill>
                          <a:effectLst/>
                          <a:latin typeface="Century Gothic" panose="020B0502020202020204" pitchFamily="34" charset="0"/>
                        </a:rPr>
                        <a:t> </a:t>
                      </a:r>
                      <a:r>
                        <a:rPr lang="it-IT" sz="600" b="0" i="0" u="none" strike="noStrike" dirty="0" err="1">
                          <a:solidFill>
                            <a:srgbClr val="000000"/>
                          </a:solidFill>
                          <a:effectLst/>
                          <a:latin typeface="Century Gothic" panose="020B0502020202020204" pitchFamily="34" charset="0"/>
                        </a:rPr>
                        <a:t>Securite</a:t>
                      </a:r>
                      <a:endParaRPr lang="it-IT" sz="600" b="0" i="0" u="none" strike="noStrike" dirty="0">
                        <a:solidFill>
                          <a:srgbClr val="000000"/>
                        </a:solidFill>
                        <a:effectLst/>
                        <a:latin typeface="Century Gothic" panose="020B0502020202020204" pitchFamily="34" charset="0"/>
                      </a:endParaRP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FR0010149120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2,00%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100309">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Natixis Euro Aggregate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LU0935223627</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1,50%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100309">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BNY Mellon Euroland Bond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IE0032722260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1,50%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100309">
                <a:tc vMerge="1">
                  <a:txBody>
                    <a:bodyPr/>
                    <a:lstStyle/>
                    <a:p>
                      <a:endParaRPr lang="it-IT"/>
                    </a:p>
                  </a:txBody>
                  <a:tcPr/>
                </a:tc>
                <a:tc vMerge="1">
                  <a:txBody>
                    <a:bodyPr/>
                    <a:lstStyle/>
                    <a:p>
                      <a:endParaRPr lang="it-IT"/>
                    </a:p>
                  </a:txBody>
                  <a:tcPr/>
                </a:tc>
                <a:tc rowSpan="3">
                  <a:txBody>
                    <a:bodyPr/>
                    <a:lstStyle/>
                    <a:p>
                      <a:pPr algn="ctr" fontAlgn="ctr"/>
                      <a:r>
                        <a:rPr lang="it-IT" sz="600" b="0" i="0" u="none" strike="noStrike">
                          <a:solidFill>
                            <a:srgbClr val="000000"/>
                          </a:solidFill>
                          <a:effectLst/>
                          <a:latin typeface="Century Gothic" panose="020B0502020202020204" pitchFamily="34" charset="0"/>
                        </a:rPr>
                        <a:t>CORPORATE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fontAlgn="ctr"/>
                      <a:r>
                        <a:rPr lang="it-IT" sz="600" b="0" i="0" u="none" strike="noStrike">
                          <a:solidFill>
                            <a:srgbClr val="000000"/>
                          </a:solidFill>
                          <a:effectLst/>
                          <a:latin typeface="Century Gothic" panose="020B0502020202020204" pitchFamily="34" charset="0"/>
                        </a:rPr>
                        <a:t>19,00%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it-IT" sz="600" b="0" i="0" u="none" strike="noStrike">
                          <a:solidFill>
                            <a:srgbClr val="000000"/>
                          </a:solidFill>
                          <a:effectLst/>
                          <a:latin typeface="Century Gothic" panose="020B0502020202020204" pitchFamily="34" charset="0"/>
                        </a:rPr>
                        <a:t>Schroder Euro Corporate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LU0113257694</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3,80%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100309">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Morgan Stanley Euro Corporate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LU0132601682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3,80%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100309">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UBS Corporates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LU0396366972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11,40%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100309">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CONVERTIBILI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12,00%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it-IT" sz="600" b="0" i="0" u="none" strike="noStrike" dirty="0" smtClean="0">
                          <a:solidFill>
                            <a:srgbClr val="000000"/>
                          </a:solidFill>
                          <a:effectLst/>
                          <a:latin typeface="Century Gothic" panose="020B0502020202020204" pitchFamily="34" charset="0"/>
                        </a:rPr>
                        <a:t>EDR</a:t>
                      </a:r>
                      <a:r>
                        <a:rPr lang="it-IT" sz="600" b="0" i="0" u="none" strike="noStrike" baseline="0" dirty="0" smtClean="0">
                          <a:solidFill>
                            <a:srgbClr val="000000"/>
                          </a:solidFill>
                          <a:effectLst/>
                          <a:latin typeface="Century Gothic" panose="020B0502020202020204" pitchFamily="34" charset="0"/>
                        </a:rPr>
                        <a:t> </a:t>
                      </a:r>
                      <a:r>
                        <a:rPr lang="it-IT" sz="600" b="0" i="0" u="none" strike="noStrike" baseline="0" dirty="0" err="1" smtClean="0">
                          <a:solidFill>
                            <a:srgbClr val="000000"/>
                          </a:solidFill>
                          <a:effectLst/>
                          <a:latin typeface="Century Gothic" panose="020B0502020202020204" pitchFamily="34" charset="0"/>
                        </a:rPr>
                        <a:t>Convertible</a:t>
                      </a:r>
                      <a:endParaRPr lang="it-IT" sz="600" b="0" i="0" u="none" strike="noStrike" dirty="0">
                        <a:solidFill>
                          <a:srgbClr val="000000"/>
                        </a:solidFill>
                        <a:effectLst/>
                        <a:latin typeface="Century Gothic" panose="020B0502020202020204" pitchFamily="34" charset="0"/>
                      </a:endParaRP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dirty="0" smtClean="0">
                          <a:solidFill>
                            <a:srgbClr val="000000"/>
                          </a:solidFill>
                          <a:effectLst/>
                          <a:latin typeface="Century Gothic" panose="020B0502020202020204" pitchFamily="34" charset="0"/>
                        </a:rPr>
                        <a:t>LU1103207525</a:t>
                      </a:r>
                      <a:endParaRPr lang="it-IT" sz="600" b="0" i="0" u="none" strike="noStrike" dirty="0">
                        <a:solidFill>
                          <a:srgbClr val="000000"/>
                        </a:solidFill>
                        <a:effectLst/>
                        <a:latin typeface="Century Gothic" panose="020B0502020202020204" pitchFamily="34" charset="0"/>
                      </a:endParaRP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12,00%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100309">
                <a:tc vMerge="1">
                  <a:txBody>
                    <a:bodyPr/>
                    <a:lstStyle/>
                    <a:p>
                      <a:endParaRPr lang="it-IT"/>
                    </a:p>
                  </a:txBody>
                  <a:tcPr/>
                </a:tc>
                <a:tc vMerge="1">
                  <a:txBody>
                    <a:bodyPr/>
                    <a:lstStyle/>
                    <a:p>
                      <a:endParaRPr lang="it-IT"/>
                    </a:p>
                  </a:txBody>
                  <a:tcPr/>
                </a:tc>
                <a:tc rowSpan="3">
                  <a:txBody>
                    <a:bodyPr/>
                    <a:lstStyle/>
                    <a:p>
                      <a:pPr algn="ctr" fontAlgn="ctr"/>
                      <a:r>
                        <a:rPr lang="it-IT" sz="600" b="0" i="0" u="none" strike="noStrike">
                          <a:solidFill>
                            <a:srgbClr val="000000"/>
                          </a:solidFill>
                          <a:effectLst/>
                          <a:latin typeface="Century Gothic" panose="020B0502020202020204" pitchFamily="34" charset="0"/>
                        </a:rPr>
                        <a:t>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fontAlgn="ctr"/>
                      <a:r>
                        <a:rPr lang="it-IT" sz="600" b="0" i="0" u="none" strike="noStrike">
                          <a:solidFill>
                            <a:srgbClr val="000000"/>
                          </a:solidFill>
                          <a:effectLst/>
                          <a:latin typeface="Century Gothic" panose="020B0502020202020204" pitchFamily="34" charset="0"/>
                        </a:rPr>
                        <a:t>12,00%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it-IT" sz="600" b="0" i="0" u="none" strike="noStrike">
                          <a:solidFill>
                            <a:srgbClr val="000000"/>
                          </a:solidFill>
                          <a:effectLst/>
                          <a:latin typeface="Century Gothic" panose="020B0502020202020204" pitchFamily="34" charset="0"/>
                        </a:rPr>
                        <a:t>AXA Global 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LU0184631645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2,40%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100309">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en-US" sz="600" b="0" i="0" u="none" strike="noStrike">
                          <a:solidFill>
                            <a:srgbClr val="000000"/>
                          </a:solidFill>
                          <a:effectLst/>
                          <a:latin typeface="Century Gothic" panose="020B0502020202020204" pitchFamily="34" charset="0"/>
                        </a:rPr>
                        <a:t>AXA Euro Short Term 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LU0658026512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2,40%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100309">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en-US" sz="600" b="0" i="0" u="none" strike="noStrike">
                          <a:solidFill>
                            <a:srgbClr val="000000"/>
                          </a:solidFill>
                          <a:effectLst/>
                          <a:latin typeface="Century Gothic" panose="020B0502020202020204" pitchFamily="34" charset="0"/>
                        </a:rPr>
                        <a:t>M&amp;G Global Floating Rate 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GB00BMP3SF82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7,20%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100309">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MERCATI EMERGENTI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3,50%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it-IT" sz="600" b="0" i="0" u="none" strike="noStrike">
                          <a:solidFill>
                            <a:srgbClr val="000000"/>
                          </a:solidFill>
                          <a:effectLst/>
                          <a:latin typeface="Century Gothic" panose="020B0502020202020204" pitchFamily="34" charset="0"/>
                        </a:rPr>
                        <a:t>M&amp;G Emerging Markets Bond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GB00BPYP3J58</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3,50%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100309">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MERCATI DI FRONTIERA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3,50%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it-IT" sz="600" b="0" i="0" u="none" strike="noStrike">
                          <a:solidFill>
                            <a:srgbClr val="000000"/>
                          </a:solidFill>
                          <a:effectLst/>
                          <a:latin typeface="Century Gothic" panose="020B0502020202020204" pitchFamily="34" charset="0"/>
                        </a:rPr>
                        <a:t>Global Evolution Frontier Markets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LU0501220429</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3,50%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105325">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DEBITO SUBORDINATO</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5,00%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it-IT" sz="600" b="0" i="0" u="none" strike="noStrike">
                          <a:solidFill>
                            <a:srgbClr val="000000"/>
                          </a:solidFill>
                          <a:effectLst/>
                          <a:latin typeface="Century Gothic" panose="020B0502020202020204" pitchFamily="34" charset="0"/>
                        </a:rPr>
                        <a:t>EDR Signatures Financial Bond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FR0011034495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5,00%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95294">
                <a:tc rowSpan="5">
                  <a:txBody>
                    <a:bodyPr/>
                    <a:lstStyle/>
                    <a:p>
                      <a:pPr algn="ctr" fontAlgn="ctr"/>
                      <a:r>
                        <a:rPr lang="it-IT" sz="600" b="0" i="0" u="none" strike="noStrike">
                          <a:solidFill>
                            <a:srgbClr val="000000"/>
                          </a:solidFill>
                          <a:effectLst/>
                          <a:latin typeface="Century Gothic" panose="020B0502020202020204" pitchFamily="34" charset="0"/>
                        </a:rPr>
                        <a:t>AZIONARI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rowSpan="5">
                  <a:txBody>
                    <a:bodyPr/>
                    <a:lstStyle/>
                    <a:p>
                      <a:pPr algn="ctr" fontAlgn="ctr"/>
                      <a:r>
                        <a:rPr lang="it-IT" sz="600" b="0" i="0" u="none" strike="noStrike">
                          <a:solidFill>
                            <a:srgbClr val="000000"/>
                          </a:solidFill>
                          <a:effectLst/>
                          <a:latin typeface="Century Gothic" panose="020B0502020202020204" pitchFamily="34" charset="0"/>
                        </a:rPr>
                        <a:t>10,00%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it-IT" sz="600" b="0" i="0" u="none" strike="noStrike">
                          <a:solidFill>
                            <a:srgbClr val="000000"/>
                          </a:solidFill>
                          <a:effectLst/>
                          <a:latin typeface="Century Gothic" panose="020B0502020202020204" pitchFamily="34" charset="0"/>
                        </a:rPr>
                        <a:t>EUROPA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it-IT" sz="600" b="0" i="0" u="none" strike="noStrike">
                          <a:solidFill>
                            <a:srgbClr val="000000"/>
                          </a:solidFill>
                          <a:effectLst/>
                          <a:latin typeface="Century Gothic" panose="020B0502020202020204" pitchFamily="34" charset="0"/>
                        </a:rPr>
                        <a:t>5,00%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it-IT" sz="600" b="0" i="0" u="none" strike="noStrike">
                          <a:solidFill>
                            <a:srgbClr val="000000"/>
                          </a:solidFill>
                          <a:effectLst/>
                          <a:latin typeface="Century Gothic" panose="020B0502020202020204" pitchFamily="34" charset="0"/>
                        </a:rPr>
                        <a:t>Henderson Continental European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LU0201071890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2,50%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95294">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Franklin European Growth</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LU0122612848</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2,50%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95294">
                <a:tc vMerge="1">
                  <a:txBody>
                    <a:bodyPr/>
                    <a:lstStyle/>
                    <a:p>
                      <a:endParaRPr lang="it-IT"/>
                    </a:p>
                  </a:txBody>
                  <a:tcPr/>
                </a:tc>
                <a:tc vMerge="1">
                  <a:txBody>
                    <a:bodyPr/>
                    <a:lstStyle/>
                    <a:p>
                      <a:endParaRPr lang="it-IT"/>
                    </a:p>
                  </a:txBody>
                  <a:tcPr/>
                </a:tc>
                <a:tc rowSpan="2">
                  <a:txBody>
                    <a:bodyPr/>
                    <a:lstStyle/>
                    <a:p>
                      <a:pPr algn="ctr" fontAlgn="ctr"/>
                      <a:r>
                        <a:rPr lang="it-IT" sz="600" b="0" i="0" u="none" strike="noStrike">
                          <a:solidFill>
                            <a:srgbClr val="000000"/>
                          </a:solidFill>
                          <a:effectLst/>
                          <a:latin typeface="Century Gothic" panose="020B0502020202020204" pitchFamily="34" charset="0"/>
                        </a:rPr>
                        <a:t>USA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it-IT" sz="600" b="0" i="0" u="none" strike="noStrike">
                          <a:solidFill>
                            <a:srgbClr val="000000"/>
                          </a:solidFill>
                          <a:effectLst/>
                          <a:latin typeface="Century Gothic" panose="020B0502020202020204" pitchFamily="34" charset="0"/>
                        </a:rPr>
                        <a:t>3,00%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it-IT" sz="600" b="0" i="0" u="none" strike="noStrike">
                          <a:solidFill>
                            <a:srgbClr val="000000"/>
                          </a:solidFill>
                          <a:effectLst/>
                          <a:latin typeface="Century Gothic" panose="020B0502020202020204" pitchFamily="34" charset="0"/>
                        </a:rPr>
                        <a:t>Morgan Stanley US Advantage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LU0225737302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2,40%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95294">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Franklin US Opportunities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LU0188150956</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0,60%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100309">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ASIA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2,00%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it-IT" sz="600" b="0" i="0" u="none" strike="noStrike">
                          <a:solidFill>
                            <a:srgbClr val="000000"/>
                          </a:solidFill>
                          <a:effectLst/>
                          <a:latin typeface="Century Gothic" panose="020B0502020202020204" pitchFamily="34" charset="0"/>
                        </a:rPr>
                        <a:t>Fidelity South East Asia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LU0261946445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2,00%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95294">
                <a:tc rowSpan="3">
                  <a:txBody>
                    <a:bodyPr/>
                    <a:lstStyle/>
                    <a:p>
                      <a:pPr algn="ctr" fontAlgn="ctr"/>
                      <a:r>
                        <a:rPr lang="it-IT" sz="600" b="0" i="0" u="none" strike="noStrike">
                          <a:solidFill>
                            <a:srgbClr val="000000"/>
                          </a:solidFill>
                          <a:effectLst/>
                          <a:latin typeface="Century Gothic" panose="020B0502020202020204" pitchFamily="34" charset="0"/>
                        </a:rPr>
                        <a:t>TOTAL RETURN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fontAlgn="ctr"/>
                      <a:r>
                        <a:rPr lang="it-IT" sz="600" b="0" i="0" u="none" strike="noStrike">
                          <a:solidFill>
                            <a:srgbClr val="000000"/>
                          </a:solidFill>
                          <a:effectLst/>
                          <a:latin typeface="Century Gothic" panose="020B0502020202020204" pitchFamily="34" charset="0"/>
                        </a:rPr>
                        <a:t>30,00%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it-IT" sz="600" b="0" i="0" u="none" strike="noStrike">
                          <a:solidFill>
                            <a:srgbClr val="000000"/>
                          </a:solidFill>
                          <a:effectLst/>
                          <a:latin typeface="Century Gothic" panose="020B0502020202020204" pitchFamily="34" charset="0"/>
                        </a:rPr>
                        <a:t>FIXED INCOME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it-IT" sz="600" b="0" i="0" u="none" strike="noStrike">
                          <a:solidFill>
                            <a:srgbClr val="000000"/>
                          </a:solidFill>
                          <a:effectLst/>
                          <a:latin typeface="Century Gothic" panose="020B0502020202020204" pitchFamily="34" charset="0"/>
                        </a:rPr>
                        <a:t>20,00%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600" b="0" i="0" u="none" strike="noStrike">
                          <a:solidFill>
                            <a:srgbClr val="000000"/>
                          </a:solidFill>
                          <a:effectLst/>
                          <a:latin typeface="Century Gothic" panose="020B0502020202020204" pitchFamily="34" charset="0"/>
                        </a:rPr>
                        <a:t>BlackRock Strategic Fund Fixed Income Strategies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LU0438336264</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5,00%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95294">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Carmignac Capital Plus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LU0336084032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15,00%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100309">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BILANCIATI MODERATI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10,00%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it-IT" sz="600" b="0" i="0" u="none" strike="noStrike">
                          <a:solidFill>
                            <a:srgbClr val="000000"/>
                          </a:solidFill>
                          <a:effectLst/>
                          <a:latin typeface="Century Gothic" panose="020B0502020202020204" pitchFamily="34" charset="0"/>
                        </a:rPr>
                        <a:t>Nordea Stable Return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LU0227384020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it-IT" sz="600" b="0" i="0" u="none" strike="noStrike" dirty="0">
                          <a:solidFill>
                            <a:srgbClr val="000000"/>
                          </a:solidFill>
                          <a:effectLst/>
                          <a:latin typeface="Century Gothic" panose="020B0502020202020204" pitchFamily="34" charset="0"/>
                        </a:rPr>
                        <a:t>10,00%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7" name="CasellaDiTesto 16"/>
          <p:cNvSpPr txBox="1"/>
          <p:nvPr/>
        </p:nvSpPr>
        <p:spPr>
          <a:xfrm>
            <a:off x="339969" y="6407767"/>
            <a:ext cx="3127527" cy="163443"/>
          </a:xfrm>
          <a:prstGeom prst="rect">
            <a:avLst/>
          </a:prstGeom>
          <a:noFill/>
        </p:spPr>
        <p:txBody>
          <a:bodyPr wrap="square" rtlCol="0">
            <a:spAutoFit/>
          </a:bodyPr>
          <a:lstStyle/>
          <a:p>
            <a:r>
              <a:rPr lang="it-IT" sz="462" dirty="0">
                <a:latin typeface="Century Gothic" panose="020B0502020202020204" pitchFamily="34" charset="0"/>
              </a:rPr>
              <a:t>Fonte: Rielaborazione dati Bloomberg al 31/12/2017</a:t>
            </a:r>
          </a:p>
        </p:txBody>
      </p:sp>
      <p:graphicFrame>
        <p:nvGraphicFramePr>
          <p:cNvPr id="2" name="Oggetto 1"/>
          <p:cNvGraphicFramePr>
            <a:graphicFrameLocks noChangeAspect="1"/>
          </p:cNvGraphicFramePr>
          <p:nvPr>
            <p:extLst/>
          </p:nvPr>
        </p:nvGraphicFramePr>
        <p:xfrm>
          <a:off x="6228861" y="1525475"/>
          <a:ext cx="2563446" cy="2171692"/>
        </p:xfrm>
        <a:graphic>
          <a:graphicData uri="http://schemas.openxmlformats.org/presentationml/2006/ole">
            <mc:AlternateContent xmlns:mc="http://schemas.openxmlformats.org/markup-compatibility/2006">
              <mc:Choice xmlns:v="urn:schemas-microsoft-com:vml" Requires="v">
                <p:oleObj spid="_x0000_s1047" name="Foglio di lavoro" r:id="rId4" imgW="2784390" imgH="2365346" progId="Excel.Sheet.12">
                  <p:link updateAutomatic="1"/>
                </p:oleObj>
              </mc:Choice>
              <mc:Fallback>
                <p:oleObj name="Foglio di lavoro" r:id="rId4" imgW="2784390" imgH="2365346" progId="Excel.Sheet.12">
                  <p:link updateAutomatic="1"/>
                  <p:pic>
                    <p:nvPicPr>
                      <p:cNvPr id="0" name=""/>
                      <p:cNvPicPr/>
                      <p:nvPr/>
                    </p:nvPicPr>
                    <p:blipFill>
                      <a:blip r:embed="rId5"/>
                      <a:stretch>
                        <a:fillRect/>
                      </a:stretch>
                    </p:blipFill>
                    <p:spPr>
                      <a:xfrm>
                        <a:off x="6228861" y="1525475"/>
                        <a:ext cx="2563446" cy="2171692"/>
                      </a:xfrm>
                      <a:prstGeom prst="rect">
                        <a:avLst/>
                      </a:prstGeom>
                    </p:spPr>
                  </p:pic>
                </p:oleObj>
              </mc:Fallback>
            </mc:AlternateContent>
          </a:graphicData>
        </a:graphic>
      </p:graphicFrame>
      <p:graphicFrame>
        <p:nvGraphicFramePr>
          <p:cNvPr id="5" name="Oggetto 4"/>
          <p:cNvGraphicFramePr>
            <a:graphicFrameLocks noChangeAspect="1"/>
          </p:cNvGraphicFramePr>
          <p:nvPr>
            <p:extLst/>
          </p:nvPr>
        </p:nvGraphicFramePr>
        <p:xfrm>
          <a:off x="346318" y="4089123"/>
          <a:ext cx="5745773" cy="1282212"/>
        </p:xfrm>
        <a:graphic>
          <a:graphicData uri="http://schemas.openxmlformats.org/presentationml/2006/ole">
            <mc:AlternateContent xmlns:mc="http://schemas.openxmlformats.org/markup-compatibility/2006">
              <mc:Choice xmlns:v="urn:schemas-microsoft-com:vml" Requires="v">
                <p:oleObj spid="_x0000_s1048" name="Foglio di lavoro" r:id="rId6" imgW="6224037" imgH="1389790" progId="Excel.Sheet.12">
                  <p:link updateAutomatic="1"/>
                </p:oleObj>
              </mc:Choice>
              <mc:Fallback>
                <p:oleObj name="Foglio di lavoro" r:id="rId6" imgW="6224037" imgH="1389790" progId="Excel.Sheet.12">
                  <p:link updateAutomatic="1"/>
                  <p:pic>
                    <p:nvPicPr>
                      <p:cNvPr id="0" name=""/>
                      <p:cNvPicPr/>
                      <p:nvPr/>
                    </p:nvPicPr>
                    <p:blipFill>
                      <a:blip r:embed="rId7"/>
                      <a:stretch>
                        <a:fillRect/>
                      </a:stretch>
                    </p:blipFill>
                    <p:spPr>
                      <a:xfrm>
                        <a:off x="346318" y="4089123"/>
                        <a:ext cx="5745773" cy="1282212"/>
                      </a:xfrm>
                      <a:prstGeom prst="rect">
                        <a:avLst/>
                      </a:prstGeom>
                    </p:spPr>
                  </p:pic>
                </p:oleObj>
              </mc:Fallback>
            </mc:AlternateContent>
          </a:graphicData>
        </a:graphic>
      </p:graphicFrame>
    </p:spTree>
    <p:extLst>
      <p:ext uri="{BB962C8B-B14F-4D97-AF65-F5344CB8AC3E}">
        <p14:creationId xmlns:p14="http://schemas.microsoft.com/office/powerpoint/2010/main" val="167254585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3"/>
          <p:cNvSpPr txBox="1">
            <a:spLocks/>
          </p:cNvSpPr>
          <p:nvPr/>
        </p:nvSpPr>
        <p:spPr>
          <a:xfrm>
            <a:off x="351693" y="618394"/>
            <a:ext cx="2813538" cy="306751"/>
          </a:xfrm>
          <a:prstGeom prst="rect">
            <a:avLst/>
          </a:prstGeom>
        </p:spPr>
        <p:txBody>
          <a:bodyPr vert="horz" wrap="square" lIns="0" tIns="0" rIns="0" bIns="0" rtlCol="0" anchor="ctr">
            <a:spAutoFit/>
          </a:bodyPr>
          <a:lstStyle>
            <a:lvl1pPr algn="l" defTabSz="514350" rtl="0" eaLnBrk="1" latinLnBrk="0" hangingPunct="1">
              <a:lnSpc>
                <a:spcPct val="90000"/>
              </a:lnSpc>
              <a:spcBef>
                <a:spcPct val="0"/>
              </a:spcBef>
              <a:buNone/>
              <a:defRPr sz="2000" b="1" kern="1200">
                <a:solidFill>
                  <a:schemeClr val="accent3"/>
                </a:solidFill>
                <a:latin typeface="Century Gothic" panose="020B0502020202020204" pitchFamily="34" charset="0"/>
                <a:ea typeface="+mj-ea"/>
                <a:cs typeface="+mj-cs"/>
              </a:defRPr>
            </a:lvl1pPr>
          </a:lstStyle>
          <a:p>
            <a:pPr defTabSz="474796">
              <a:defRPr/>
            </a:pPr>
            <a:r>
              <a:rPr lang="it-IT" sz="2215" dirty="0">
                <a:solidFill>
                  <a:srgbClr val="D70064"/>
                </a:solidFill>
              </a:rPr>
              <a:t>CNP MODERATO	</a:t>
            </a:r>
          </a:p>
        </p:txBody>
      </p:sp>
      <p:sp>
        <p:nvSpPr>
          <p:cNvPr id="7" name="Segnaposto testo 4"/>
          <p:cNvSpPr txBox="1">
            <a:spLocks/>
          </p:cNvSpPr>
          <p:nvPr/>
        </p:nvSpPr>
        <p:spPr>
          <a:xfrm>
            <a:off x="351692" y="1021863"/>
            <a:ext cx="4220308" cy="404306"/>
          </a:xfrm>
          <a:prstGeom prst="rect">
            <a:avLst/>
          </a:prstGeom>
        </p:spPr>
        <p:txBody>
          <a:bodyPr vert="horz" lIns="0" tIns="42203" rIns="0" bIns="42203" rtlCol="0">
            <a:noAutofit/>
          </a:bodyPr>
          <a:lstStyle>
            <a:lvl1pPr marL="128588" indent="-128588" algn="l" defTabSz="514350" rtl="0" eaLnBrk="1" latinLnBrk="0" hangingPunct="1">
              <a:lnSpc>
                <a:spcPct val="90000"/>
              </a:lnSpc>
              <a:spcBef>
                <a:spcPts val="563"/>
              </a:spcBef>
              <a:buFont typeface="Arial" panose="020B0604020202020204" pitchFamily="34" charset="0"/>
              <a:buChar char="•"/>
              <a:defRPr sz="1100" kern="1200">
                <a:solidFill>
                  <a:schemeClr val="tx1"/>
                </a:solidFill>
                <a:latin typeface="Century Gothic" panose="020B0502020202020204" pitchFamily="34" charset="0"/>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050" kern="1200">
                <a:solidFill>
                  <a:schemeClr val="tx1"/>
                </a:solidFill>
                <a:latin typeface="Century Gothic" panose="020B0502020202020204" pitchFamily="34" charset="0"/>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000" kern="1200">
                <a:solidFill>
                  <a:schemeClr val="tx1"/>
                </a:solidFill>
                <a:latin typeface="Century Gothic" panose="020B0502020202020204" pitchFamily="34" charset="0"/>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800" kern="1200">
                <a:solidFill>
                  <a:schemeClr val="tx1"/>
                </a:solidFill>
                <a:latin typeface="Century Gothic" panose="020B0502020202020204" pitchFamily="34" charset="0"/>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800" kern="1200">
                <a:solidFill>
                  <a:schemeClr val="tx1"/>
                </a:solidFill>
                <a:latin typeface="Century Gothic" panose="020B0502020202020204" pitchFamily="34" charset="0"/>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just">
              <a:buNone/>
              <a:defRPr/>
            </a:pPr>
            <a:r>
              <a:rPr lang="it-IT" sz="646" dirty="0">
                <a:solidFill>
                  <a:sysClr val="windowText" lastClr="000000"/>
                </a:solidFill>
              </a:rPr>
              <a:t>Fondo Interno gestito attraverso acquisto di quote di OICR UCITS conformi senza un benchmark di riferimento, bensì con un target massimo di volatilità del 7,5%. Esposizione massima ai mercati azionari del 35%, senza limiti geografici di investimento. La denominazione valutaria del fondo è in Euro, tuttavia può assumere posizioni dirette o indirette su altre valute.</a:t>
            </a:r>
          </a:p>
        </p:txBody>
      </p:sp>
      <p:sp>
        <p:nvSpPr>
          <p:cNvPr id="10" name="Rettangolo 9"/>
          <p:cNvSpPr/>
          <p:nvPr/>
        </p:nvSpPr>
        <p:spPr>
          <a:xfrm>
            <a:off x="6228861" y="1226784"/>
            <a:ext cx="2563446"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STORICO PERFORMANCE </a:t>
            </a:r>
            <a:r>
              <a:rPr lang="it-IT" sz="738" dirty="0">
                <a:solidFill>
                  <a:schemeClr val="bg1"/>
                </a:solidFill>
                <a:latin typeface="Century Gothic" panose="020B0502020202020204" pitchFamily="34" charset="0"/>
              </a:rPr>
              <a:t>26/05/2015 – 31/12/2017</a:t>
            </a:r>
          </a:p>
        </p:txBody>
      </p:sp>
      <p:graphicFrame>
        <p:nvGraphicFramePr>
          <p:cNvPr id="11" name="Segnaposto contenuto 7"/>
          <p:cNvGraphicFramePr>
            <a:graphicFrameLocks/>
          </p:cNvGraphicFramePr>
          <p:nvPr>
            <p:extLst/>
          </p:nvPr>
        </p:nvGraphicFramePr>
        <p:xfrm>
          <a:off x="351693" y="5472390"/>
          <a:ext cx="5740398" cy="799548"/>
        </p:xfrm>
        <a:graphic>
          <a:graphicData uri="http://schemas.openxmlformats.org/drawingml/2006/table">
            <a:tbl>
              <a:tblPr>
                <a:tableStyleId>{5C22544A-7EE6-4342-B048-85BDC9FD1C3A}</a:tableStyleId>
              </a:tblPr>
              <a:tblGrid>
                <a:gridCol w="406800"/>
                <a:gridCol w="406800"/>
                <a:gridCol w="406800"/>
                <a:gridCol w="406800"/>
                <a:gridCol w="406800"/>
                <a:gridCol w="406800"/>
                <a:gridCol w="406800"/>
                <a:gridCol w="406800"/>
                <a:gridCol w="406800"/>
                <a:gridCol w="406800"/>
                <a:gridCol w="406800"/>
                <a:gridCol w="406800"/>
                <a:gridCol w="406800"/>
                <a:gridCol w="451998"/>
              </a:tblGrid>
              <a:tr h="124112">
                <a:tc>
                  <a:txBody>
                    <a:bodyPr/>
                    <a:lstStyle/>
                    <a:p>
                      <a:pPr algn="ctr" fontAlgn="b"/>
                      <a:r>
                        <a:rPr lang="it-IT" sz="600" b="1" u="none" strike="noStrike" dirty="0">
                          <a:effectLst/>
                          <a:latin typeface="Century Gothic" panose="020B0502020202020204" pitchFamily="34" charset="0"/>
                        </a:rPr>
                        <a:t>Anno</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Gen</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Feb</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Mar</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Apr</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Mag</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Giu</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Lug</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Ago</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Set</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Ott</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Nov</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Dic</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Accum</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r>
              <a:tr h="168859">
                <a:tc>
                  <a:txBody>
                    <a:bodyPr/>
                    <a:lstStyle/>
                    <a:p>
                      <a:pPr algn="ctr" fontAlgn="b"/>
                      <a:r>
                        <a:rPr lang="it-IT" sz="600" b="1" u="none" strike="noStrike" dirty="0">
                          <a:effectLst/>
                          <a:latin typeface="Century Gothic" panose="020B0502020202020204" pitchFamily="34" charset="0"/>
                        </a:rPr>
                        <a:t>2015</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-2,70%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2,34%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-3,55%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-1,44%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3,50%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1,21%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-2,22%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-2,96%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168859">
                <a:tc>
                  <a:txBody>
                    <a:bodyPr/>
                    <a:lstStyle/>
                    <a:p>
                      <a:pPr algn="ctr" fontAlgn="b"/>
                      <a:r>
                        <a:rPr lang="it-IT" sz="600" b="1" u="none" strike="noStrike">
                          <a:effectLst/>
                          <a:latin typeface="Century Gothic" panose="020B0502020202020204" pitchFamily="34" charset="0"/>
                        </a:rPr>
                        <a:t>2016</a:t>
                      </a:r>
                      <a:endParaRPr lang="it-IT" sz="600" b="1" i="0" u="none" strike="noStrike">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-2,69%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-0,54%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0,75%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0,72%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1,63%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-0,78%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1,90%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0,74%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-0,09%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-0,18%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1,37%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2,53%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168859">
                <a:tc>
                  <a:txBody>
                    <a:bodyPr/>
                    <a:lstStyle/>
                    <a:p>
                      <a:pPr algn="ctr" fontAlgn="b"/>
                      <a:r>
                        <a:rPr lang="it-IT" sz="600" b="1" u="none" strike="noStrike" dirty="0">
                          <a:effectLst/>
                          <a:latin typeface="Century Gothic" panose="020B0502020202020204" pitchFamily="34" charset="0"/>
                        </a:rPr>
                        <a:t>2017</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1,98%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0,72%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0,80%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-0,01%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-0,52%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-0,19%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0,81%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1,53%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-0,61%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-0.07%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4.42%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168859">
                <a:tc>
                  <a:txBody>
                    <a:bodyPr/>
                    <a:lstStyle/>
                    <a:p>
                      <a:pPr algn="ctr" fontAlgn="b"/>
                      <a:r>
                        <a:rPr lang="it-IT" sz="600" b="1" u="none" strike="noStrike" dirty="0">
                          <a:effectLst/>
                          <a:latin typeface="Century Gothic" panose="020B0502020202020204" pitchFamily="34" charset="0"/>
                        </a:rPr>
                        <a:t>Media</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-1,23%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0,72%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0,73%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0,76%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0,81%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-1,33%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1,33%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-1,00%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-0,24%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1,59%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0,14%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-0.30%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3.81%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bl>
          </a:graphicData>
        </a:graphic>
      </p:graphicFrame>
      <p:sp>
        <p:nvSpPr>
          <p:cNvPr id="12" name="Rettangolo 11"/>
          <p:cNvSpPr/>
          <p:nvPr/>
        </p:nvSpPr>
        <p:spPr>
          <a:xfrm>
            <a:off x="351692" y="3788683"/>
            <a:ext cx="5740398"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RENDIMENTI</a:t>
            </a:r>
            <a:endParaRPr lang="it-IT" sz="738" dirty="0">
              <a:solidFill>
                <a:schemeClr val="bg1"/>
              </a:solidFill>
              <a:latin typeface="Century Gothic" panose="020B0502020202020204" pitchFamily="34" charset="0"/>
            </a:endParaRPr>
          </a:p>
        </p:txBody>
      </p:sp>
      <p:graphicFrame>
        <p:nvGraphicFramePr>
          <p:cNvPr id="13" name="Segnaposto contenuto 7"/>
          <p:cNvGraphicFramePr>
            <a:graphicFrameLocks/>
          </p:cNvGraphicFramePr>
          <p:nvPr>
            <p:extLst/>
          </p:nvPr>
        </p:nvGraphicFramePr>
        <p:xfrm>
          <a:off x="6228861" y="4091465"/>
          <a:ext cx="2563450" cy="2171354"/>
        </p:xfrm>
        <a:graphic>
          <a:graphicData uri="http://schemas.openxmlformats.org/drawingml/2006/table">
            <a:tbl>
              <a:tblPr>
                <a:tableStyleId>{5C22544A-7EE6-4342-B048-85BDC9FD1C3A}</a:tableStyleId>
              </a:tblPr>
              <a:tblGrid>
                <a:gridCol w="1171405"/>
                <a:gridCol w="320933"/>
                <a:gridCol w="320933"/>
                <a:gridCol w="320933"/>
                <a:gridCol w="429246"/>
              </a:tblGrid>
              <a:tr h="284661">
                <a:tc>
                  <a:txBody>
                    <a:bodyPr/>
                    <a:lstStyle/>
                    <a:p>
                      <a:pPr algn="ctr" fontAlgn="b"/>
                      <a:r>
                        <a:rPr lang="it-IT" sz="600" b="1" u="none" strike="noStrike" dirty="0">
                          <a:effectLst/>
                          <a:latin typeface="Century Gothic" panose="020B0502020202020204" pitchFamily="34" charset="0"/>
                        </a:rPr>
                        <a:t>RENDIMENTO</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3 MESI</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6 MESI</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2017</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DATA DI LANCIO</a:t>
                      </a:r>
                      <a:endParaRPr lang="it-IT" sz="600" b="1" i="0" u="none" strike="noStrike" dirty="0">
                        <a:solidFill>
                          <a:srgbClr val="FFFFFF"/>
                        </a:solidFill>
                        <a:effectLst/>
                        <a:latin typeface="Century Gothic" panose="020B0502020202020204" pitchFamily="34" charset="0"/>
                      </a:endParaRPr>
                    </a:p>
                  </a:txBody>
                  <a:tcPr marL="8792" marR="8792" marT="8792" marB="0" anchor="ctr">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solidFill>
                      <a:schemeClr val="accent6"/>
                    </a:solidFill>
                  </a:tcPr>
                </a:tc>
              </a:tr>
              <a:tr h="203967">
                <a:tc>
                  <a:txBody>
                    <a:bodyPr/>
                    <a:lstStyle/>
                    <a:p>
                      <a:pPr algn="ctr" fontAlgn="b"/>
                      <a:r>
                        <a:rPr lang="it-IT" sz="600" u="none" strike="noStrike" dirty="0" smtClean="0">
                          <a:effectLst/>
                          <a:latin typeface="Century Gothic" panose="020B0502020202020204" pitchFamily="34" charset="0"/>
                        </a:rPr>
                        <a:t>Rendimento </a:t>
                      </a:r>
                      <a:r>
                        <a:rPr lang="it-IT" sz="600" u="none" strike="noStrike" dirty="0">
                          <a:effectLst/>
                          <a:latin typeface="Century Gothic" panose="020B0502020202020204" pitchFamily="34" charset="0"/>
                        </a:rPr>
                        <a:t>totale</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0.84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1.18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4.42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3.81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r>
              <a:tr h="203967">
                <a:tc>
                  <a:txBody>
                    <a:bodyPr/>
                    <a:lstStyle/>
                    <a:p>
                      <a:pPr algn="ctr" fontAlgn="b"/>
                      <a:r>
                        <a:rPr lang="it-IT" sz="600" u="none" strike="noStrike" dirty="0">
                          <a:effectLst/>
                          <a:latin typeface="Century Gothic" panose="020B0502020202020204" pitchFamily="34" charset="0"/>
                        </a:rPr>
                        <a:t>Rendimento massimo</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0.56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0.56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1.08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u="none" strike="noStrike">
                          <a:effectLst/>
                          <a:latin typeface="Century Gothic" panose="020B0502020202020204" pitchFamily="34" charset="0"/>
                        </a:rPr>
                        <a:t>Rendimento minimo</a:t>
                      </a:r>
                      <a:endParaRPr lang="it-IT" sz="600" b="0" i="0" u="none" strike="noStrike">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-0.53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-1.70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b="1" u="none" strike="noStrike" dirty="0">
                          <a:effectLst/>
                          <a:latin typeface="Century Gothic" panose="020B0502020202020204" pitchFamily="34" charset="0"/>
                        </a:rPr>
                        <a:t>RISCHIO </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r>
              <a:tr h="203967">
                <a:tc>
                  <a:txBody>
                    <a:bodyPr/>
                    <a:lstStyle/>
                    <a:p>
                      <a:pPr algn="ctr" fontAlgn="b"/>
                      <a:r>
                        <a:rPr lang="it-IT" sz="600" u="none" strike="noStrike" dirty="0">
                          <a:effectLst/>
                          <a:latin typeface="Century Gothic" panose="020B0502020202020204" pitchFamily="34" charset="0"/>
                        </a:rPr>
                        <a:t>Deviazione stand (</a:t>
                      </a:r>
                      <a:r>
                        <a:rPr lang="it-IT" sz="600" u="none" strike="noStrike" dirty="0" smtClean="0">
                          <a:effectLst/>
                          <a:latin typeface="Century Gothic" panose="020B0502020202020204" pitchFamily="34" charset="0"/>
                        </a:rPr>
                        <a:t>annualizzata</a:t>
                      </a:r>
                      <a:r>
                        <a:rPr lang="it-IT" sz="600" u="none" strike="noStrike" dirty="0">
                          <a:effectLst/>
                          <a:latin typeface="Century Gothic" panose="020B0502020202020204" pitchFamily="34" charset="0"/>
                        </a:rPr>
                        <a:t>)</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3.11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3.40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3.30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5.15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03967">
                <a:tc>
                  <a:txBody>
                    <a:bodyPr/>
                    <a:lstStyle/>
                    <a:p>
                      <a:pPr algn="ctr" fontAlgn="b"/>
                      <a:r>
                        <a:rPr lang="it-IT" sz="600" u="none" strike="noStrike" dirty="0">
                          <a:effectLst/>
                          <a:latin typeface="Century Gothic" panose="020B0502020202020204" pitchFamily="34" charset="0"/>
                        </a:rPr>
                        <a:t>Rischio al ribasso (</a:t>
                      </a:r>
                      <a:r>
                        <a:rPr lang="it-IT" sz="600" u="none" strike="noStrike" dirty="0" smtClean="0">
                          <a:effectLst/>
                          <a:latin typeface="Century Gothic" panose="020B0502020202020204" pitchFamily="34" charset="0"/>
                        </a:rPr>
                        <a:t>annualizzato</a:t>
                      </a:r>
                      <a:r>
                        <a:rPr lang="it-IT" sz="600" u="none" strike="noStrike" dirty="0">
                          <a:effectLst/>
                          <a:latin typeface="Century Gothic" panose="020B0502020202020204" pitchFamily="34" charset="0"/>
                        </a:rPr>
                        <a:t>)</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2.16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2.38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2.39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3.84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u="none" strike="noStrike" dirty="0" err="1">
                          <a:effectLst/>
                          <a:latin typeface="Century Gothic" panose="020B0502020202020204" pitchFamily="34" charset="0"/>
                        </a:rPr>
                        <a:t>VaR</a:t>
                      </a:r>
                      <a:r>
                        <a:rPr lang="it-IT" sz="600" u="none" strike="noStrike" dirty="0">
                          <a:effectLst/>
                          <a:latin typeface="Century Gothic" panose="020B0502020202020204" pitchFamily="34" charset="0"/>
                        </a:rPr>
                        <a:t> 95% (ex-post)</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-0.31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-0.34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-0.34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b="1" u="none" strike="noStrike" dirty="0">
                          <a:effectLst/>
                          <a:latin typeface="Century Gothic" panose="020B0502020202020204" pitchFamily="34" charset="0"/>
                        </a:rPr>
                        <a:t>INDICATORI RELATIVI</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r>
              <a:tr h="214165">
                <a:tc>
                  <a:txBody>
                    <a:bodyPr/>
                    <a:lstStyle/>
                    <a:p>
                      <a:pPr algn="ctr" fontAlgn="b"/>
                      <a:r>
                        <a:rPr lang="it-IT" sz="600" u="none" strike="noStrike" dirty="0" err="1">
                          <a:effectLst/>
                          <a:latin typeface="Century Gothic" panose="020B0502020202020204" pitchFamily="34" charset="0"/>
                        </a:rPr>
                        <a:t>Sharpe</a:t>
                      </a:r>
                      <a:r>
                        <a:rPr lang="it-IT" sz="600" u="none" strike="noStrike" dirty="0">
                          <a:effectLst/>
                          <a:latin typeface="Century Gothic" panose="020B0502020202020204" pitchFamily="34" charset="0"/>
                        </a:rPr>
                        <a:t> Ratio</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1.21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0.81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1.46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0.35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bl>
          </a:graphicData>
        </a:graphic>
      </p:graphicFrame>
      <p:sp>
        <p:nvSpPr>
          <p:cNvPr id="14" name="Rettangolo 13"/>
          <p:cNvSpPr/>
          <p:nvPr/>
        </p:nvSpPr>
        <p:spPr>
          <a:xfrm>
            <a:off x="6228861" y="3788683"/>
            <a:ext cx="2563448"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STATISTICHE</a:t>
            </a:r>
            <a:endParaRPr lang="it-IT" sz="738" dirty="0">
              <a:solidFill>
                <a:schemeClr val="bg1"/>
              </a:solidFill>
              <a:latin typeface="Century Gothic" panose="020B0502020202020204" pitchFamily="34" charset="0"/>
            </a:endParaRPr>
          </a:p>
        </p:txBody>
      </p:sp>
      <p:sp>
        <p:nvSpPr>
          <p:cNvPr id="3" name="Segnaposto numero diapositiva 2"/>
          <p:cNvSpPr>
            <a:spLocks noGrp="1"/>
          </p:cNvSpPr>
          <p:nvPr>
            <p:ph type="sldNum" sz="quarter" idx="12"/>
          </p:nvPr>
        </p:nvSpPr>
        <p:spPr/>
        <p:txBody>
          <a:bodyPr/>
          <a:lstStyle/>
          <a:p>
            <a:fld id="{3920DD2A-41E5-4573-9827-11F0AE2A5884}" type="slidenum">
              <a:rPr lang="it-IT" smtClean="0"/>
              <a:t>9</a:t>
            </a:fld>
            <a:endParaRPr lang="it-IT"/>
          </a:p>
        </p:txBody>
      </p:sp>
      <p:graphicFrame>
        <p:nvGraphicFramePr>
          <p:cNvPr id="4" name="Tabella 3"/>
          <p:cNvGraphicFramePr>
            <a:graphicFrameLocks noGrp="1"/>
          </p:cNvGraphicFramePr>
          <p:nvPr>
            <p:extLst/>
          </p:nvPr>
        </p:nvGraphicFramePr>
        <p:xfrm>
          <a:off x="360920" y="1532388"/>
          <a:ext cx="5731170" cy="2197447"/>
        </p:xfrm>
        <a:graphic>
          <a:graphicData uri="http://schemas.openxmlformats.org/drawingml/2006/table">
            <a:tbl>
              <a:tblPr/>
              <a:tblGrid>
                <a:gridCol w="821587"/>
                <a:gridCol w="327040"/>
                <a:gridCol w="1021002"/>
                <a:gridCol w="329034"/>
                <a:gridCol w="1866519"/>
                <a:gridCol w="701938"/>
                <a:gridCol w="335016"/>
                <a:gridCol w="329034"/>
              </a:tblGrid>
              <a:tr h="94285">
                <a:tc>
                  <a:txBody>
                    <a:bodyPr/>
                    <a:lstStyle/>
                    <a:p>
                      <a:pPr algn="ctr" fontAlgn="ctr"/>
                      <a:r>
                        <a:rPr lang="it-IT" sz="600" b="1" i="0" u="none" strike="noStrike" dirty="0">
                          <a:solidFill>
                            <a:srgbClr val="000000"/>
                          </a:solidFill>
                          <a:effectLst/>
                          <a:latin typeface="Century Gothic" panose="020B0502020202020204" pitchFamily="34" charset="0"/>
                        </a:rPr>
                        <a:t>ASSET CLASS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MICRO ASSET CLASS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l" fontAlgn="ctr"/>
                      <a:r>
                        <a:rPr lang="it-IT" sz="600" b="1" i="0" u="none" strike="noStrike">
                          <a:solidFill>
                            <a:srgbClr val="000000"/>
                          </a:solidFill>
                          <a:effectLst/>
                          <a:latin typeface="Century Gothic" panose="020B0502020202020204" pitchFamily="34" charset="0"/>
                        </a:rPr>
                        <a:t>NOME FONDO</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ISIN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VALUTA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dirty="0">
                          <a:solidFill>
                            <a:srgbClr val="000000"/>
                          </a:solidFill>
                          <a:effectLst/>
                          <a:latin typeface="Century Gothic" panose="020B0502020202020204" pitchFamily="34" charset="0"/>
                        </a:rPr>
                        <a:t>%</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r>
              <a:tr h="94285">
                <a:tc rowSpan="13">
                  <a:txBody>
                    <a:bodyPr/>
                    <a:lstStyle/>
                    <a:p>
                      <a:pPr algn="ctr" fontAlgn="ctr"/>
                      <a:r>
                        <a:rPr lang="it-IT" sz="600" b="0" i="0" u="none" strike="noStrike">
                          <a:solidFill>
                            <a:srgbClr val="000000"/>
                          </a:solidFill>
                          <a:effectLst/>
                          <a:latin typeface="Century Gothic" panose="020B0502020202020204" pitchFamily="34" charset="0"/>
                        </a:rPr>
                        <a:t>OBBLIGAZIONARI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13">
                  <a:txBody>
                    <a:bodyPr/>
                    <a:lstStyle/>
                    <a:p>
                      <a:pPr algn="ctr" fontAlgn="ctr"/>
                      <a:r>
                        <a:rPr lang="it-IT" sz="600" b="0" i="0" u="none" strike="noStrike">
                          <a:solidFill>
                            <a:srgbClr val="000000"/>
                          </a:solidFill>
                          <a:effectLst/>
                          <a:latin typeface="Century Gothic" panose="020B0502020202020204" pitchFamily="34" charset="0"/>
                        </a:rPr>
                        <a:t>50,33%</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AGGREGATE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4,50%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Carmignac Securite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FR0010149120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246">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Natixis Euro Aggregate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LU0935223627</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1,25%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246">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BNY Mellon Euroland Bond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IE0032722260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1,25%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246">
                <a:tc vMerge="1">
                  <a:txBody>
                    <a:bodyPr/>
                    <a:lstStyle/>
                    <a:p>
                      <a:endParaRPr lang="it-IT"/>
                    </a:p>
                  </a:txBody>
                  <a:tcPr/>
                </a:tc>
                <a:tc vMerge="1">
                  <a:txBody>
                    <a:bodyPr/>
                    <a:lstStyle/>
                    <a:p>
                      <a:endParaRPr lang="it-IT"/>
                    </a:p>
                  </a:txBody>
                  <a:tcPr/>
                </a:tc>
                <a:tc rowSpan="3">
                  <a:txBody>
                    <a:bodyPr/>
                    <a:lstStyle/>
                    <a:p>
                      <a:pPr algn="ctr" fontAlgn="ctr"/>
                      <a:r>
                        <a:rPr lang="it-IT" sz="600" b="0" i="0" u="none" strike="noStrike">
                          <a:solidFill>
                            <a:srgbClr val="000000"/>
                          </a:solidFill>
                          <a:effectLst/>
                          <a:latin typeface="Century Gothic" panose="020B0502020202020204" pitchFamily="34" charset="0"/>
                        </a:rPr>
                        <a:t>CORPORATE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15,84%</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Schroder Euro Corporate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LU0113257694</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3,17%</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246">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Morgan Stanley Euro Corporate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LU0132601682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3,17%</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246">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UBS Corporates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LU0396366972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9,50%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246">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CONVERTIBILI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10,00%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dirty="0" smtClean="0">
                          <a:solidFill>
                            <a:srgbClr val="000000"/>
                          </a:solidFill>
                          <a:effectLst/>
                          <a:latin typeface="Century Gothic" panose="020B0502020202020204" pitchFamily="34" charset="0"/>
                        </a:rPr>
                        <a:t>EDR</a:t>
                      </a:r>
                      <a:r>
                        <a:rPr lang="it-IT" sz="600" b="0" i="0" u="none" strike="noStrike" baseline="0" dirty="0" smtClean="0">
                          <a:solidFill>
                            <a:srgbClr val="000000"/>
                          </a:solidFill>
                          <a:effectLst/>
                          <a:latin typeface="Century Gothic" panose="020B0502020202020204" pitchFamily="34" charset="0"/>
                        </a:rPr>
                        <a:t> </a:t>
                      </a:r>
                      <a:r>
                        <a:rPr lang="it-IT" sz="600" b="0" i="0" u="none" strike="noStrike" baseline="0" dirty="0" err="1" smtClean="0">
                          <a:solidFill>
                            <a:srgbClr val="000000"/>
                          </a:solidFill>
                          <a:effectLst/>
                          <a:latin typeface="Century Gothic" panose="020B0502020202020204" pitchFamily="34" charset="0"/>
                        </a:rPr>
                        <a:t>Convertible</a:t>
                      </a:r>
                      <a:endParaRPr lang="it-IT" sz="600" b="0" i="0" u="none" strike="noStrike" dirty="0">
                        <a:solidFill>
                          <a:srgbClr val="000000"/>
                        </a:solidFill>
                        <a:effectLst/>
                        <a:latin typeface="Century Gothic" panose="020B0502020202020204" pitchFamily="34" charset="0"/>
                      </a:endParaRP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dirty="0" smtClean="0">
                          <a:solidFill>
                            <a:srgbClr val="000000"/>
                          </a:solidFill>
                          <a:effectLst/>
                          <a:latin typeface="Century Gothic" panose="020B0502020202020204" pitchFamily="34" charset="0"/>
                        </a:rPr>
                        <a:t>LU1103207525</a:t>
                      </a:r>
                      <a:endParaRPr lang="it-IT" sz="600" b="0" i="0" u="none" strike="noStrike" dirty="0">
                        <a:solidFill>
                          <a:srgbClr val="000000"/>
                        </a:solidFill>
                        <a:effectLst/>
                        <a:latin typeface="Century Gothic" panose="020B0502020202020204" pitchFamily="34" charset="0"/>
                      </a:endParaRP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10,00%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246">
                <a:tc vMerge="1">
                  <a:txBody>
                    <a:bodyPr/>
                    <a:lstStyle/>
                    <a:p>
                      <a:endParaRPr lang="it-IT"/>
                    </a:p>
                  </a:txBody>
                  <a:tcPr/>
                </a:tc>
                <a:tc vMerge="1">
                  <a:txBody>
                    <a:bodyPr/>
                    <a:lstStyle/>
                    <a:p>
                      <a:endParaRPr lang="it-IT"/>
                    </a:p>
                  </a:txBody>
                  <a:tcPr/>
                </a:tc>
                <a:tc rowSpan="3">
                  <a:txBody>
                    <a:bodyPr/>
                    <a:lstStyle/>
                    <a:p>
                      <a:pPr algn="ctr" fontAlgn="ctr"/>
                      <a:r>
                        <a:rPr lang="it-IT" sz="600" b="0" i="0" u="none" strike="noStrike">
                          <a:solidFill>
                            <a:srgbClr val="000000"/>
                          </a:solidFill>
                          <a:effectLst/>
                          <a:latin typeface="Century Gothic" panose="020B0502020202020204" pitchFamily="34" charset="0"/>
                        </a:rPr>
                        <a:t>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10,00%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AXA Global 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dirty="0">
                          <a:solidFill>
                            <a:srgbClr val="000000"/>
                          </a:solidFill>
                          <a:effectLst/>
                          <a:latin typeface="Century Gothic" panose="020B0502020202020204" pitchFamily="34" charset="0"/>
                        </a:rPr>
                        <a:t>LU0184631645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246">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en-US" sz="600" b="0" i="0" u="none" strike="noStrike">
                          <a:solidFill>
                            <a:srgbClr val="000000"/>
                          </a:solidFill>
                          <a:effectLst/>
                          <a:latin typeface="Century Gothic" panose="020B0502020202020204" pitchFamily="34" charset="0"/>
                        </a:rPr>
                        <a:t>AXA Euro Short Term 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LU0658026512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246">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en-US" sz="600" b="0" i="0" u="none" strike="noStrike">
                          <a:solidFill>
                            <a:srgbClr val="000000"/>
                          </a:solidFill>
                          <a:effectLst/>
                          <a:latin typeface="Century Gothic" panose="020B0502020202020204" pitchFamily="34" charset="0"/>
                        </a:rPr>
                        <a:t>M&amp;G Global Floating Rate 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GB00BMP3SF82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6,00%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246">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MERCATI EMERGENTI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2,92%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M&amp;G Emerging Markets Bond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GB00BPYP3J58</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2,92%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246">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MERCATI DI FRONTIERA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2,90%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Global Evolution Frontier Markets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LU0501220429</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2,90%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04209">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DEBITO SUBORDINATO</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4,17%</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EDR Signatures Financial Bond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FR0011034495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4,17%</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4285">
                <a:tc rowSpan="5">
                  <a:txBody>
                    <a:bodyPr/>
                    <a:lstStyle/>
                    <a:p>
                      <a:pPr algn="ctr" fontAlgn="ctr"/>
                      <a:r>
                        <a:rPr lang="it-IT" sz="600" b="0" i="0" u="none" strike="noStrike">
                          <a:solidFill>
                            <a:srgbClr val="000000"/>
                          </a:solidFill>
                          <a:effectLst/>
                          <a:latin typeface="Century Gothic" panose="020B0502020202020204" pitchFamily="34" charset="0"/>
                        </a:rPr>
                        <a:t>AZIONARI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5">
                  <a:txBody>
                    <a:bodyPr/>
                    <a:lstStyle/>
                    <a:p>
                      <a:pPr algn="ctr" fontAlgn="ctr"/>
                      <a:r>
                        <a:rPr lang="it-IT" sz="600" b="0" i="0" u="none" strike="noStrike">
                          <a:solidFill>
                            <a:srgbClr val="000000"/>
                          </a:solidFill>
                          <a:effectLst/>
                          <a:latin typeface="Century Gothic" panose="020B0502020202020204" pitchFamily="34" charset="0"/>
                        </a:rPr>
                        <a:t>25,00%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b="0" i="0" u="none" strike="noStrike">
                          <a:solidFill>
                            <a:srgbClr val="000000"/>
                          </a:solidFill>
                          <a:effectLst/>
                          <a:latin typeface="Century Gothic" panose="020B0502020202020204" pitchFamily="34" charset="0"/>
                        </a:rPr>
                        <a:t>EUROPA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b="0" i="0" u="none" strike="noStrike">
                          <a:solidFill>
                            <a:srgbClr val="000000"/>
                          </a:solidFill>
                          <a:effectLst/>
                          <a:latin typeface="Century Gothic" panose="020B0502020202020204" pitchFamily="34" charset="0"/>
                        </a:rPr>
                        <a:t>12,50%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Henderson Continental European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LU0201071890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6,25%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428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Franklin European Growth</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LU0122612848</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6,25%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4285">
                <a:tc vMerge="1">
                  <a:txBody>
                    <a:bodyPr/>
                    <a:lstStyle/>
                    <a:p>
                      <a:endParaRPr lang="it-IT"/>
                    </a:p>
                  </a:txBody>
                  <a:tcPr/>
                </a:tc>
                <a:tc vMerge="1">
                  <a:txBody>
                    <a:bodyPr/>
                    <a:lstStyle/>
                    <a:p>
                      <a:endParaRPr lang="it-IT"/>
                    </a:p>
                  </a:txBody>
                  <a:tcPr/>
                </a:tc>
                <a:tc rowSpan="2">
                  <a:txBody>
                    <a:bodyPr/>
                    <a:lstStyle/>
                    <a:p>
                      <a:pPr algn="ctr" fontAlgn="ctr"/>
                      <a:r>
                        <a:rPr lang="it-IT" sz="600" b="0" i="0" u="none" strike="noStrike">
                          <a:solidFill>
                            <a:srgbClr val="000000"/>
                          </a:solidFill>
                          <a:effectLst/>
                          <a:latin typeface="Century Gothic" panose="020B0502020202020204" pitchFamily="34" charset="0"/>
                        </a:rPr>
                        <a:t>USA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b="0" i="0" u="none" strike="noStrike">
                          <a:solidFill>
                            <a:srgbClr val="000000"/>
                          </a:solidFill>
                          <a:effectLst/>
                          <a:latin typeface="Century Gothic" panose="020B0502020202020204" pitchFamily="34" charset="0"/>
                        </a:rPr>
                        <a:t>7,50%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Morgan Stanley US Advantage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LU0225737302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6,00%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428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Franklin US Opportunities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LU0188150956</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246">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ASIA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5,00%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Fidelity South East Asia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LU0261946445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5,00%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4285">
                <a:tc rowSpan="3">
                  <a:txBody>
                    <a:bodyPr/>
                    <a:lstStyle/>
                    <a:p>
                      <a:pPr algn="ctr" fontAlgn="ctr"/>
                      <a:r>
                        <a:rPr lang="it-IT" sz="600" b="0" i="0" u="none" strike="noStrike">
                          <a:solidFill>
                            <a:srgbClr val="000000"/>
                          </a:solidFill>
                          <a:effectLst/>
                          <a:latin typeface="Century Gothic" panose="020B0502020202020204" pitchFamily="34" charset="0"/>
                        </a:rPr>
                        <a:t>TOTAL RETURN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24,67%</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b="0" i="0" u="none" strike="noStrike">
                          <a:solidFill>
                            <a:srgbClr val="000000"/>
                          </a:solidFill>
                          <a:effectLst/>
                          <a:latin typeface="Century Gothic" panose="020B0502020202020204" pitchFamily="34" charset="0"/>
                        </a:rPr>
                        <a:t>FIXED INCOME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b="0" i="0" u="none" strike="noStrike">
                          <a:solidFill>
                            <a:srgbClr val="000000"/>
                          </a:solidFill>
                          <a:effectLst/>
                          <a:latin typeface="Century Gothic" panose="020B0502020202020204" pitchFamily="34" charset="0"/>
                        </a:rPr>
                        <a:t>16,34%</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en-US" sz="600" b="0" i="0" u="none" strike="noStrike">
                          <a:solidFill>
                            <a:srgbClr val="000000"/>
                          </a:solidFill>
                          <a:effectLst/>
                          <a:latin typeface="Century Gothic" panose="020B0502020202020204" pitchFamily="34" charset="0"/>
                        </a:rPr>
                        <a:t>BlackRock Strategic Fund Fixed Income Strategies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LU0438336264</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4,17%</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428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Carmignac Capital Plus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LU0336084032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12,17%</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246">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BILANCIATI MODERATI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8,33%</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Nordea Stable Return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LU0227384020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dirty="0">
                          <a:solidFill>
                            <a:srgbClr val="000000"/>
                          </a:solidFill>
                          <a:effectLst/>
                          <a:latin typeface="Century Gothic" panose="020B0502020202020204" pitchFamily="34" charset="0"/>
                        </a:rPr>
                        <a:t>8,33%</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bl>
          </a:graphicData>
        </a:graphic>
      </p:graphicFrame>
      <p:sp>
        <p:nvSpPr>
          <p:cNvPr id="15" name="CasellaDiTesto 14"/>
          <p:cNvSpPr txBox="1"/>
          <p:nvPr/>
        </p:nvSpPr>
        <p:spPr>
          <a:xfrm>
            <a:off x="339969" y="6407767"/>
            <a:ext cx="3127527" cy="163443"/>
          </a:xfrm>
          <a:prstGeom prst="rect">
            <a:avLst/>
          </a:prstGeom>
          <a:noFill/>
        </p:spPr>
        <p:txBody>
          <a:bodyPr wrap="square" rtlCol="0">
            <a:spAutoFit/>
          </a:bodyPr>
          <a:lstStyle/>
          <a:p>
            <a:r>
              <a:rPr lang="it-IT" sz="462" dirty="0">
                <a:latin typeface="Century Gothic" panose="020B0502020202020204" pitchFamily="34" charset="0"/>
              </a:rPr>
              <a:t>Fonte: Rielaborazione dati Bloomberg al 31/12/2017</a:t>
            </a:r>
          </a:p>
        </p:txBody>
      </p:sp>
      <p:graphicFrame>
        <p:nvGraphicFramePr>
          <p:cNvPr id="2" name="Oggetto 1"/>
          <p:cNvGraphicFramePr>
            <a:graphicFrameLocks noChangeAspect="1"/>
          </p:cNvGraphicFramePr>
          <p:nvPr>
            <p:extLst/>
          </p:nvPr>
        </p:nvGraphicFramePr>
        <p:xfrm>
          <a:off x="6228861" y="1529566"/>
          <a:ext cx="2568819" cy="2151502"/>
        </p:xfrm>
        <a:graphic>
          <a:graphicData uri="http://schemas.openxmlformats.org/presentationml/2006/ole">
            <mc:AlternateContent xmlns:mc="http://schemas.openxmlformats.org/markup-compatibility/2006">
              <mc:Choice xmlns:v="urn:schemas-microsoft-com:vml" Requires="v">
                <p:oleObj spid="_x0000_s2071" name="Foglio di lavoro" r:id="rId3" imgW="2782951" imgH="2365346" progId="Excel.Sheet.12">
                  <p:link updateAutomatic="1"/>
                </p:oleObj>
              </mc:Choice>
              <mc:Fallback>
                <p:oleObj name="Foglio di lavoro" r:id="rId3" imgW="2782951" imgH="2365346" progId="Excel.Sheet.12">
                  <p:link updateAutomatic="1"/>
                  <p:pic>
                    <p:nvPicPr>
                      <p:cNvPr id="0" name=""/>
                      <p:cNvPicPr/>
                      <p:nvPr/>
                    </p:nvPicPr>
                    <p:blipFill>
                      <a:blip r:embed="rId4"/>
                      <a:stretch>
                        <a:fillRect/>
                      </a:stretch>
                    </p:blipFill>
                    <p:spPr>
                      <a:xfrm>
                        <a:off x="6228861" y="1529566"/>
                        <a:ext cx="2568819" cy="2151502"/>
                      </a:xfrm>
                      <a:prstGeom prst="rect">
                        <a:avLst/>
                      </a:prstGeom>
                    </p:spPr>
                  </p:pic>
                </p:oleObj>
              </mc:Fallback>
            </mc:AlternateContent>
          </a:graphicData>
        </a:graphic>
      </p:graphicFrame>
      <p:graphicFrame>
        <p:nvGraphicFramePr>
          <p:cNvPr id="9" name="Oggetto 8"/>
          <p:cNvGraphicFramePr>
            <a:graphicFrameLocks noChangeAspect="1"/>
          </p:cNvGraphicFramePr>
          <p:nvPr>
            <p:extLst/>
          </p:nvPr>
        </p:nvGraphicFramePr>
        <p:xfrm>
          <a:off x="360920" y="4091465"/>
          <a:ext cx="5731169" cy="1245098"/>
        </p:xfrm>
        <a:graphic>
          <a:graphicData uri="http://schemas.openxmlformats.org/presentationml/2006/ole">
            <mc:AlternateContent xmlns:mc="http://schemas.openxmlformats.org/markup-compatibility/2006">
              <mc:Choice xmlns:v="urn:schemas-microsoft-com:vml" Requires="v">
                <p:oleObj spid="_x0000_s2072" name="Foglio di lavoro" r:id="rId5" imgW="6225476" imgH="1522460" progId="Excel.Sheet.12">
                  <p:link updateAutomatic="1"/>
                </p:oleObj>
              </mc:Choice>
              <mc:Fallback>
                <p:oleObj name="Foglio di lavoro" r:id="rId5" imgW="6225476" imgH="1522460" progId="Excel.Sheet.12">
                  <p:link updateAutomatic="1"/>
                  <p:pic>
                    <p:nvPicPr>
                      <p:cNvPr id="0" name=""/>
                      <p:cNvPicPr/>
                      <p:nvPr/>
                    </p:nvPicPr>
                    <p:blipFill>
                      <a:blip r:embed="rId6"/>
                      <a:stretch>
                        <a:fillRect/>
                      </a:stretch>
                    </p:blipFill>
                    <p:spPr>
                      <a:xfrm>
                        <a:off x="360920" y="4091465"/>
                        <a:ext cx="5731169" cy="1245098"/>
                      </a:xfrm>
                      <a:prstGeom prst="rect">
                        <a:avLst/>
                      </a:prstGeom>
                    </p:spPr>
                  </p:pic>
                </p:oleObj>
              </mc:Fallback>
            </mc:AlternateContent>
          </a:graphicData>
        </a:graphic>
      </p:graphicFrame>
    </p:spTree>
    <p:extLst>
      <p:ext uri="{BB962C8B-B14F-4D97-AF65-F5344CB8AC3E}">
        <p14:creationId xmlns:p14="http://schemas.microsoft.com/office/powerpoint/2010/main" val="262801219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3"/>
          <p:cNvSpPr txBox="1">
            <a:spLocks/>
          </p:cNvSpPr>
          <p:nvPr/>
        </p:nvSpPr>
        <p:spPr>
          <a:xfrm>
            <a:off x="351693" y="618394"/>
            <a:ext cx="2813538" cy="306751"/>
          </a:xfrm>
          <a:prstGeom prst="rect">
            <a:avLst/>
          </a:prstGeom>
        </p:spPr>
        <p:txBody>
          <a:bodyPr vert="horz" wrap="square" lIns="0" tIns="0" rIns="0" bIns="0" rtlCol="0" anchor="ctr">
            <a:spAutoFit/>
          </a:bodyPr>
          <a:lstStyle>
            <a:lvl1pPr algn="l" defTabSz="514350" rtl="0" eaLnBrk="1" latinLnBrk="0" hangingPunct="1">
              <a:lnSpc>
                <a:spcPct val="90000"/>
              </a:lnSpc>
              <a:spcBef>
                <a:spcPct val="0"/>
              </a:spcBef>
              <a:buNone/>
              <a:defRPr sz="2000" b="1" kern="1200">
                <a:solidFill>
                  <a:schemeClr val="accent3"/>
                </a:solidFill>
                <a:latin typeface="Century Gothic" panose="020B0502020202020204" pitchFamily="34" charset="0"/>
                <a:ea typeface="+mj-ea"/>
                <a:cs typeface="+mj-cs"/>
              </a:defRPr>
            </a:lvl1pPr>
          </a:lstStyle>
          <a:p>
            <a:pPr defTabSz="474796">
              <a:defRPr/>
            </a:pPr>
            <a:r>
              <a:rPr lang="it-IT" sz="2215" dirty="0">
                <a:solidFill>
                  <a:srgbClr val="D70064"/>
                </a:solidFill>
              </a:rPr>
              <a:t>CNP EQUILIBRATO</a:t>
            </a:r>
          </a:p>
        </p:txBody>
      </p:sp>
      <p:sp>
        <p:nvSpPr>
          <p:cNvPr id="7" name="Segnaposto testo 4"/>
          <p:cNvSpPr txBox="1">
            <a:spLocks/>
          </p:cNvSpPr>
          <p:nvPr/>
        </p:nvSpPr>
        <p:spPr>
          <a:xfrm>
            <a:off x="351692" y="1021863"/>
            <a:ext cx="4220308" cy="404306"/>
          </a:xfrm>
          <a:prstGeom prst="rect">
            <a:avLst/>
          </a:prstGeom>
        </p:spPr>
        <p:txBody>
          <a:bodyPr vert="horz" lIns="0" tIns="42203" rIns="0" bIns="42203" rtlCol="0">
            <a:noAutofit/>
          </a:bodyPr>
          <a:lstStyle>
            <a:lvl1pPr marL="128588" indent="-128588" algn="l" defTabSz="514350" rtl="0" eaLnBrk="1" latinLnBrk="0" hangingPunct="1">
              <a:lnSpc>
                <a:spcPct val="90000"/>
              </a:lnSpc>
              <a:spcBef>
                <a:spcPts val="563"/>
              </a:spcBef>
              <a:buFont typeface="Arial" panose="020B0604020202020204" pitchFamily="34" charset="0"/>
              <a:buChar char="•"/>
              <a:defRPr sz="1100" kern="1200">
                <a:solidFill>
                  <a:schemeClr val="tx1"/>
                </a:solidFill>
                <a:latin typeface="Century Gothic" panose="020B0502020202020204" pitchFamily="34" charset="0"/>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050" kern="1200">
                <a:solidFill>
                  <a:schemeClr val="tx1"/>
                </a:solidFill>
                <a:latin typeface="Century Gothic" panose="020B0502020202020204" pitchFamily="34" charset="0"/>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000" kern="1200">
                <a:solidFill>
                  <a:schemeClr val="tx1"/>
                </a:solidFill>
                <a:latin typeface="Century Gothic" panose="020B0502020202020204" pitchFamily="34" charset="0"/>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800" kern="1200">
                <a:solidFill>
                  <a:schemeClr val="tx1"/>
                </a:solidFill>
                <a:latin typeface="Century Gothic" panose="020B0502020202020204" pitchFamily="34" charset="0"/>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800" kern="1200">
                <a:solidFill>
                  <a:schemeClr val="tx1"/>
                </a:solidFill>
                <a:latin typeface="Century Gothic" panose="020B0502020202020204" pitchFamily="34" charset="0"/>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just">
              <a:buNone/>
              <a:defRPr/>
            </a:pPr>
            <a:r>
              <a:rPr lang="it-IT" sz="646" dirty="0">
                <a:solidFill>
                  <a:sysClr val="windowText" lastClr="000000"/>
                </a:solidFill>
              </a:rPr>
              <a:t>Fondo Interno gestito attraverso acquisto di quote di OICR UCITS conformi senza un benchmark di riferimento, bensì con un target massimo di volatilità del 10%. Esposizione massima ai mercati azionari del 50%, senza limiti geografici di investimento. La denominazione valutaria del fondo è in Euro, tuttavia può assumere posizioni dirette o indirette su altre valute.</a:t>
            </a:r>
          </a:p>
        </p:txBody>
      </p:sp>
      <p:sp>
        <p:nvSpPr>
          <p:cNvPr id="10" name="Rettangolo 9"/>
          <p:cNvSpPr/>
          <p:nvPr/>
        </p:nvSpPr>
        <p:spPr>
          <a:xfrm>
            <a:off x="6228861" y="1226784"/>
            <a:ext cx="2563446"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STORICO PERFORMANCE </a:t>
            </a:r>
            <a:r>
              <a:rPr lang="it-IT" sz="738" dirty="0">
                <a:solidFill>
                  <a:schemeClr val="bg1"/>
                </a:solidFill>
                <a:latin typeface="Century Gothic" panose="020B0502020202020204" pitchFamily="34" charset="0"/>
              </a:rPr>
              <a:t>26/05/2015 – 31/12/2017</a:t>
            </a:r>
          </a:p>
        </p:txBody>
      </p:sp>
      <p:graphicFrame>
        <p:nvGraphicFramePr>
          <p:cNvPr id="11" name="Segnaposto contenuto 7"/>
          <p:cNvGraphicFramePr>
            <a:graphicFrameLocks/>
          </p:cNvGraphicFramePr>
          <p:nvPr>
            <p:extLst/>
          </p:nvPr>
        </p:nvGraphicFramePr>
        <p:xfrm>
          <a:off x="351693" y="5472390"/>
          <a:ext cx="5740398" cy="799548"/>
        </p:xfrm>
        <a:graphic>
          <a:graphicData uri="http://schemas.openxmlformats.org/drawingml/2006/table">
            <a:tbl>
              <a:tblPr>
                <a:tableStyleId>{5C22544A-7EE6-4342-B048-85BDC9FD1C3A}</a:tableStyleId>
              </a:tblPr>
              <a:tblGrid>
                <a:gridCol w="406800"/>
                <a:gridCol w="406800"/>
                <a:gridCol w="406800"/>
                <a:gridCol w="406800"/>
                <a:gridCol w="406800"/>
                <a:gridCol w="406800"/>
                <a:gridCol w="406800"/>
                <a:gridCol w="406800"/>
                <a:gridCol w="406800"/>
                <a:gridCol w="406800"/>
                <a:gridCol w="406800"/>
                <a:gridCol w="406800"/>
                <a:gridCol w="406800"/>
                <a:gridCol w="451998"/>
              </a:tblGrid>
              <a:tr h="124112">
                <a:tc>
                  <a:txBody>
                    <a:bodyPr/>
                    <a:lstStyle/>
                    <a:p>
                      <a:pPr algn="ctr" fontAlgn="b"/>
                      <a:r>
                        <a:rPr lang="it-IT" sz="600" b="1" u="none" strike="noStrike" dirty="0">
                          <a:effectLst/>
                          <a:latin typeface="Century Gothic" panose="020B0502020202020204" pitchFamily="34" charset="0"/>
                        </a:rPr>
                        <a:t>Anno</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Gen</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Feb</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Mar</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Apr</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Mag</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Giu</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Lug</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Ago</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Set</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Ott</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Nov</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Dic</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Accum</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r>
              <a:tr h="168859">
                <a:tc>
                  <a:txBody>
                    <a:bodyPr/>
                    <a:lstStyle/>
                    <a:p>
                      <a:pPr algn="ctr" fontAlgn="b"/>
                      <a:r>
                        <a:rPr lang="it-IT" sz="600" b="1" u="none" strike="noStrike" dirty="0">
                          <a:effectLst/>
                          <a:latin typeface="Century Gothic" panose="020B0502020202020204" pitchFamily="34" charset="0"/>
                        </a:rPr>
                        <a:t>2015</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-2,95%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2,91%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-5,09%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-2,14%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4,97%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1,98%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-2,71%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-3,54%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168859">
                <a:tc>
                  <a:txBody>
                    <a:bodyPr/>
                    <a:lstStyle/>
                    <a:p>
                      <a:pPr algn="ctr" fontAlgn="b"/>
                      <a:r>
                        <a:rPr lang="it-IT" sz="600" b="1" u="none" strike="noStrike">
                          <a:effectLst/>
                          <a:latin typeface="Century Gothic" panose="020B0502020202020204" pitchFamily="34" charset="0"/>
                        </a:rPr>
                        <a:t>2016</a:t>
                      </a:r>
                      <a:endParaRPr lang="it-IT" sz="600" b="1" i="0" u="none" strike="noStrike">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-4,03%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-1,56%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0,88%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0,75%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1,90%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-1,22%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2,21%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-0,04%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0,17%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1,44%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0,67%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168859">
                <a:tc>
                  <a:txBody>
                    <a:bodyPr/>
                    <a:lstStyle/>
                    <a:p>
                      <a:pPr algn="ctr" fontAlgn="b"/>
                      <a:r>
                        <a:rPr lang="it-IT" sz="600" b="1" u="none" strike="noStrike" dirty="0">
                          <a:effectLst/>
                          <a:latin typeface="Century Gothic" panose="020B0502020202020204" pitchFamily="34" charset="0"/>
                        </a:rPr>
                        <a:t>2017</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2,20%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1,05%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1,04%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0,03%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-0,30%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1,11%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1,87%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-0,67%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0.12%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6.03%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168859">
                <a:tc>
                  <a:txBody>
                    <a:bodyPr/>
                    <a:lstStyle/>
                    <a:p>
                      <a:pPr algn="ctr" fontAlgn="b"/>
                      <a:r>
                        <a:rPr lang="it-IT" sz="600" b="1" u="none" strike="noStrike" dirty="0">
                          <a:effectLst/>
                          <a:latin typeface="Century Gothic" panose="020B0502020202020204" pitchFamily="34" charset="0"/>
                        </a:rPr>
                        <a:t>Media</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-1,79%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0,32%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0,97%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0,90%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0,97%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-1,61%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1,61%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-1,59%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-0,36%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2,18%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0,49%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-0.38%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2.95%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bl>
          </a:graphicData>
        </a:graphic>
      </p:graphicFrame>
      <p:sp>
        <p:nvSpPr>
          <p:cNvPr id="12" name="Rettangolo 11"/>
          <p:cNvSpPr/>
          <p:nvPr/>
        </p:nvSpPr>
        <p:spPr>
          <a:xfrm>
            <a:off x="351692" y="3788683"/>
            <a:ext cx="5740398"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RENDIMENTI</a:t>
            </a:r>
            <a:endParaRPr lang="it-IT" sz="738" dirty="0">
              <a:solidFill>
                <a:schemeClr val="bg1"/>
              </a:solidFill>
              <a:latin typeface="Century Gothic" panose="020B0502020202020204" pitchFamily="34" charset="0"/>
            </a:endParaRPr>
          </a:p>
        </p:txBody>
      </p:sp>
      <p:graphicFrame>
        <p:nvGraphicFramePr>
          <p:cNvPr id="13" name="Segnaposto contenuto 7"/>
          <p:cNvGraphicFramePr>
            <a:graphicFrameLocks/>
          </p:cNvGraphicFramePr>
          <p:nvPr>
            <p:extLst/>
          </p:nvPr>
        </p:nvGraphicFramePr>
        <p:xfrm>
          <a:off x="6228861" y="4091465"/>
          <a:ext cx="2563450" cy="2171354"/>
        </p:xfrm>
        <a:graphic>
          <a:graphicData uri="http://schemas.openxmlformats.org/drawingml/2006/table">
            <a:tbl>
              <a:tblPr>
                <a:tableStyleId>{5C22544A-7EE6-4342-B048-85BDC9FD1C3A}</a:tableStyleId>
              </a:tblPr>
              <a:tblGrid>
                <a:gridCol w="1171405"/>
                <a:gridCol w="320933"/>
                <a:gridCol w="320933"/>
                <a:gridCol w="320933"/>
                <a:gridCol w="429246"/>
              </a:tblGrid>
              <a:tr h="284661">
                <a:tc>
                  <a:txBody>
                    <a:bodyPr/>
                    <a:lstStyle/>
                    <a:p>
                      <a:pPr algn="ctr" fontAlgn="b"/>
                      <a:r>
                        <a:rPr lang="it-IT" sz="600" b="1" u="none" strike="noStrike" dirty="0">
                          <a:effectLst/>
                          <a:latin typeface="Century Gothic" panose="020B0502020202020204" pitchFamily="34" charset="0"/>
                        </a:rPr>
                        <a:t>RENDIMENTO</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3 MESI</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6 MESI</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2017</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DATA DI LANCIO</a:t>
                      </a:r>
                      <a:endParaRPr lang="it-IT" sz="600" b="1" i="0" u="none" strike="noStrike" dirty="0">
                        <a:solidFill>
                          <a:srgbClr val="FFFFFF"/>
                        </a:solidFill>
                        <a:effectLst/>
                        <a:latin typeface="Century Gothic" panose="020B0502020202020204" pitchFamily="34" charset="0"/>
                      </a:endParaRPr>
                    </a:p>
                  </a:txBody>
                  <a:tcPr marL="8792" marR="8792" marT="8792" marB="0" anchor="ctr">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solidFill>
                      <a:schemeClr val="accent6"/>
                    </a:solidFill>
                  </a:tcPr>
                </a:tc>
              </a:tr>
              <a:tr h="203967">
                <a:tc>
                  <a:txBody>
                    <a:bodyPr/>
                    <a:lstStyle/>
                    <a:p>
                      <a:pPr algn="ctr" fontAlgn="b"/>
                      <a:r>
                        <a:rPr lang="it-IT" sz="600" u="none" strike="noStrike" dirty="0" smtClean="0">
                          <a:effectLst/>
                          <a:latin typeface="Century Gothic" panose="020B0502020202020204" pitchFamily="34" charset="0"/>
                        </a:rPr>
                        <a:t>Rendimento </a:t>
                      </a:r>
                      <a:r>
                        <a:rPr lang="it-IT" sz="600" u="none" strike="noStrike" dirty="0">
                          <a:effectLst/>
                          <a:latin typeface="Century Gothic" panose="020B0502020202020204" pitchFamily="34" charset="0"/>
                        </a:rPr>
                        <a:t>totale</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1.31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1.81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6.03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2.95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r>
              <a:tr h="203967">
                <a:tc>
                  <a:txBody>
                    <a:bodyPr/>
                    <a:lstStyle/>
                    <a:p>
                      <a:pPr algn="ctr" fontAlgn="b"/>
                      <a:r>
                        <a:rPr lang="it-IT" sz="600" u="none" strike="noStrike" dirty="0">
                          <a:effectLst/>
                          <a:latin typeface="Century Gothic" panose="020B0502020202020204" pitchFamily="34" charset="0"/>
                        </a:rPr>
                        <a:t>Rendimento massimo</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0.70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0.70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1.65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u="none" strike="noStrike">
                          <a:effectLst/>
                          <a:latin typeface="Century Gothic" panose="020B0502020202020204" pitchFamily="34" charset="0"/>
                        </a:rPr>
                        <a:t>Rendimento minimo</a:t>
                      </a:r>
                      <a:endParaRPr lang="it-IT" sz="600" b="0" i="0" u="none" strike="noStrike">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-0.51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-2.81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b="1" u="none" strike="noStrike" dirty="0">
                          <a:effectLst/>
                          <a:latin typeface="Century Gothic" panose="020B0502020202020204" pitchFamily="34" charset="0"/>
                        </a:rPr>
                        <a:t>RISCHIO </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r>
              <a:tr h="203967">
                <a:tc>
                  <a:txBody>
                    <a:bodyPr/>
                    <a:lstStyle/>
                    <a:p>
                      <a:pPr algn="ctr" fontAlgn="b"/>
                      <a:r>
                        <a:rPr lang="it-IT" sz="600" u="none" strike="noStrike" dirty="0">
                          <a:effectLst/>
                          <a:latin typeface="Century Gothic" panose="020B0502020202020204" pitchFamily="34" charset="0"/>
                        </a:rPr>
                        <a:t>Deviazione stand (</a:t>
                      </a:r>
                      <a:r>
                        <a:rPr lang="it-IT" sz="600" u="none" strike="noStrike" dirty="0" smtClean="0">
                          <a:effectLst/>
                          <a:latin typeface="Century Gothic" panose="020B0502020202020204" pitchFamily="34" charset="0"/>
                        </a:rPr>
                        <a:t>annualizzata</a:t>
                      </a:r>
                      <a:r>
                        <a:rPr lang="it-IT" sz="600" u="none" strike="noStrike" dirty="0">
                          <a:effectLst/>
                          <a:latin typeface="Century Gothic" panose="020B0502020202020204" pitchFamily="34" charset="0"/>
                        </a:rPr>
                        <a:t>)</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3.95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4.37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4.21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7.27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03967">
                <a:tc>
                  <a:txBody>
                    <a:bodyPr/>
                    <a:lstStyle/>
                    <a:p>
                      <a:pPr algn="ctr" fontAlgn="b"/>
                      <a:r>
                        <a:rPr lang="it-IT" sz="600" u="none" strike="noStrike" dirty="0">
                          <a:effectLst/>
                          <a:latin typeface="Century Gothic" panose="020B0502020202020204" pitchFamily="34" charset="0"/>
                        </a:rPr>
                        <a:t>Rischio al ribasso (</a:t>
                      </a:r>
                      <a:r>
                        <a:rPr lang="it-IT" sz="600" u="none" strike="noStrike" dirty="0" smtClean="0">
                          <a:effectLst/>
                          <a:latin typeface="Century Gothic" panose="020B0502020202020204" pitchFamily="34" charset="0"/>
                        </a:rPr>
                        <a:t>annualizzato</a:t>
                      </a:r>
                      <a:r>
                        <a:rPr lang="it-IT" sz="600" u="none" strike="noStrike" dirty="0">
                          <a:effectLst/>
                          <a:latin typeface="Century Gothic" panose="020B0502020202020204" pitchFamily="34" charset="0"/>
                        </a:rPr>
                        <a:t>)</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2.68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3.04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3.03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5.45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u="none" strike="noStrike">
                          <a:effectLst/>
                          <a:latin typeface="Century Gothic" panose="020B0502020202020204" pitchFamily="34" charset="0"/>
                        </a:rPr>
                        <a:t>VaR 95% (ex-post)</a:t>
                      </a:r>
                      <a:endParaRPr lang="it-IT" sz="600" b="0" i="0" u="none" strike="noStrike">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-0.36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b="1" u="none" strike="noStrike" dirty="0">
                          <a:effectLst/>
                          <a:latin typeface="Century Gothic" panose="020B0502020202020204" pitchFamily="34" charset="0"/>
                        </a:rPr>
                        <a:t>INDICATORI RELATIVI</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r>
              <a:tr h="214165">
                <a:tc>
                  <a:txBody>
                    <a:bodyPr/>
                    <a:lstStyle/>
                    <a:p>
                      <a:pPr algn="ctr" fontAlgn="b"/>
                      <a:r>
                        <a:rPr lang="it-IT" sz="600" u="none" strike="noStrike" dirty="0" err="1">
                          <a:effectLst/>
                          <a:latin typeface="Century Gothic" panose="020B0502020202020204" pitchFamily="34" charset="0"/>
                        </a:rPr>
                        <a:t>Sharpe</a:t>
                      </a:r>
                      <a:r>
                        <a:rPr lang="it-IT" sz="600" u="none" strike="noStrike" dirty="0">
                          <a:effectLst/>
                          <a:latin typeface="Century Gothic" panose="020B0502020202020204" pitchFamily="34" charset="0"/>
                        </a:rPr>
                        <a:t> Ratio</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1.46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0.94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1.54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0.22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bl>
          </a:graphicData>
        </a:graphic>
      </p:graphicFrame>
      <p:sp>
        <p:nvSpPr>
          <p:cNvPr id="14" name="Rettangolo 13"/>
          <p:cNvSpPr/>
          <p:nvPr/>
        </p:nvSpPr>
        <p:spPr>
          <a:xfrm>
            <a:off x="6228861" y="3788683"/>
            <a:ext cx="2563448"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STATISTICHE</a:t>
            </a:r>
            <a:endParaRPr lang="it-IT" sz="738" dirty="0">
              <a:solidFill>
                <a:schemeClr val="bg1"/>
              </a:solidFill>
              <a:latin typeface="Century Gothic" panose="020B0502020202020204" pitchFamily="34" charset="0"/>
            </a:endParaRPr>
          </a:p>
        </p:txBody>
      </p:sp>
      <p:sp>
        <p:nvSpPr>
          <p:cNvPr id="3" name="Segnaposto numero diapositiva 2"/>
          <p:cNvSpPr>
            <a:spLocks noGrp="1"/>
          </p:cNvSpPr>
          <p:nvPr>
            <p:ph type="sldNum" sz="quarter" idx="12"/>
          </p:nvPr>
        </p:nvSpPr>
        <p:spPr/>
        <p:txBody>
          <a:bodyPr/>
          <a:lstStyle/>
          <a:p>
            <a:fld id="{3920DD2A-41E5-4573-9827-11F0AE2A5884}" type="slidenum">
              <a:rPr lang="it-IT" smtClean="0"/>
              <a:t>10</a:t>
            </a:fld>
            <a:endParaRPr lang="it-IT"/>
          </a:p>
        </p:txBody>
      </p:sp>
      <p:graphicFrame>
        <p:nvGraphicFramePr>
          <p:cNvPr id="4" name="Tabella 3"/>
          <p:cNvGraphicFramePr>
            <a:graphicFrameLocks noGrp="1"/>
          </p:cNvGraphicFramePr>
          <p:nvPr>
            <p:extLst/>
          </p:nvPr>
        </p:nvGraphicFramePr>
        <p:xfrm>
          <a:off x="351693" y="1519952"/>
          <a:ext cx="5740398" cy="2199909"/>
        </p:xfrm>
        <a:graphic>
          <a:graphicData uri="http://schemas.openxmlformats.org/drawingml/2006/table">
            <a:tbl>
              <a:tblPr/>
              <a:tblGrid>
                <a:gridCol w="822910"/>
                <a:gridCol w="327567"/>
                <a:gridCol w="1022646"/>
                <a:gridCol w="329563"/>
                <a:gridCol w="1869524"/>
                <a:gridCol w="703069"/>
                <a:gridCol w="335556"/>
                <a:gridCol w="329563"/>
              </a:tblGrid>
              <a:tr h="94830">
                <a:tc>
                  <a:txBody>
                    <a:bodyPr/>
                    <a:lstStyle/>
                    <a:p>
                      <a:pPr algn="ctr" fontAlgn="ctr"/>
                      <a:r>
                        <a:rPr lang="it-IT" sz="600" b="1" i="0" u="none" strike="noStrike" dirty="0">
                          <a:solidFill>
                            <a:srgbClr val="000000"/>
                          </a:solidFill>
                          <a:effectLst/>
                          <a:latin typeface="Century Gothic" panose="020B0502020202020204" pitchFamily="34" charset="0"/>
                        </a:rPr>
                        <a:t>ASSET CLASS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MICRO ASSET CLASS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l" fontAlgn="ctr"/>
                      <a:r>
                        <a:rPr lang="it-IT" sz="600" b="1" i="0" u="none" strike="noStrike">
                          <a:solidFill>
                            <a:srgbClr val="000000"/>
                          </a:solidFill>
                          <a:effectLst/>
                          <a:latin typeface="Century Gothic" panose="020B0502020202020204" pitchFamily="34" charset="0"/>
                        </a:rPr>
                        <a:t>NOME FONDO</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ISIN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VALUTA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dirty="0">
                          <a:solidFill>
                            <a:srgbClr val="000000"/>
                          </a:solidFill>
                          <a:effectLst/>
                          <a:latin typeface="Century Gothic" panose="020B0502020202020204" pitchFamily="34" charset="0"/>
                        </a:rPr>
                        <a:t>%</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r>
              <a:tr h="94830">
                <a:tc rowSpan="13">
                  <a:txBody>
                    <a:bodyPr/>
                    <a:lstStyle/>
                    <a:p>
                      <a:pPr algn="ctr" fontAlgn="ctr"/>
                      <a:r>
                        <a:rPr lang="it-IT" sz="600" b="0" i="0" u="none" strike="noStrike">
                          <a:solidFill>
                            <a:srgbClr val="000000"/>
                          </a:solidFill>
                          <a:effectLst/>
                          <a:latin typeface="Century Gothic" panose="020B0502020202020204" pitchFamily="34" charset="0"/>
                        </a:rPr>
                        <a:t>OBBLIGAZIONARI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13">
                  <a:txBody>
                    <a:bodyPr/>
                    <a:lstStyle/>
                    <a:p>
                      <a:pPr algn="ctr" fontAlgn="ctr"/>
                      <a:r>
                        <a:rPr lang="it-IT" sz="600" b="0" i="0" u="none" strike="noStrike">
                          <a:solidFill>
                            <a:srgbClr val="000000"/>
                          </a:solidFill>
                          <a:effectLst/>
                          <a:latin typeface="Century Gothic" panose="020B0502020202020204" pitchFamily="34" charset="0"/>
                        </a:rPr>
                        <a:t>36,00%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AGGREGATE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3,00%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Carmignac Securite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FR0010149120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1,20%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821">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Natixis Euro Aggregate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LU0935223627</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0,90%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821">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BNY Mellon Euroland Bond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IE0032722260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0,90%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821">
                <a:tc vMerge="1">
                  <a:txBody>
                    <a:bodyPr/>
                    <a:lstStyle/>
                    <a:p>
                      <a:endParaRPr lang="it-IT"/>
                    </a:p>
                  </a:txBody>
                  <a:tcPr/>
                </a:tc>
                <a:tc vMerge="1">
                  <a:txBody>
                    <a:bodyPr/>
                    <a:lstStyle/>
                    <a:p>
                      <a:endParaRPr lang="it-IT"/>
                    </a:p>
                  </a:txBody>
                  <a:tcPr/>
                </a:tc>
                <a:tc rowSpan="3">
                  <a:txBody>
                    <a:bodyPr/>
                    <a:lstStyle/>
                    <a:p>
                      <a:pPr algn="ctr" fontAlgn="ctr"/>
                      <a:r>
                        <a:rPr lang="it-IT" sz="600" b="0" i="0" u="none" strike="noStrike">
                          <a:solidFill>
                            <a:srgbClr val="000000"/>
                          </a:solidFill>
                          <a:effectLst/>
                          <a:latin typeface="Century Gothic" panose="020B0502020202020204" pitchFamily="34" charset="0"/>
                        </a:rPr>
                        <a:t>CORPORATE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11,40%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Schroder Euro Corporate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LU0113257694</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2,28%</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821">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Morgan Stanley Euro Corporate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LU0132601682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2,28%</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821">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UBS Corporates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LU0396366972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6,84%</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821">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CONVERTIBILI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7,20%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dirty="0" smtClean="0">
                          <a:solidFill>
                            <a:srgbClr val="000000"/>
                          </a:solidFill>
                          <a:effectLst/>
                          <a:latin typeface="Century Gothic" panose="020B0502020202020204" pitchFamily="34" charset="0"/>
                        </a:rPr>
                        <a:t>EDR</a:t>
                      </a:r>
                      <a:r>
                        <a:rPr lang="it-IT" sz="600" b="0" i="0" u="none" strike="noStrike" baseline="0" dirty="0" smtClean="0">
                          <a:solidFill>
                            <a:srgbClr val="000000"/>
                          </a:solidFill>
                          <a:effectLst/>
                          <a:latin typeface="Century Gothic" panose="020B0502020202020204" pitchFamily="34" charset="0"/>
                        </a:rPr>
                        <a:t> </a:t>
                      </a:r>
                      <a:r>
                        <a:rPr lang="it-IT" sz="600" b="0" i="0" u="none" strike="noStrike" baseline="0" dirty="0" err="1" smtClean="0">
                          <a:solidFill>
                            <a:srgbClr val="000000"/>
                          </a:solidFill>
                          <a:effectLst/>
                          <a:latin typeface="Century Gothic" panose="020B0502020202020204" pitchFamily="34" charset="0"/>
                        </a:rPr>
                        <a:t>Convertible</a:t>
                      </a:r>
                      <a:endParaRPr lang="it-IT" sz="600" b="0" i="0" u="none" strike="noStrike" dirty="0">
                        <a:solidFill>
                          <a:srgbClr val="000000"/>
                        </a:solidFill>
                        <a:effectLst/>
                        <a:latin typeface="Century Gothic" panose="020B0502020202020204" pitchFamily="34" charset="0"/>
                      </a:endParaRP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dirty="0" smtClean="0">
                          <a:solidFill>
                            <a:srgbClr val="000000"/>
                          </a:solidFill>
                          <a:effectLst/>
                          <a:latin typeface="Century Gothic" panose="020B0502020202020204" pitchFamily="34" charset="0"/>
                        </a:rPr>
                        <a:t>LU1103207525</a:t>
                      </a:r>
                      <a:endParaRPr lang="it-IT" sz="600" b="0" i="0" u="none" strike="noStrike" dirty="0">
                        <a:solidFill>
                          <a:srgbClr val="000000"/>
                        </a:solidFill>
                        <a:effectLst/>
                        <a:latin typeface="Century Gothic" panose="020B0502020202020204" pitchFamily="34" charset="0"/>
                      </a:endParaRP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7,20%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821">
                <a:tc vMerge="1">
                  <a:txBody>
                    <a:bodyPr/>
                    <a:lstStyle/>
                    <a:p>
                      <a:endParaRPr lang="it-IT"/>
                    </a:p>
                  </a:txBody>
                  <a:tcPr/>
                </a:tc>
                <a:tc vMerge="1">
                  <a:txBody>
                    <a:bodyPr/>
                    <a:lstStyle/>
                    <a:p>
                      <a:endParaRPr lang="it-IT"/>
                    </a:p>
                  </a:txBody>
                  <a:tcPr/>
                </a:tc>
                <a:tc rowSpan="3">
                  <a:txBody>
                    <a:bodyPr/>
                    <a:lstStyle/>
                    <a:p>
                      <a:pPr algn="ctr" fontAlgn="ctr"/>
                      <a:r>
                        <a:rPr lang="it-IT" sz="600" b="0" i="0" u="none" strike="noStrike">
                          <a:solidFill>
                            <a:srgbClr val="000000"/>
                          </a:solidFill>
                          <a:effectLst/>
                          <a:latin typeface="Century Gothic" panose="020B0502020202020204" pitchFamily="34" charset="0"/>
                        </a:rPr>
                        <a:t>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7,20%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AXA Global 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LU0184631645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1,44%</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821">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en-US" sz="600" b="0" i="0" u="none" strike="noStrike">
                          <a:solidFill>
                            <a:srgbClr val="000000"/>
                          </a:solidFill>
                          <a:effectLst/>
                          <a:latin typeface="Century Gothic" panose="020B0502020202020204" pitchFamily="34" charset="0"/>
                        </a:rPr>
                        <a:t>AXA Euro Short Term 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LU0658026512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1,44%</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821">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en-US" sz="600" b="0" i="0" u="none" strike="noStrike">
                          <a:solidFill>
                            <a:srgbClr val="000000"/>
                          </a:solidFill>
                          <a:effectLst/>
                          <a:latin typeface="Century Gothic" panose="020B0502020202020204" pitchFamily="34" charset="0"/>
                        </a:rPr>
                        <a:t>M&amp;G Global Floating Rate 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GB00BMP3SF82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4,32%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821">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MERCATI EMERGENTI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2,10%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M&amp;G Emerging Markets Bond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GB00BPYP3J58</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2,10%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821">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MERCATI DI FRONTIERA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2,10%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Global Evolution Frontier Markets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LU0501220429</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2,10%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04812">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DEBITO SUBORDINATO</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3,00%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EDR Signatures Financial Bond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FR0011034495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3,00%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4830">
                <a:tc rowSpan="5">
                  <a:txBody>
                    <a:bodyPr/>
                    <a:lstStyle/>
                    <a:p>
                      <a:pPr algn="ctr" fontAlgn="ctr"/>
                      <a:r>
                        <a:rPr lang="it-IT" sz="600" b="0" i="0" u="none" strike="noStrike">
                          <a:solidFill>
                            <a:srgbClr val="000000"/>
                          </a:solidFill>
                          <a:effectLst/>
                          <a:latin typeface="Century Gothic" panose="020B0502020202020204" pitchFamily="34" charset="0"/>
                        </a:rPr>
                        <a:t>AZIONARI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5">
                  <a:txBody>
                    <a:bodyPr/>
                    <a:lstStyle/>
                    <a:p>
                      <a:pPr algn="ctr" fontAlgn="ctr"/>
                      <a:r>
                        <a:rPr lang="it-IT" sz="600" b="0" i="0" u="none" strike="noStrike">
                          <a:solidFill>
                            <a:srgbClr val="000000"/>
                          </a:solidFill>
                          <a:effectLst/>
                          <a:latin typeface="Century Gothic" panose="020B0502020202020204" pitchFamily="34" charset="0"/>
                        </a:rPr>
                        <a:t>39,00%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b="0" i="0" u="none" strike="noStrike">
                          <a:solidFill>
                            <a:srgbClr val="000000"/>
                          </a:solidFill>
                          <a:effectLst/>
                          <a:latin typeface="Century Gothic" panose="020B0502020202020204" pitchFamily="34" charset="0"/>
                        </a:rPr>
                        <a:t>EUROPA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b="0" i="0" u="none" strike="noStrike">
                          <a:solidFill>
                            <a:srgbClr val="000000"/>
                          </a:solidFill>
                          <a:effectLst/>
                          <a:latin typeface="Century Gothic" panose="020B0502020202020204" pitchFamily="34" charset="0"/>
                        </a:rPr>
                        <a:t>19,50%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Henderson Continental European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LU0201071890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9,75%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4830">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Franklin European Growth</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LU0122612848</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9,75%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4830">
                <a:tc vMerge="1">
                  <a:txBody>
                    <a:bodyPr/>
                    <a:lstStyle/>
                    <a:p>
                      <a:endParaRPr lang="it-IT"/>
                    </a:p>
                  </a:txBody>
                  <a:tcPr/>
                </a:tc>
                <a:tc vMerge="1">
                  <a:txBody>
                    <a:bodyPr/>
                    <a:lstStyle/>
                    <a:p>
                      <a:endParaRPr lang="it-IT"/>
                    </a:p>
                  </a:txBody>
                  <a:tcPr/>
                </a:tc>
                <a:tc rowSpan="2">
                  <a:txBody>
                    <a:bodyPr/>
                    <a:lstStyle/>
                    <a:p>
                      <a:pPr algn="ctr" fontAlgn="ctr"/>
                      <a:r>
                        <a:rPr lang="it-IT" sz="600" b="0" i="0" u="none" strike="noStrike">
                          <a:solidFill>
                            <a:srgbClr val="000000"/>
                          </a:solidFill>
                          <a:effectLst/>
                          <a:latin typeface="Century Gothic" panose="020B0502020202020204" pitchFamily="34" charset="0"/>
                        </a:rPr>
                        <a:t>USA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b="0" i="0" u="none" strike="noStrike">
                          <a:solidFill>
                            <a:srgbClr val="000000"/>
                          </a:solidFill>
                          <a:effectLst/>
                          <a:latin typeface="Century Gothic" panose="020B0502020202020204" pitchFamily="34" charset="0"/>
                        </a:rPr>
                        <a:t>11,70%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Morgan Stanley US Advantage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LU0225737302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9,36%</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4830">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Franklin US Opportunities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LU0188150956</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2,34%</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821">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ASIA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7,80%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Fidelity South East Asia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LU0261946445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7,80%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4830">
                <a:tc rowSpan="3">
                  <a:txBody>
                    <a:bodyPr/>
                    <a:lstStyle/>
                    <a:p>
                      <a:pPr algn="ctr" fontAlgn="ctr"/>
                      <a:r>
                        <a:rPr lang="it-IT" sz="600" b="0" i="0" u="none" strike="noStrike">
                          <a:solidFill>
                            <a:srgbClr val="000000"/>
                          </a:solidFill>
                          <a:effectLst/>
                          <a:latin typeface="Century Gothic" panose="020B0502020202020204" pitchFamily="34" charset="0"/>
                        </a:rPr>
                        <a:t>TOTAL RETURN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25,00%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b="0" i="0" u="none" strike="noStrike">
                          <a:solidFill>
                            <a:srgbClr val="000000"/>
                          </a:solidFill>
                          <a:effectLst/>
                          <a:latin typeface="Century Gothic" panose="020B0502020202020204" pitchFamily="34" charset="0"/>
                        </a:rPr>
                        <a:t>FIXED INCOME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b="0" i="0" u="none" strike="noStrike">
                          <a:solidFill>
                            <a:srgbClr val="000000"/>
                          </a:solidFill>
                          <a:effectLst/>
                          <a:latin typeface="Century Gothic" panose="020B0502020202020204" pitchFamily="34" charset="0"/>
                        </a:rPr>
                        <a:t>16,67%</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en-US" sz="600" b="0" i="0" u="none" strike="noStrike">
                          <a:solidFill>
                            <a:srgbClr val="000000"/>
                          </a:solidFill>
                          <a:effectLst/>
                          <a:latin typeface="Century Gothic" panose="020B0502020202020204" pitchFamily="34" charset="0"/>
                        </a:rPr>
                        <a:t>BlackRock Strategic Fund Fixed Income Strategies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LU0438336264</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4,17%</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4830">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Carmignac Capital Plus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LU0336084032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12,50%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9821">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BILANCIATI MODERATI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8,33%</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dirty="0">
                          <a:solidFill>
                            <a:srgbClr val="000000"/>
                          </a:solidFill>
                          <a:effectLst/>
                          <a:latin typeface="Century Gothic" panose="020B0502020202020204" pitchFamily="34" charset="0"/>
                        </a:rPr>
                        <a:t>Nordea </a:t>
                      </a:r>
                      <a:r>
                        <a:rPr lang="it-IT" sz="600" b="0" i="0" u="none" strike="noStrike" dirty="0" err="1">
                          <a:solidFill>
                            <a:srgbClr val="000000"/>
                          </a:solidFill>
                          <a:effectLst/>
                          <a:latin typeface="Century Gothic" panose="020B0502020202020204" pitchFamily="34" charset="0"/>
                        </a:rPr>
                        <a:t>Stable</a:t>
                      </a:r>
                      <a:r>
                        <a:rPr lang="it-IT" sz="600" b="0" i="0" u="none" strike="noStrike" dirty="0">
                          <a:solidFill>
                            <a:srgbClr val="000000"/>
                          </a:solidFill>
                          <a:effectLst/>
                          <a:latin typeface="Century Gothic" panose="020B0502020202020204" pitchFamily="34" charset="0"/>
                        </a:rPr>
                        <a:t> Return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LU0227384020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dirty="0">
                          <a:solidFill>
                            <a:srgbClr val="000000"/>
                          </a:solidFill>
                          <a:effectLst/>
                          <a:latin typeface="Century Gothic" panose="020B0502020202020204" pitchFamily="34" charset="0"/>
                        </a:rPr>
                        <a:t>8,33%</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bl>
          </a:graphicData>
        </a:graphic>
      </p:graphicFrame>
      <p:sp>
        <p:nvSpPr>
          <p:cNvPr id="15" name="CasellaDiTesto 14"/>
          <p:cNvSpPr txBox="1"/>
          <p:nvPr/>
        </p:nvSpPr>
        <p:spPr>
          <a:xfrm>
            <a:off x="339969" y="6407767"/>
            <a:ext cx="3127527" cy="163443"/>
          </a:xfrm>
          <a:prstGeom prst="rect">
            <a:avLst/>
          </a:prstGeom>
          <a:noFill/>
        </p:spPr>
        <p:txBody>
          <a:bodyPr wrap="square" rtlCol="0">
            <a:spAutoFit/>
          </a:bodyPr>
          <a:lstStyle/>
          <a:p>
            <a:r>
              <a:rPr lang="it-IT" sz="462" dirty="0">
                <a:latin typeface="Century Gothic" panose="020B0502020202020204" pitchFamily="34" charset="0"/>
              </a:rPr>
              <a:t>Fonte: Rielaborazione dati Bloomberg al 31/12/2017</a:t>
            </a:r>
          </a:p>
        </p:txBody>
      </p:sp>
      <p:graphicFrame>
        <p:nvGraphicFramePr>
          <p:cNvPr id="2" name="Oggetto 1"/>
          <p:cNvGraphicFramePr>
            <a:graphicFrameLocks noChangeAspect="1"/>
          </p:cNvGraphicFramePr>
          <p:nvPr>
            <p:extLst/>
          </p:nvPr>
        </p:nvGraphicFramePr>
        <p:xfrm>
          <a:off x="6223488" y="1515715"/>
          <a:ext cx="2568819" cy="2165353"/>
        </p:xfrm>
        <a:graphic>
          <a:graphicData uri="http://schemas.openxmlformats.org/presentationml/2006/ole">
            <mc:AlternateContent xmlns:mc="http://schemas.openxmlformats.org/markup-compatibility/2006">
              <mc:Choice xmlns:v="urn:schemas-microsoft-com:vml" Requires="v">
                <p:oleObj spid="_x0000_s3095" name="Foglio di lavoro" r:id="rId3" imgW="2782951" imgH="2365346" progId="Excel.Sheet.12">
                  <p:link updateAutomatic="1"/>
                </p:oleObj>
              </mc:Choice>
              <mc:Fallback>
                <p:oleObj name="Foglio di lavoro" r:id="rId3" imgW="2782951" imgH="2365346" progId="Excel.Sheet.12">
                  <p:link updateAutomatic="1"/>
                  <p:pic>
                    <p:nvPicPr>
                      <p:cNvPr id="0" name=""/>
                      <p:cNvPicPr/>
                      <p:nvPr/>
                    </p:nvPicPr>
                    <p:blipFill>
                      <a:blip r:embed="rId4"/>
                      <a:stretch>
                        <a:fillRect/>
                      </a:stretch>
                    </p:blipFill>
                    <p:spPr>
                      <a:xfrm>
                        <a:off x="6223488" y="1515715"/>
                        <a:ext cx="2568819" cy="2165353"/>
                      </a:xfrm>
                      <a:prstGeom prst="rect">
                        <a:avLst/>
                      </a:prstGeom>
                    </p:spPr>
                  </p:pic>
                </p:oleObj>
              </mc:Fallback>
            </mc:AlternateContent>
          </a:graphicData>
        </a:graphic>
      </p:graphicFrame>
      <p:graphicFrame>
        <p:nvGraphicFramePr>
          <p:cNvPr id="9" name="Oggetto 8"/>
          <p:cNvGraphicFramePr>
            <a:graphicFrameLocks noChangeAspect="1"/>
          </p:cNvGraphicFramePr>
          <p:nvPr>
            <p:extLst/>
          </p:nvPr>
        </p:nvGraphicFramePr>
        <p:xfrm>
          <a:off x="351692" y="4091465"/>
          <a:ext cx="5740398" cy="1245098"/>
        </p:xfrm>
        <a:graphic>
          <a:graphicData uri="http://schemas.openxmlformats.org/presentationml/2006/ole">
            <mc:AlternateContent xmlns:mc="http://schemas.openxmlformats.org/markup-compatibility/2006">
              <mc:Choice xmlns:v="urn:schemas-microsoft-com:vml" Requires="v">
                <p:oleObj spid="_x0000_s3096" name="Foglio di lavoro" r:id="rId5" imgW="6225476" imgH="1522460" progId="Excel.Sheet.12">
                  <p:link updateAutomatic="1"/>
                </p:oleObj>
              </mc:Choice>
              <mc:Fallback>
                <p:oleObj name="Foglio di lavoro" r:id="rId5" imgW="6225476" imgH="1522460" progId="Excel.Sheet.12">
                  <p:link updateAutomatic="1"/>
                  <p:pic>
                    <p:nvPicPr>
                      <p:cNvPr id="0" name=""/>
                      <p:cNvPicPr/>
                      <p:nvPr/>
                    </p:nvPicPr>
                    <p:blipFill>
                      <a:blip r:embed="rId6"/>
                      <a:stretch>
                        <a:fillRect/>
                      </a:stretch>
                    </p:blipFill>
                    <p:spPr>
                      <a:xfrm>
                        <a:off x="351692" y="4091465"/>
                        <a:ext cx="5740398" cy="1245098"/>
                      </a:xfrm>
                      <a:prstGeom prst="rect">
                        <a:avLst/>
                      </a:prstGeom>
                    </p:spPr>
                  </p:pic>
                </p:oleObj>
              </mc:Fallback>
            </mc:AlternateContent>
          </a:graphicData>
        </a:graphic>
      </p:graphicFrame>
    </p:spTree>
    <p:extLst>
      <p:ext uri="{BB962C8B-B14F-4D97-AF65-F5344CB8AC3E}">
        <p14:creationId xmlns:p14="http://schemas.microsoft.com/office/powerpoint/2010/main" val="134266592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3"/>
          <p:cNvSpPr txBox="1">
            <a:spLocks/>
          </p:cNvSpPr>
          <p:nvPr/>
        </p:nvSpPr>
        <p:spPr>
          <a:xfrm>
            <a:off x="351693" y="618394"/>
            <a:ext cx="2813538" cy="306751"/>
          </a:xfrm>
          <a:prstGeom prst="rect">
            <a:avLst/>
          </a:prstGeom>
        </p:spPr>
        <p:txBody>
          <a:bodyPr vert="horz" wrap="square" lIns="0" tIns="0" rIns="0" bIns="0" rtlCol="0" anchor="ctr">
            <a:spAutoFit/>
          </a:bodyPr>
          <a:lstStyle>
            <a:lvl1pPr algn="l" defTabSz="514350" rtl="0" eaLnBrk="1" latinLnBrk="0" hangingPunct="1">
              <a:lnSpc>
                <a:spcPct val="90000"/>
              </a:lnSpc>
              <a:spcBef>
                <a:spcPct val="0"/>
              </a:spcBef>
              <a:buNone/>
              <a:defRPr sz="2000" b="1" kern="1200">
                <a:solidFill>
                  <a:schemeClr val="accent3"/>
                </a:solidFill>
                <a:latin typeface="Century Gothic" panose="020B0502020202020204" pitchFamily="34" charset="0"/>
                <a:ea typeface="+mj-ea"/>
                <a:cs typeface="+mj-cs"/>
              </a:defRPr>
            </a:lvl1pPr>
          </a:lstStyle>
          <a:p>
            <a:pPr defTabSz="474796">
              <a:defRPr/>
            </a:pPr>
            <a:r>
              <a:rPr lang="it-IT" sz="2215" dirty="0">
                <a:solidFill>
                  <a:srgbClr val="D70064"/>
                </a:solidFill>
              </a:rPr>
              <a:t>CNP DINAMICO</a:t>
            </a:r>
          </a:p>
        </p:txBody>
      </p:sp>
      <p:sp>
        <p:nvSpPr>
          <p:cNvPr id="7" name="Segnaposto testo 4"/>
          <p:cNvSpPr txBox="1">
            <a:spLocks/>
          </p:cNvSpPr>
          <p:nvPr/>
        </p:nvSpPr>
        <p:spPr>
          <a:xfrm>
            <a:off x="351692" y="1021863"/>
            <a:ext cx="4220308" cy="404306"/>
          </a:xfrm>
          <a:prstGeom prst="rect">
            <a:avLst/>
          </a:prstGeom>
        </p:spPr>
        <p:txBody>
          <a:bodyPr vert="horz" lIns="0" tIns="42203" rIns="0" bIns="42203" rtlCol="0">
            <a:noAutofit/>
          </a:bodyPr>
          <a:lstStyle>
            <a:lvl1pPr marL="128588" indent="-128588" algn="l" defTabSz="514350" rtl="0" eaLnBrk="1" latinLnBrk="0" hangingPunct="1">
              <a:lnSpc>
                <a:spcPct val="90000"/>
              </a:lnSpc>
              <a:spcBef>
                <a:spcPts val="563"/>
              </a:spcBef>
              <a:buFont typeface="Arial" panose="020B0604020202020204" pitchFamily="34" charset="0"/>
              <a:buChar char="•"/>
              <a:defRPr sz="1100" kern="1200">
                <a:solidFill>
                  <a:schemeClr val="tx1"/>
                </a:solidFill>
                <a:latin typeface="Century Gothic" panose="020B0502020202020204" pitchFamily="34" charset="0"/>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050" kern="1200">
                <a:solidFill>
                  <a:schemeClr val="tx1"/>
                </a:solidFill>
                <a:latin typeface="Century Gothic" panose="020B0502020202020204" pitchFamily="34" charset="0"/>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000" kern="1200">
                <a:solidFill>
                  <a:schemeClr val="tx1"/>
                </a:solidFill>
                <a:latin typeface="Century Gothic" panose="020B0502020202020204" pitchFamily="34" charset="0"/>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800" kern="1200">
                <a:solidFill>
                  <a:schemeClr val="tx1"/>
                </a:solidFill>
                <a:latin typeface="Century Gothic" panose="020B0502020202020204" pitchFamily="34" charset="0"/>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800" kern="1200">
                <a:solidFill>
                  <a:schemeClr val="tx1"/>
                </a:solidFill>
                <a:latin typeface="Century Gothic" panose="020B0502020202020204" pitchFamily="34" charset="0"/>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just">
              <a:buNone/>
              <a:defRPr/>
            </a:pPr>
            <a:r>
              <a:rPr lang="it-IT" sz="646" dirty="0">
                <a:solidFill>
                  <a:sysClr val="windowText" lastClr="000000"/>
                </a:solidFill>
              </a:rPr>
              <a:t>Fondo Interno gestito attraverso acquisto di quote di OICR UCITS conformi senza un benchmark di riferimento, bensì con un target massimo di volatilità del 12,50%. Esposizione massima ai mercati azionari del 75%, senza limiti geografici di investimento. La denominazione valutaria del fondo è in Euro, tuttavia può assumere posizioni dirette o indirette su altre valute.</a:t>
            </a:r>
          </a:p>
        </p:txBody>
      </p:sp>
      <p:sp>
        <p:nvSpPr>
          <p:cNvPr id="10" name="Rettangolo 9"/>
          <p:cNvSpPr/>
          <p:nvPr/>
        </p:nvSpPr>
        <p:spPr>
          <a:xfrm>
            <a:off x="6228861" y="1226784"/>
            <a:ext cx="2563446"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STORICO PERFORMANCE </a:t>
            </a:r>
            <a:r>
              <a:rPr lang="it-IT" sz="738" dirty="0">
                <a:solidFill>
                  <a:schemeClr val="bg1"/>
                </a:solidFill>
                <a:latin typeface="Century Gothic" panose="020B0502020202020204" pitchFamily="34" charset="0"/>
              </a:rPr>
              <a:t>26/05/2015 – 31/12/2017</a:t>
            </a:r>
          </a:p>
        </p:txBody>
      </p:sp>
      <p:graphicFrame>
        <p:nvGraphicFramePr>
          <p:cNvPr id="11" name="Segnaposto contenuto 7"/>
          <p:cNvGraphicFramePr>
            <a:graphicFrameLocks/>
          </p:cNvGraphicFramePr>
          <p:nvPr>
            <p:extLst/>
          </p:nvPr>
        </p:nvGraphicFramePr>
        <p:xfrm>
          <a:off x="351693" y="5472390"/>
          <a:ext cx="5740398" cy="799548"/>
        </p:xfrm>
        <a:graphic>
          <a:graphicData uri="http://schemas.openxmlformats.org/drawingml/2006/table">
            <a:tbl>
              <a:tblPr>
                <a:tableStyleId>{5C22544A-7EE6-4342-B048-85BDC9FD1C3A}</a:tableStyleId>
              </a:tblPr>
              <a:tblGrid>
                <a:gridCol w="406800"/>
                <a:gridCol w="406800"/>
                <a:gridCol w="406800"/>
                <a:gridCol w="406800"/>
                <a:gridCol w="406800"/>
                <a:gridCol w="406800"/>
                <a:gridCol w="406800"/>
                <a:gridCol w="406800"/>
                <a:gridCol w="406800"/>
                <a:gridCol w="406800"/>
                <a:gridCol w="406800"/>
                <a:gridCol w="406800"/>
                <a:gridCol w="406800"/>
                <a:gridCol w="451998"/>
              </a:tblGrid>
              <a:tr h="124112">
                <a:tc>
                  <a:txBody>
                    <a:bodyPr/>
                    <a:lstStyle/>
                    <a:p>
                      <a:pPr algn="ctr" fontAlgn="b"/>
                      <a:r>
                        <a:rPr lang="it-IT" sz="600" b="1" u="none" strike="noStrike" dirty="0">
                          <a:effectLst/>
                          <a:latin typeface="Century Gothic" panose="020B0502020202020204" pitchFamily="34" charset="0"/>
                        </a:rPr>
                        <a:t>Anno</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Gen</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Feb</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Mar</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Apr</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Mag</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Giu</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Lug</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Ago</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Set</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Ott</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Nov</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Dic</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Accum</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r>
              <a:tr h="168859">
                <a:tc>
                  <a:txBody>
                    <a:bodyPr/>
                    <a:lstStyle/>
                    <a:p>
                      <a:pPr algn="ctr" fontAlgn="b"/>
                      <a:r>
                        <a:rPr lang="it-IT" sz="600" b="1" u="none" strike="noStrike" dirty="0">
                          <a:effectLst/>
                          <a:latin typeface="Century Gothic" panose="020B0502020202020204" pitchFamily="34" charset="0"/>
                        </a:rPr>
                        <a:t>2015</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-3,16%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3,36%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-5,86%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-2,69%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6,02%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2,70%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-3,09%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-3,55%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168859">
                <a:tc>
                  <a:txBody>
                    <a:bodyPr/>
                    <a:lstStyle/>
                    <a:p>
                      <a:pPr algn="ctr" fontAlgn="b"/>
                      <a:r>
                        <a:rPr lang="it-IT" sz="600" b="1" u="none" strike="noStrike">
                          <a:effectLst/>
                          <a:latin typeface="Century Gothic" panose="020B0502020202020204" pitchFamily="34" charset="0"/>
                        </a:rPr>
                        <a:t>2016</a:t>
                      </a:r>
                      <a:endParaRPr lang="it-IT" sz="600" b="1" i="0" u="none" strike="noStrike">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-5,40%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-1,94%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1,10%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2,42%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-2,17%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2,77%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0,50%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0,04%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-0,15%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0,71%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1,59%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-0,15%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168859">
                <a:tc>
                  <a:txBody>
                    <a:bodyPr/>
                    <a:lstStyle/>
                    <a:p>
                      <a:pPr algn="ctr" fontAlgn="b"/>
                      <a:r>
                        <a:rPr lang="it-IT" sz="600" b="1" u="none" strike="noStrike" dirty="0">
                          <a:effectLst/>
                          <a:latin typeface="Century Gothic" panose="020B0502020202020204" pitchFamily="34" charset="0"/>
                        </a:rPr>
                        <a:t>2017</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2,56%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1,04%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1,29%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-0,01%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-1,00%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1,59%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2,44%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-0,69%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7.39%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168859">
                <a:tc>
                  <a:txBody>
                    <a:bodyPr/>
                    <a:lstStyle/>
                    <a:p>
                      <a:pPr algn="ctr" fontAlgn="b"/>
                      <a:r>
                        <a:rPr lang="it-IT" sz="600" b="1" u="none" strike="noStrike" dirty="0">
                          <a:effectLst/>
                          <a:latin typeface="Century Gothic" panose="020B0502020202020204" pitchFamily="34" charset="0"/>
                        </a:rPr>
                        <a:t>Media</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-2,39%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0,31%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1,07%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0,97%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1,21%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-2,11%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1,89%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-2,00%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-0,35%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2,77%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0,91%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-0.34%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3.41%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bl>
          </a:graphicData>
        </a:graphic>
      </p:graphicFrame>
      <p:sp>
        <p:nvSpPr>
          <p:cNvPr id="12" name="Rettangolo 11"/>
          <p:cNvSpPr/>
          <p:nvPr/>
        </p:nvSpPr>
        <p:spPr>
          <a:xfrm>
            <a:off x="351692" y="3788683"/>
            <a:ext cx="5740398"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RENDIMENTI</a:t>
            </a:r>
            <a:endParaRPr lang="it-IT" sz="738" dirty="0">
              <a:solidFill>
                <a:schemeClr val="bg1"/>
              </a:solidFill>
              <a:latin typeface="Century Gothic" panose="020B0502020202020204" pitchFamily="34" charset="0"/>
            </a:endParaRPr>
          </a:p>
        </p:txBody>
      </p:sp>
      <p:graphicFrame>
        <p:nvGraphicFramePr>
          <p:cNvPr id="13" name="Segnaposto contenuto 7"/>
          <p:cNvGraphicFramePr>
            <a:graphicFrameLocks/>
          </p:cNvGraphicFramePr>
          <p:nvPr>
            <p:extLst/>
          </p:nvPr>
        </p:nvGraphicFramePr>
        <p:xfrm>
          <a:off x="6228861" y="4091465"/>
          <a:ext cx="2563450" cy="2171354"/>
        </p:xfrm>
        <a:graphic>
          <a:graphicData uri="http://schemas.openxmlformats.org/drawingml/2006/table">
            <a:tbl>
              <a:tblPr>
                <a:tableStyleId>{5C22544A-7EE6-4342-B048-85BDC9FD1C3A}</a:tableStyleId>
              </a:tblPr>
              <a:tblGrid>
                <a:gridCol w="1171405"/>
                <a:gridCol w="320933"/>
                <a:gridCol w="320933"/>
                <a:gridCol w="320933"/>
                <a:gridCol w="429246"/>
              </a:tblGrid>
              <a:tr h="284661">
                <a:tc>
                  <a:txBody>
                    <a:bodyPr/>
                    <a:lstStyle/>
                    <a:p>
                      <a:pPr algn="ctr" fontAlgn="b"/>
                      <a:r>
                        <a:rPr lang="it-IT" sz="600" b="1" u="none" strike="noStrike" dirty="0">
                          <a:effectLst/>
                          <a:latin typeface="Century Gothic" panose="020B0502020202020204" pitchFamily="34" charset="0"/>
                        </a:rPr>
                        <a:t>RENDIMENTO</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3 MESI</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6 MESI</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2017</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DATA DI LANCIO</a:t>
                      </a:r>
                      <a:endParaRPr lang="it-IT" sz="600" b="1" i="0" u="none" strike="noStrike" dirty="0">
                        <a:solidFill>
                          <a:srgbClr val="FFFFFF"/>
                        </a:solidFill>
                        <a:effectLst/>
                        <a:latin typeface="Century Gothic" panose="020B0502020202020204" pitchFamily="34" charset="0"/>
                      </a:endParaRPr>
                    </a:p>
                  </a:txBody>
                  <a:tcPr marL="8792" marR="8792" marT="8792" marB="0" anchor="ctr">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solidFill>
                      <a:schemeClr val="accent6"/>
                    </a:solidFill>
                  </a:tcPr>
                </a:tc>
              </a:tr>
              <a:tr h="203967">
                <a:tc>
                  <a:txBody>
                    <a:bodyPr/>
                    <a:lstStyle/>
                    <a:p>
                      <a:pPr algn="ctr" fontAlgn="b"/>
                      <a:r>
                        <a:rPr lang="it-IT" sz="600" u="none" strike="noStrike" dirty="0" smtClean="0">
                          <a:effectLst/>
                          <a:latin typeface="Century Gothic" panose="020B0502020202020204" pitchFamily="34" charset="0"/>
                        </a:rPr>
                        <a:t>Rendimento </a:t>
                      </a:r>
                      <a:r>
                        <a:rPr lang="it-IT" sz="600" u="none" strike="noStrike" dirty="0">
                          <a:effectLst/>
                          <a:latin typeface="Century Gothic" panose="020B0502020202020204" pitchFamily="34" charset="0"/>
                        </a:rPr>
                        <a:t>totale</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2.24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2.72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7.39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3.41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r>
              <a:tr h="203967">
                <a:tc>
                  <a:txBody>
                    <a:bodyPr/>
                    <a:lstStyle/>
                    <a:p>
                      <a:pPr algn="ctr" fontAlgn="b"/>
                      <a:r>
                        <a:rPr lang="it-IT" sz="600" u="none" strike="noStrike" dirty="0">
                          <a:effectLst/>
                          <a:latin typeface="Century Gothic" panose="020B0502020202020204" pitchFamily="34" charset="0"/>
                        </a:rPr>
                        <a:t>Rendimento massimo</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0.97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0.97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0.97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2.33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u="none" strike="noStrike">
                          <a:effectLst/>
                          <a:latin typeface="Century Gothic" panose="020B0502020202020204" pitchFamily="34" charset="0"/>
                        </a:rPr>
                        <a:t>Rendimento minimo</a:t>
                      </a:r>
                      <a:endParaRPr lang="it-IT" sz="600" b="0" i="0" u="none" strike="noStrike">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-0.82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-0.87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-3.74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b="1" u="none" strike="noStrike" dirty="0">
                          <a:effectLst/>
                          <a:latin typeface="Century Gothic" panose="020B0502020202020204" pitchFamily="34" charset="0"/>
                        </a:rPr>
                        <a:t>RISCHIO </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r>
              <a:tr h="203967">
                <a:tc>
                  <a:txBody>
                    <a:bodyPr/>
                    <a:lstStyle/>
                    <a:p>
                      <a:pPr algn="ctr" fontAlgn="b"/>
                      <a:r>
                        <a:rPr lang="it-IT" sz="600" u="none" strike="noStrike" dirty="0">
                          <a:effectLst/>
                          <a:latin typeface="Century Gothic" panose="020B0502020202020204" pitchFamily="34" charset="0"/>
                        </a:rPr>
                        <a:t>Deviazione stand (</a:t>
                      </a:r>
                      <a:r>
                        <a:rPr lang="it-IT" sz="600" u="none" strike="noStrike" dirty="0" smtClean="0">
                          <a:effectLst/>
                          <a:latin typeface="Century Gothic" panose="020B0502020202020204" pitchFamily="34" charset="0"/>
                        </a:rPr>
                        <a:t>annualizzata</a:t>
                      </a:r>
                      <a:r>
                        <a:rPr lang="it-IT" sz="600" u="none" strike="noStrike" dirty="0">
                          <a:effectLst/>
                          <a:latin typeface="Century Gothic" panose="020B0502020202020204" pitchFamily="34" charset="0"/>
                        </a:rPr>
                        <a:t>)</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4.96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5.34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5.16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9.24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03967">
                <a:tc>
                  <a:txBody>
                    <a:bodyPr/>
                    <a:lstStyle/>
                    <a:p>
                      <a:pPr algn="ctr" fontAlgn="b"/>
                      <a:r>
                        <a:rPr lang="it-IT" sz="600" u="none" strike="noStrike" dirty="0">
                          <a:effectLst/>
                          <a:latin typeface="Century Gothic" panose="020B0502020202020204" pitchFamily="34" charset="0"/>
                        </a:rPr>
                        <a:t>Rischio al ribasso (</a:t>
                      </a:r>
                      <a:r>
                        <a:rPr lang="it-IT" sz="600" u="none" strike="noStrike" dirty="0" smtClean="0">
                          <a:effectLst/>
                          <a:latin typeface="Century Gothic" panose="020B0502020202020204" pitchFamily="34" charset="0"/>
                        </a:rPr>
                        <a:t>annualizzato</a:t>
                      </a:r>
                      <a:r>
                        <a:rPr lang="it-IT" sz="600" u="none" strike="noStrike" dirty="0">
                          <a:effectLst/>
                          <a:latin typeface="Century Gothic" panose="020B0502020202020204" pitchFamily="34" charset="0"/>
                        </a:rPr>
                        <a:t>)</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3.35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3.76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3.71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6.93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u="none" strike="noStrike">
                          <a:effectLst/>
                          <a:latin typeface="Century Gothic" panose="020B0502020202020204" pitchFamily="34" charset="0"/>
                        </a:rPr>
                        <a:t>VaR 95% (ex-post)</a:t>
                      </a:r>
                      <a:endParaRPr lang="it-IT" sz="600" b="0" i="0" u="none" strike="noStrike">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-0.53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-0.58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-0.56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-0.89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b="1" u="none" strike="noStrike" dirty="0">
                          <a:effectLst/>
                          <a:latin typeface="Century Gothic" panose="020B0502020202020204" pitchFamily="34" charset="0"/>
                        </a:rPr>
                        <a:t>INDICATORI RELATIVI</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r>
              <a:tr h="214165">
                <a:tc>
                  <a:txBody>
                    <a:bodyPr/>
                    <a:lstStyle/>
                    <a:p>
                      <a:pPr algn="ctr" fontAlgn="b"/>
                      <a:r>
                        <a:rPr lang="it-IT" sz="600" u="none" strike="noStrike" dirty="0" err="1">
                          <a:effectLst/>
                          <a:latin typeface="Century Gothic" panose="020B0502020202020204" pitchFamily="34" charset="0"/>
                        </a:rPr>
                        <a:t>Sharpe</a:t>
                      </a:r>
                      <a:r>
                        <a:rPr lang="it-IT" sz="600" u="none" strike="noStrike" dirty="0">
                          <a:effectLst/>
                          <a:latin typeface="Century Gothic" panose="020B0502020202020204" pitchFamily="34" charset="0"/>
                        </a:rPr>
                        <a:t> Ratio</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1.97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1.13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1.53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0.21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bl>
          </a:graphicData>
        </a:graphic>
      </p:graphicFrame>
      <p:sp>
        <p:nvSpPr>
          <p:cNvPr id="14" name="Rettangolo 13"/>
          <p:cNvSpPr/>
          <p:nvPr/>
        </p:nvSpPr>
        <p:spPr>
          <a:xfrm>
            <a:off x="6228861" y="3788683"/>
            <a:ext cx="2563448"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STATISTICHE</a:t>
            </a:r>
            <a:endParaRPr lang="it-IT" sz="738" dirty="0">
              <a:solidFill>
                <a:schemeClr val="bg1"/>
              </a:solidFill>
              <a:latin typeface="Century Gothic" panose="020B0502020202020204" pitchFamily="34" charset="0"/>
            </a:endParaRPr>
          </a:p>
        </p:txBody>
      </p:sp>
      <p:sp>
        <p:nvSpPr>
          <p:cNvPr id="3" name="Segnaposto numero diapositiva 2"/>
          <p:cNvSpPr>
            <a:spLocks noGrp="1"/>
          </p:cNvSpPr>
          <p:nvPr>
            <p:ph type="sldNum" sz="quarter" idx="12"/>
          </p:nvPr>
        </p:nvSpPr>
        <p:spPr/>
        <p:txBody>
          <a:bodyPr/>
          <a:lstStyle/>
          <a:p>
            <a:fld id="{3920DD2A-41E5-4573-9827-11F0AE2A5884}" type="slidenum">
              <a:rPr lang="it-IT" smtClean="0"/>
              <a:t>11</a:t>
            </a:fld>
            <a:endParaRPr lang="it-IT"/>
          </a:p>
        </p:txBody>
      </p:sp>
      <p:graphicFrame>
        <p:nvGraphicFramePr>
          <p:cNvPr id="4" name="Tabella 3"/>
          <p:cNvGraphicFramePr>
            <a:graphicFrameLocks noGrp="1"/>
          </p:cNvGraphicFramePr>
          <p:nvPr>
            <p:extLst/>
          </p:nvPr>
        </p:nvGraphicFramePr>
        <p:xfrm>
          <a:off x="357713" y="1473695"/>
          <a:ext cx="5734537" cy="2392272"/>
        </p:xfrm>
        <a:graphic>
          <a:graphicData uri="http://schemas.openxmlformats.org/drawingml/2006/table">
            <a:tbl>
              <a:tblPr/>
              <a:tblGrid>
                <a:gridCol w="822070"/>
                <a:gridCol w="327233"/>
                <a:gridCol w="1021602"/>
                <a:gridCol w="329226"/>
                <a:gridCol w="1867615"/>
                <a:gridCol w="702351"/>
                <a:gridCol w="335214"/>
                <a:gridCol w="329226"/>
              </a:tblGrid>
              <a:tr h="92645">
                <a:tc>
                  <a:txBody>
                    <a:bodyPr/>
                    <a:lstStyle/>
                    <a:p>
                      <a:pPr algn="ctr" fontAlgn="ctr"/>
                      <a:r>
                        <a:rPr lang="it-IT" sz="600" b="1" i="0" u="none" strike="noStrike" dirty="0">
                          <a:solidFill>
                            <a:srgbClr val="000000"/>
                          </a:solidFill>
                          <a:effectLst/>
                          <a:latin typeface="Century Gothic" panose="020B0502020202020204" pitchFamily="34" charset="0"/>
                        </a:rPr>
                        <a:t>ASSET CLASS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MICRO ASSET CLASS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l" fontAlgn="ctr"/>
                      <a:r>
                        <a:rPr lang="it-IT" sz="600" b="1" i="0" u="none" strike="noStrike">
                          <a:solidFill>
                            <a:srgbClr val="000000"/>
                          </a:solidFill>
                          <a:effectLst/>
                          <a:latin typeface="Century Gothic" panose="020B0502020202020204" pitchFamily="34" charset="0"/>
                        </a:rPr>
                        <a:t>NOME FONDO</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ISIN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VALUTA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dirty="0">
                          <a:solidFill>
                            <a:srgbClr val="000000"/>
                          </a:solidFill>
                          <a:effectLst/>
                          <a:latin typeface="Century Gothic" panose="020B0502020202020204" pitchFamily="34" charset="0"/>
                        </a:rPr>
                        <a:t>%</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r>
              <a:tr h="92645">
                <a:tc rowSpan="13">
                  <a:txBody>
                    <a:bodyPr/>
                    <a:lstStyle/>
                    <a:p>
                      <a:pPr algn="ctr" fontAlgn="ctr"/>
                      <a:r>
                        <a:rPr lang="it-IT" sz="600" b="0" i="0" u="none" strike="noStrike">
                          <a:solidFill>
                            <a:srgbClr val="000000"/>
                          </a:solidFill>
                          <a:effectLst/>
                          <a:latin typeface="Century Gothic" panose="020B0502020202020204" pitchFamily="34" charset="0"/>
                        </a:rPr>
                        <a:t>OBBLIGAZIONARI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13">
                  <a:txBody>
                    <a:bodyPr/>
                    <a:lstStyle/>
                    <a:p>
                      <a:pPr algn="ctr" fontAlgn="ctr"/>
                      <a:r>
                        <a:rPr lang="it-IT" sz="600" b="0" i="0" u="none" strike="noStrike">
                          <a:solidFill>
                            <a:srgbClr val="000000"/>
                          </a:solidFill>
                          <a:effectLst/>
                          <a:latin typeface="Century Gothic" panose="020B0502020202020204" pitchFamily="34" charset="0"/>
                        </a:rPr>
                        <a:t>16,41%</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AGGREGATE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1,26%</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Carmignac Securite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FR0010149120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Natixis Euro Aggregate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LU0935223627</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0,38%</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BNY Mellon Euroland Bond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IE0032722260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0,38%</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rowSpan="3">
                  <a:txBody>
                    <a:bodyPr/>
                    <a:lstStyle/>
                    <a:p>
                      <a:pPr algn="ctr" fontAlgn="ctr"/>
                      <a:r>
                        <a:rPr lang="it-IT" sz="600" b="0" i="0" u="none" strike="noStrike">
                          <a:solidFill>
                            <a:srgbClr val="000000"/>
                          </a:solidFill>
                          <a:effectLst/>
                          <a:latin typeface="Century Gothic" panose="020B0502020202020204" pitchFamily="34" charset="0"/>
                        </a:rPr>
                        <a:t>CORPORATE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4,75%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Schroder Euro Corporate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LU0113257694</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0,95%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Morgan Stanley Euro Corporate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LU0132601682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0,95%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UBS Corporates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LU0396366972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2,85%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CONVERTIBILI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dirty="0" smtClean="0">
                          <a:solidFill>
                            <a:srgbClr val="000000"/>
                          </a:solidFill>
                          <a:effectLst/>
                          <a:latin typeface="Century Gothic" panose="020B0502020202020204" pitchFamily="34" charset="0"/>
                        </a:rPr>
                        <a:t>EDR</a:t>
                      </a:r>
                      <a:r>
                        <a:rPr lang="it-IT" sz="600" b="0" i="0" u="none" strike="noStrike" baseline="0" dirty="0" smtClean="0">
                          <a:solidFill>
                            <a:srgbClr val="000000"/>
                          </a:solidFill>
                          <a:effectLst/>
                          <a:latin typeface="Century Gothic" panose="020B0502020202020204" pitchFamily="34" charset="0"/>
                        </a:rPr>
                        <a:t> </a:t>
                      </a:r>
                      <a:r>
                        <a:rPr lang="it-IT" sz="600" b="0" i="0" u="none" strike="noStrike" baseline="0" dirty="0" err="1" smtClean="0">
                          <a:solidFill>
                            <a:srgbClr val="000000"/>
                          </a:solidFill>
                          <a:effectLst/>
                          <a:latin typeface="Century Gothic" panose="020B0502020202020204" pitchFamily="34" charset="0"/>
                        </a:rPr>
                        <a:t>Convertible</a:t>
                      </a:r>
                      <a:endParaRPr lang="it-IT" sz="600" b="0" i="0" u="none" strike="noStrike" dirty="0">
                        <a:solidFill>
                          <a:srgbClr val="000000"/>
                        </a:solidFill>
                        <a:effectLst/>
                        <a:latin typeface="Century Gothic" panose="020B0502020202020204" pitchFamily="34" charset="0"/>
                      </a:endParaRP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dirty="0" smtClean="0">
                          <a:solidFill>
                            <a:srgbClr val="000000"/>
                          </a:solidFill>
                          <a:effectLst/>
                          <a:latin typeface="Century Gothic" panose="020B0502020202020204" pitchFamily="34" charset="0"/>
                        </a:rPr>
                        <a:t>LU1103207525</a:t>
                      </a:r>
                      <a:endParaRPr lang="it-IT" sz="600" b="0" i="0" u="none" strike="noStrike" dirty="0">
                        <a:solidFill>
                          <a:srgbClr val="000000"/>
                        </a:solidFill>
                        <a:effectLst/>
                        <a:latin typeface="Century Gothic" panose="020B0502020202020204" pitchFamily="34" charset="0"/>
                      </a:endParaRP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rowSpan="3">
                  <a:txBody>
                    <a:bodyPr/>
                    <a:lstStyle/>
                    <a:p>
                      <a:pPr algn="ctr" fontAlgn="ctr"/>
                      <a:r>
                        <a:rPr lang="it-IT" sz="600" b="0" i="0" u="none" strike="noStrike">
                          <a:solidFill>
                            <a:srgbClr val="000000"/>
                          </a:solidFill>
                          <a:effectLst/>
                          <a:latin typeface="Century Gothic" panose="020B0502020202020204" pitchFamily="34" charset="0"/>
                        </a:rPr>
                        <a:t>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5,40%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AXA Global 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LU0184631645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3,00%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en-US" sz="600" b="0" i="0" u="none" strike="noStrike">
                          <a:solidFill>
                            <a:srgbClr val="000000"/>
                          </a:solidFill>
                          <a:effectLst/>
                          <a:latin typeface="Century Gothic" panose="020B0502020202020204" pitchFamily="34" charset="0"/>
                        </a:rPr>
                        <a:t>AXA Euro Short Term 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LU0658026512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0,60%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en-US" sz="600" b="0" i="0" u="none" strike="noStrike">
                          <a:solidFill>
                            <a:srgbClr val="000000"/>
                          </a:solidFill>
                          <a:effectLst/>
                          <a:latin typeface="Century Gothic" panose="020B0502020202020204" pitchFamily="34" charset="0"/>
                        </a:rPr>
                        <a:t>M&amp;G Global Floating Rate 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GB00BMP3SF82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1,80%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MERCATI EMERGENTI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0,88%</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M&amp;G Emerging Markets Bond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GB00BPYP3J58</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0,88%</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MERCATI DI FRONTIERA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0,87%</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Global Evolution Frontier Markets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LU0501220429</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0,87%</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DEBITO SUBORDINATO</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1,25%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EDR Signatures Financial Bond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FR0011034495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1,25%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rowSpan="7">
                  <a:txBody>
                    <a:bodyPr/>
                    <a:lstStyle/>
                    <a:p>
                      <a:pPr algn="ctr" fontAlgn="ctr"/>
                      <a:r>
                        <a:rPr lang="it-IT" sz="600" b="0" i="0" u="none" strike="noStrike">
                          <a:solidFill>
                            <a:srgbClr val="000000"/>
                          </a:solidFill>
                          <a:effectLst/>
                          <a:latin typeface="Century Gothic" panose="020B0502020202020204" pitchFamily="34" charset="0"/>
                        </a:rPr>
                        <a:t>AZIONARI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7">
                  <a:txBody>
                    <a:bodyPr/>
                    <a:lstStyle/>
                    <a:p>
                      <a:pPr algn="ctr" fontAlgn="ctr"/>
                      <a:r>
                        <a:rPr lang="it-IT" sz="600" b="0" i="0" u="none" strike="noStrike">
                          <a:solidFill>
                            <a:srgbClr val="000000"/>
                          </a:solidFill>
                          <a:effectLst/>
                          <a:latin typeface="Century Gothic" panose="020B0502020202020204" pitchFamily="34" charset="0"/>
                        </a:rPr>
                        <a:t>58,60%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EUROPA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30,00%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Henderson Continental European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LU0201071890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9,00%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Franklin European Growth</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LU0122612848</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12,00%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Invesco Pan European Structured Equity</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LU0119750205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9,00%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rowSpan="2">
                  <a:txBody>
                    <a:bodyPr/>
                    <a:lstStyle/>
                    <a:p>
                      <a:pPr algn="ctr" fontAlgn="ctr"/>
                      <a:r>
                        <a:rPr lang="it-IT" sz="600" b="0" i="0" u="none" strike="noStrike">
                          <a:solidFill>
                            <a:srgbClr val="000000"/>
                          </a:solidFill>
                          <a:effectLst/>
                          <a:latin typeface="Century Gothic" panose="020B0502020202020204" pitchFamily="34" charset="0"/>
                        </a:rPr>
                        <a:t>USA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b="0" i="0" u="none" strike="noStrike">
                          <a:solidFill>
                            <a:srgbClr val="000000"/>
                          </a:solidFill>
                          <a:effectLst/>
                          <a:latin typeface="Century Gothic" panose="020B0502020202020204" pitchFamily="34" charset="0"/>
                        </a:rPr>
                        <a:t>16,60%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Morgan Stanley US Advantage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LU0225737302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13,00%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Franklin US Opportunities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LU0188150956</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3,60%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ASIA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6,00%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Fidelity South East Asia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LU0261946445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6,00%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GIAPPONE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6,00%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Invesco Japanese Core Equity</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LU0261946445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6,00%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rowSpan="3">
                  <a:txBody>
                    <a:bodyPr/>
                    <a:lstStyle/>
                    <a:p>
                      <a:pPr algn="ctr" fontAlgn="ctr"/>
                      <a:r>
                        <a:rPr lang="it-IT" sz="600" b="0" i="0" u="none" strike="noStrike">
                          <a:solidFill>
                            <a:srgbClr val="000000"/>
                          </a:solidFill>
                          <a:effectLst/>
                          <a:latin typeface="Century Gothic" panose="020B0502020202020204" pitchFamily="34" charset="0"/>
                        </a:rPr>
                        <a:t>TOTAL RETURN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24,99%</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b="0" i="0" u="none" strike="noStrike" dirty="0">
                          <a:solidFill>
                            <a:srgbClr val="000000"/>
                          </a:solidFill>
                          <a:effectLst/>
                          <a:latin typeface="Century Gothic" panose="020B0502020202020204" pitchFamily="34" charset="0"/>
                        </a:rPr>
                        <a:t>FIXED INCOME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b="0" i="0" u="none" strike="noStrike">
                          <a:solidFill>
                            <a:srgbClr val="000000"/>
                          </a:solidFill>
                          <a:effectLst/>
                          <a:latin typeface="Century Gothic" panose="020B0502020202020204" pitchFamily="34" charset="0"/>
                        </a:rPr>
                        <a:t>16,66%</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en-US" sz="600" b="0" i="0" u="none" strike="noStrike">
                          <a:solidFill>
                            <a:srgbClr val="000000"/>
                          </a:solidFill>
                          <a:effectLst/>
                          <a:latin typeface="Century Gothic" panose="020B0502020202020204" pitchFamily="34" charset="0"/>
                        </a:rPr>
                        <a:t>BlackRock Strategic Fund Fixed Income Strategies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LU0438336264</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4,17%</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Carmignac Capital Plus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LU0336084032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12,49%</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92645">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BILANCIATI MODERATI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8,33%</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Nordea Stable Return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LU0227384020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dirty="0">
                          <a:solidFill>
                            <a:srgbClr val="000000"/>
                          </a:solidFill>
                          <a:effectLst/>
                          <a:latin typeface="Century Gothic" panose="020B0502020202020204" pitchFamily="34" charset="0"/>
                        </a:rPr>
                        <a:t>8,33%</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bl>
          </a:graphicData>
        </a:graphic>
      </p:graphicFrame>
      <p:sp>
        <p:nvSpPr>
          <p:cNvPr id="15" name="CasellaDiTesto 14"/>
          <p:cNvSpPr txBox="1"/>
          <p:nvPr/>
        </p:nvSpPr>
        <p:spPr>
          <a:xfrm>
            <a:off x="339969" y="6407767"/>
            <a:ext cx="3127527" cy="163443"/>
          </a:xfrm>
          <a:prstGeom prst="rect">
            <a:avLst/>
          </a:prstGeom>
          <a:noFill/>
        </p:spPr>
        <p:txBody>
          <a:bodyPr wrap="square" rtlCol="0">
            <a:spAutoFit/>
          </a:bodyPr>
          <a:lstStyle/>
          <a:p>
            <a:r>
              <a:rPr lang="it-IT" sz="462" dirty="0">
                <a:latin typeface="Century Gothic" panose="020B0502020202020204" pitchFamily="34" charset="0"/>
              </a:rPr>
              <a:t>Fonte: Rielaborazione dati Bloomberg al 31/12/2017</a:t>
            </a:r>
          </a:p>
        </p:txBody>
      </p:sp>
      <p:graphicFrame>
        <p:nvGraphicFramePr>
          <p:cNvPr id="2" name="Oggetto 1"/>
          <p:cNvGraphicFramePr>
            <a:graphicFrameLocks noChangeAspect="1"/>
          </p:cNvGraphicFramePr>
          <p:nvPr>
            <p:extLst/>
          </p:nvPr>
        </p:nvGraphicFramePr>
        <p:xfrm>
          <a:off x="6228861" y="1473695"/>
          <a:ext cx="2568819" cy="2223471"/>
        </p:xfrm>
        <a:graphic>
          <a:graphicData uri="http://schemas.openxmlformats.org/presentationml/2006/ole">
            <mc:AlternateContent xmlns:mc="http://schemas.openxmlformats.org/markup-compatibility/2006">
              <mc:Choice xmlns:v="urn:schemas-microsoft-com:vml" Requires="v">
                <p:oleObj spid="_x0000_s4119" name="Foglio di lavoro" r:id="rId3" imgW="2782951" imgH="2365346" progId="Excel.Sheet.12">
                  <p:link updateAutomatic="1"/>
                </p:oleObj>
              </mc:Choice>
              <mc:Fallback>
                <p:oleObj name="Foglio di lavoro" r:id="rId3" imgW="2782951" imgH="2365346" progId="Excel.Sheet.12">
                  <p:link updateAutomatic="1"/>
                  <p:pic>
                    <p:nvPicPr>
                      <p:cNvPr id="0" name=""/>
                      <p:cNvPicPr/>
                      <p:nvPr/>
                    </p:nvPicPr>
                    <p:blipFill>
                      <a:blip/>
                      <a:stretch>
                        <a:fillRect/>
                      </a:stretch>
                    </p:blipFill>
                    <p:spPr>
                      <a:xfrm>
                        <a:off x="6228861" y="1473695"/>
                        <a:ext cx="2568819" cy="2223471"/>
                      </a:xfrm>
                      <a:prstGeom prst="rect">
                        <a:avLst/>
                      </a:prstGeom>
                    </p:spPr>
                  </p:pic>
                </p:oleObj>
              </mc:Fallback>
            </mc:AlternateContent>
          </a:graphicData>
        </a:graphic>
      </p:graphicFrame>
      <p:graphicFrame>
        <p:nvGraphicFramePr>
          <p:cNvPr id="9" name="Oggetto 8"/>
          <p:cNvGraphicFramePr>
            <a:graphicFrameLocks noChangeAspect="1"/>
          </p:cNvGraphicFramePr>
          <p:nvPr>
            <p:extLst/>
          </p:nvPr>
        </p:nvGraphicFramePr>
        <p:xfrm>
          <a:off x="357713" y="4091465"/>
          <a:ext cx="5734377" cy="1245098"/>
        </p:xfrm>
        <a:graphic>
          <a:graphicData uri="http://schemas.openxmlformats.org/presentationml/2006/ole">
            <mc:AlternateContent xmlns:mc="http://schemas.openxmlformats.org/markup-compatibility/2006">
              <mc:Choice xmlns:v="urn:schemas-microsoft-com:vml" Requires="v">
                <p:oleObj spid="_x0000_s4120" name="Foglio di lavoro" r:id="rId4" imgW="6224037" imgH="1523902" progId="Excel.Sheet.12">
                  <p:link updateAutomatic="1"/>
                </p:oleObj>
              </mc:Choice>
              <mc:Fallback>
                <p:oleObj name="Foglio di lavoro" r:id="rId4" imgW="6224037" imgH="1523902" progId="Excel.Sheet.12">
                  <p:link updateAutomatic="1"/>
                  <p:pic>
                    <p:nvPicPr>
                      <p:cNvPr id="0" name=""/>
                      <p:cNvPicPr/>
                      <p:nvPr/>
                    </p:nvPicPr>
                    <p:blipFill>
                      <a:blip/>
                      <a:stretch>
                        <a:fillRect/>
                      </a:stretch>
                    </p:blipFill>
                    <p:spPr>
                      <a:xfrm>
                        <a:off x="357713" y="4091465"/>
                        <a:ext cx="5734377" cy="1245098"/>
                      </a:xfrm>
                      <a:prstGeom prst="rect">
                        <a:avLst/>
                      </a:prstGeom>
                    </p:spPr>
                  </p:pic>
                </p:oleObj>
              </mc:Fallback>
            </mc:AlternateContent>
          </a:graphicData>
        </a:graphic>
      </p:graphicFrame>
    </p:spTree>
    <p:extLst>
      <p:ext uri="{BB962C8B-B14F-4D97-AF65-F5344CB8AC3E}">
        <p14:creationId xmlns:p14="http://schemas.microsoft.com/office/powerpoint/2010/main" val="71285522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3"/>
          <p:cNvSpPr txBox="1">
            <a:spLocks/>
          </p:cNvSpPr>
          <p:nvPr/>
        </p:nvSpPr>
        <p:spPr>
          <a:xfrm>
            <a:off x="351693" y="618394"/>
            <a:ext cx="2813538" cy="306751"/>
          </a:xfrm>
          <a:prstGeom prst="rect">
            <a:avLst/>
          </a:prstGeom>
        </p:spPr>
        <p:txBody>
          <a:bodyPr vert="horz" wrap="square" lIns="0" tIns="0" rIns="0" bIns="0" rtlCol="0" anchor="ctr">
            <a:spAutoFit/>
          </a:bodyPr>
          <a:lstStyle>
            <a:lvl1pPr algn="l" defTabSz="514350" rtl="0" eaLnBrk="1" latinLnBrk="0" hangingPunct="1">
              <a:lnSpc>
                <a:spcPct val="90000"/>
              </a:lnSpc>
              <a:spcBef>
                <a:spcPct val="0"/>
              </a:spcBef>
              <a:buNone/>
              <a:defRPr sz="2000" b="1" kern="1200">
                <a:solidFill>
                  <a:schemeClr val="accent3"/>
                </a:solidFill>
                <a:latin typeface="Century Gothic" panose="020B0502020202020204" pitchFamily="34" charset="0"/>
                <a:ea typeface="+mj-ea"/>
                <a:cs typeface="+mj-cs"/>
              </a:defRPr>
            </a:lvl1pPr>
          </a:lstStyle>
          <a:p>
            <a:pPr defTabSz="474796">
              <a:defRPr/>
            </a:pPr>
            <a:r>
              <a:rPr lang="it-IT" sz="2215" dirty="0">
                <a:solidFill>
                  <a:srgbClr val="D70064"/>
                </a:solidFill>
              </a:rPr>
              <a:t>CNP AGGRESSIVO</a:t>
            </a:r>
          </a:p>
        </p:txBody>
      </p:sp>
      <p:sp>
        <p:nvSpPr>
          <p:cNvPr id="7" name="Segnaposto testo 4"/>
          <p:cNvSpPr txBox="1">
            <a:spLocks/>
          </p:cNvSpPr>
          <p:nvPr/>
        </p:nvSpPr>
        <p:spPr>
          <a:xfrm>
            <a:off x="351692" y="1021863"/>
            <a:ext cx="4220308" cy="404306"/>
          </a:xfrm>
          <a:prstGeom prst="rect">
            <a:avLst/>
          </a:prstGeom>
        </p:spPr>
        <p:txBody>
          <a:bodyPr vert="horz" lIns="0" tIns="42203" rIns="0" bIns="42203" rtlCol="0">
            <a:noAutofit/>
          </a:bodyPr>
          <a:lstStyle>
            <a:lvl1pPr marL="128588" indent="-128588" algn="l" defTabSz="514350" rtl="0" eaLnBrk="1" latinLnBrk="0" hangingPunct="1">
              <a:lnSpc>
                <a:spcPct val="90000"/>
              </a:lnSpc>
              <a:spcBef>
                <a:spcPts val="563"/>
              </a:spcBef>
              <a:buFont typeface="Arial" panose="020B0604020202020204" pitchFamily="34" charset="0"/>
              <a:buChar char="•"/>
              <a:defRPr sz="1100" kern="1200">
                <a:solidFill>
                  <a:schemeClr val="tx1"/>
                </a:solidFill>
                <a:latin typeface="Century Gothic" panose="020B0502020202020204" pitchFamily="34" charset="0"/>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050" kern="1200">
                <a:solidFill>
                  <a:schemeClr val="tx1"/>
                </a:solidFill>
                <a:latin typeface="Century Gothic" panose="020B0502020202020204" pitchFamily="34" charset="0"/>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000" kern="1200">
                <a:solidFill>
                  <a:schemeClr val="tx1"/>
                </a:solidFill>
                <a:latin typeface="Century Gothic" panose="020B0502020202020204" pitchFamily="34" charset="0"/>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800" kern="1200">
                <a:solidFill>
                  <a:schemeClr val="tx1"/>
                </a:solidFill>
                <a:latin typeface="Century Gothic" panose="020B0502020202020204" pitchFamily="34" charset="0"/>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800" kern="1200">
                <a:solidFill>
                  <a:schemeClr val="tx1"/>
                </a:solidFill>
                <a:latin typeface="Century Gothic" panose="020B0502020202020204" pitchFamily="34" charset="0"/>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just">
              <a:buNone/>
              <a:defRPr/>
            </a:pPr>
            <a:r>
              <a:rPr lang="it-IT" sz="646" dirty="0">
                <a:solidFill>
                  <a:sysClr val="windowText" lastClr="000000"/>
                </a:solidFill>
              </a:rPr>
              <a:t>Fondo Interno gestito attraverso acquisto di quote di OICR UCITS conformi senza un benchmark di riferimento, bensì con un target massimo di volatilità del 30%. Non è presente un limite di esposizione massima al mercato azionario. La denominazione valutaria del fondo è in Euro, tuttavia può assumere posizioni dirette o indirette su altre valute</a:t>
            </a:r>
          </a:p>
        </p:txBody>
      </p:sp>
      <p:sp>
        <p:nvSpPr>
          <p:cNvPr id="10" name="Rettangolo 9"/>
          <p:cNvSpPr/>
          <p:nvPr/>
        </p:nvSpPr>
        <p:spPr>
          <a:xfrm>
            <a:off x="6228861" y="1226784"/>
            <a:ext cx="2563446"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STORICO PERFORMANCE </a:t>
            </a:r>
            <a:r>
              <a:rPr lang="it-IT" sz="738" dirty="0">
                <a:solidFill>
                  <a:schemeClr val="bg1"/>
                </a:solidFill>
                <a:latin typeface="Century Gothic" panose="020B0502020202020204" pitchFamily="34" charset="0"/>
              </a:rPr>
              <a:t>26/05/2015 – 31/12/2017</a:t>
            </a:r>
          </a:p>
        </p:txBody>
      </p:sp>
      <p:graphicFrame>
        <p:nvGraphicFramePr>
          <p:cNvPr id="11" name="Segnaposto contenuto 7"/>
          <p:cNvGraphicFramePr>
            <a:graphicFrameLocks/>
          </p:cNvGraphicFramePr>
          <p:nvPr>
            <p:extLst/>
          </p:nvPr>
        </p:nvGraphicFramePr>
        <p:xfrm>
          <a:off x="351693" y="5472390"/>
          <a:ext cx="5740398" cy="799548"/>
        </p:xfrm>
        <a:graphic>
          <a:graphicData uri="http://schemas.openxmlformats.org/drawingml/2006/table">
            <a:tbl>
              <a:tblPr>
                <a:tableStyleId>{5C22544A-7EE6-4342-B048-85BDC9FD1C3A}</a:tableStyleId>
              </a:tblPr>
              <a:tblGrid>
                <a:gridCol w="406800"/>
                <a:gridCol w="406800"/>
                <a:gridCol w="406800"/>
                <a:gridCol w="406800"/>
                <a:gridCol w="406800"/>
                <a:gridCol w="406800"/>
                <a:gridCol w="406800"/>
                <a:gridCol w="406800"/>
                <a:gridCol w="406800"/>
                <a:gridCol w="406800"/>
                <a:gridCol w="406800"/>
                <a:gridCol w="406800"/>
                <a:gridCol w="406800"/>
                <a:gridCol w="451998"/>
              </a:tblGrid>
              <a:tr h="124112">
                <a:tc>
                  <a:txBody>
                    <a:bodyPr/>
                    <a:lstStyle/>
                    <a:p>
                      <a:pPr algn="ctr" fontAlgn="b"/>
                      <a:r>
                        <a:rPr lang="it-IT" sz="600" b="1" u="none" strike="noStrike" dirty="0">
                          <a:effectLst/>
                          <a:latin typeface="Century Gothic" panose="020B0502020202020204" pitchFamily="34" charset="0"/>
                        </a:rPr>
                        <a:t>Anno</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Gen</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Feb</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Mar</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Apr</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Mag</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Giu</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Lug</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Ago</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Set</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Ott</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Nov</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Dic</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Accum</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r>
              <a:tr h="168859">
                <a:tc>
                  <a:txBody>
                    <a:bodyPr/>
                    <a:lstStyle/>
                    <a:p>
                      <a:pPr algn="ctr" fontAlgn="b"/>
                      <a:r>
                        <a:rPr lang="it-IT" sz="600" b="1" u="none" strike="noStrike" dirty="0">
                          <a:effectLst/>
                          <a:latin typeface="Century Gothic" panose="020B0502020202020204" pitchFamily="34" charset="0"/>
                        </a:rPr>
                        <a:t>2015</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-3,43%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4,00%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-7,41%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-3,44%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7,69%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3,75%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-3,57%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-4,10%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168859">
                <a:tc>
                  <a:txBody>
                    <a:bodyPr/>
                    <a:lstStyle/>
                    <a:p>
                      <a:pPr algn="ctr" fontAlgn="b"/>
                      <a:r>
                        <a:rPr lang="it-IT" sz="600" b="1" u="none" strike="noStrike">
                          <a:effectLst/>
                          <a:latin typeface="Century Gothic" panose="020B0502020202020204" pitchFamily="34" charset="0"/>
                        </a:rPr>
                        <a:t>2016</a:t>
                      </a:r>
                      <a:endParaRPr lang="it-IT" sz="600" b="1" i="0" u="none" strike="noStrike">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-6,66%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-2,09%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1,47%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3,09%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-2,94%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3,49%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0,19%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1,08%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1,61%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-0,55%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168859">
                <a:tc>
                  <a:txBody>
                    <a:bodyPr/>
                    <a:lstStyle/>
                    <a:p>
                      <a:pPr algn="ctr" fontAlgn="b"/>
                      <a:r>
                        <a:rPr lang="it-IT" sz="600" b="1" u="none" strike="noStrike" dirty="0">
                          <a:effectLst/>
                          <a:latin typeface="Century Gothic" panose="020B0502020202020204" pitchFamily="34" charset="0"/>
                        </a:rPr>
                        <a:t>2017</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1,27%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3,12%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1,90%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1,91%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0,33%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-1,29%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-0,35%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1,98%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3,34%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-0,97%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0.73%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12.02%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168859">
                <a:tc>
                  <a:txBody>
                    <a:bodyPr/>
                    <a:lstStyle/>
                    <a:p>
                      <a:pPr algn="ctr" fontAlgn="b"/>
                      <a:r>
                        <a:rPr lang="it-IT" sz="600" b="1" u="none" strike="noStrike" dirty="0">
                          <a:effectLst/>
                          <a:latin typeface="Century Gothic" panose="020B0502020202020204" pitchFamily="34" charset="0"/>
                        </a:rPr>
                        <a:t>Media</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-2,70%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0,52%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1,69%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1,29%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1,71%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-2,55%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2,38%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-2,48%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-0,42%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3,54%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1,29%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-0.41%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6.90%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bl>
          </a:graphicData>
        </a:graphic>
      </p:graphicFrame>
      <p:sp>
        <p:nvSpPr>
          <p:cNvPr id="12" name="Rettangolo 11"/>
          <p:cNvSpPr/>
          <p:nvPr/>
        </p:nvSpPr>
        <p:spPr>
          <a:xfrm>
            <a:off x="351692" y="3788683"/>
            <a:ext cx="5740398"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RENDIMENTI</a:t>
            </a:r>
            <a:endParaRPr lang="it-IT" sz="738" dirty="0">
              <a:solidFill>
                <a:schemeClr val="bg1"/>
              </a:solidFill>
              <a:latin typeface="Century Gothic" panose="020B0502020202020204" pitchFamily="34" charset="0"/>
            </a:endParaRPr>
          </a:p>
        </p:txBody>
      </p:sp>
      <p:graphicFrame>
        <p:nvGraphicFramePr>
          <p:cNvPr id="13" name="Segnaposto contenuto 7"/>
          <p:cNvGraphicFramePr>
            <a:graphicFrameLocks/>
          </p:cNvGraphicFramePr>
          <p:nvPr>
            <p:extLst/>
          </p:nvPr>
        </p:nvGraphicFramePr>
        <p:xfrm>
          <a:off x="6228861" y="4091465"/>
          <a:ext cx="2563450" cy="2171354"/>
        </p:xfrm>
        <a:graphic>
          <a:graphicData uri="http://schemas.openxmlformats.org/drawingml/2006/table">
            <a:tbl>
              <a:tblPr>
                <a:tableStyleId>{5C22544A-7EE6-4342-B048-85BDC9FD1C3A}</a:tableStyleId>
              </a:tblPr>
              <a:tblGrid>
                <a:gridCol w="1171405"/>
                <a:gridCol w="320933"/>
                <a:gridCol w="320933"/>
                <a:gridCol w="320933"/>
                <a:gridCol w="429246"/>
              </a:tblGrid>
              <a:tr h="284661">
                <a:tc>
                  <a:txBody>
                    <a:bodyPr/>
                    <a:lstStyle/>
                    <a:p>
                      <a:pPr algn="ctr" fontAlgn="b"/>
                      <a:r>
                        <a:rPr lang="it-IT" sz="600" b="1" u="none" strike="noStrike" dirty="0">
                          <a:effectLst/>
                          <a:latin typeface="Century Gothic" panose="020B0502020202020204" pitchFamily="34" charset="0"/>
                        </a:rPr>
                        <a:t>RENDIMENTO</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3 MESI</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6 MESI</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2017</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DATA DI LANCIO</a:t>
                      </a:r>
                      <a:endParaRPr lang="it-IT" sz="600" b="1" i="0" u="none" strike="noStrike" dirty="0">
                        <a:solidFill>
                          <a:srgbClr val="FFFFFF"/>
                        </a:solidFill>
                        <a:effectLst/>
                        <a:latin typeface="Century Gothic" panose="020B0502020202020204" pitchFamily="34" charset="0"/>
                      </a:endParaRPr>
                    </a:p>
                  </a:txBody>
                  <a:tcPr marL="8792" marR="8792" marT="8792" marB="0" anchor="ctr">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solidFill>
                      <a:schemeClr val="accent6"/>
                    </a:solidFill>
                  </a:tcPr>
                </a:tc>
              </a:tr>
              <a:tr h="203967">
                <a:tc>
                  <a:txBody>
                    <a:bodyPr/>
                    <a:lstStyle/>
                    <a:p>
                      <a:pPr algn="ctr" fontAlgn="b"/>
                      <a:r>
                        <a:rPr lang="it-IT" sz="600" u="none" strike="noStrike" dirty="0" smtClean="0">
                          <a:effectLst/>
                          <a:latin typeface="Century Gothic" panose="020B0502020202020204" pitchFamily="34" charset="0"/>
                        </a:rPr>
                        <a:t>Rendimento </a:t>
                      </a:r>
                      <a:r>
                        <a:rPr lang="it-IT" sz="600" u="none" strike="noStrike" dirty="0">
                          <a:effectLst/>
                          <a:latin typeface="Century Gothic" panose="020B0502020202020204" pitchFamily="34" charset="0"/>
                        </a:rPr>
                        <a:t>totale</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3.08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4.29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12.02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6.90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r>
              <a:tr h="203967">
                <a:tc>
                  <a:txBody>
                    <a:bodyPr/>
                    <a:lstStyle/>
                    <a:p>
                      <a:pPr algn="ctr" fontAlgn="b"/>
                      <a:r>
                        <a:rPr lang="it-IT" sz="600" u="none" strike="noStrike" dirty="0">
                          <a:effectLst/>
                          <a:latin typeface="Century Gothic" panose="020B0502020202020204" pitchFamily="34" charset="0"/>
                        </a:rPr>
                        <a:t>Rendimento massimo</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1.28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1.28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1.28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3.02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u="none" strike="noStrike">
                          <a:effectLst/>
                          <a:latin typeface="Century Gothic" panose="020B0502020202020204" pitchFamily="34" charset="0"/>
                        </a:rPr>
                        <a:t>Rendimento minimo</a:t>
                      </a:r>
                      <a:endParaRPr lang="it-IT" sz="600" b="0" i="0" u="none" strike="noStrike">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-0.92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-1.31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-1.42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-5.56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b="1" u="none" strike="noStrike" dirty="0">
                          <a:effectLst/>
                          <a:latin typeface="Century Gothic" panose="020B0502020202020204" pitchFamily="34" charset="0"/>
                        </a:rPr>
                        <a:t>RISCHIO </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r>
              <a:tr h="203967">
                <a:tc>
                  <a:txBody>
                    <a:bodyPr/>
                    <a:lstStyle/>
                    <a:p>
                      <a:pPr algn="ctr" fontAlgn="b"/>
                      <a:r>
                        <a:rPr lang="it-IT" sz="600" u="none" strike="noStrike" dirty="0">
                          <a:effectLst/>
                          <a:latin typeface="Century Gothic" panose="020B0502020202020204" pitchFamily="34" charset="0"/>
                        </a:rPr>
                        <a:t>Deviazione stand (</a:t>
                      </a:r>
                      <a:r>
                        <a:rPr lang="it-IT" sz="600" u="none" strike="noStrike" dirty="0" smtClean="0">
                          <a:effectLst/>
                          <a:latin typeface="Century Gothic" panose="020B0502020202020204" pitchFamily="34" charset="0"/>
                        </a:rPr>
                        <a:t>annualizzata</a:t>
                      </a:r>
                      <a:r>
                        <a:rPr lang="it-IT" sz="600" u="none" strike="noStrike" dirty="0">
                          <a:effectLst/>
                          <a:latin typeface="Century Gothic" panose="020B0502020202020204" pitchFamily="34" charset="0"/>
                        </a:rPr>
                        <a:t>)</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6.90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7.81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7.44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12.74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03967">
                <a:tc>
                  <a:txBody>
                    <a:bodyPr/>
                    <a:lstStyle/>
                    <a:p>
                      <a:pPr algn="ctr" fontAlgn="b"/>
                      <a:r>
                        <a:rPr lang="it-IT" sz="600" u="none" strike="noStrike" dirty="0">
                          <a:effectLst/>
                          <a:latin typeface="Century Gothic" panose="020B0502020202020204" pitchFamily="34" charset="0"/>
                        </a:rPr>
                        <a:t>Rischio al ribasso (</a:t>
                      </a:r>
                      <a:r>
                        <a:rPr lang="it-IT" sz="600" u="none" strike="noStrike" dirty="0" smtClean="0">
                          <a:effectLst/>
                          <a:latin typeface="Century Gothic" panose="020B0502020202020204" pitchFamily="34" charset="0"/>
                        </a:rPr>
                        <a:t>annualizzato</a:t>
                      </a:r>
                      <a:r>
                        <a:rPr lang="it-IT" sz="600" u="none" strike="noStrike" dirty="0">
                          <a:effectLst/>
                          <a:latin typeface="Century Gothic" panose="020B0502020202020204" pitchFamily="34" charset="0"/>
                        </a:rPr>
                        <a:t>)</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4.58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5.44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5.34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9.50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u="none" strike="noStrike">
                          <a:effectLst/>
                          <a:latin typeface="Century Gothic" panose="020B0502020202020204" pitchFamily="34" charset="0"/>
                        </a:rPr>
                        <a:t>VaR 95% (ex-post)</a:t>
                      </a:r>
                      <a:endParaRPr lang="it-IT" sz="600" b="0" i="0" u="none" strike="noStrike">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-0.80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-0.75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-1.22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b="1" u="none" strike="noStrike" dirty="0">
                          <a:effectLst/>
                          <a:latin typeface="Century Gothic" panose="020B0502020202020204" pitchFamily="34" charset="0"/>
                        </a:rPr>
                        <a:t>INDICATORI RELATIVI</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r>
              <a:tr h="214165">
                <a:tc>
                  <a:txBody>
                    <a:bodyPr/>
                    <a:lstStyle/>
                    <a:p>
                      <a:pPr algn="ctr" fontAlgn="b"/>
                      <a:r>
                        <a:rPr lang="it-IT" sz="600" u="none" strike="noStrike" dirty="0" err="1">
                          <a:effectLst/>
                          <a:latin typeface="Century Gothic" panose="020B0502020202020204" pitchFamily="34" charset="0"/>
                        </a:rPr>
                        <a:t>Sharpe</a:t>
                      </a:r>
                      <a:r>
                        <a:rPr lang="it-IT" sz="600" u="none" strike="noStrike" dirty="0">
                          <a:effectLst/>
                          <a:latin typeface="Century Gothic" panose="020B0502020202020204" pitchFamily="34" charset="0"/>
                        </a:rPr>
                        <a:t> Ratio</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1.96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1.21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1.71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0.29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bl>
          </a:graphicData>
        </a:graphic>
      </p:graphicFrame>
      <p:sp>
        <p:nvSpPr>
          <p:cNvPr id="14" name="Rettangolo 13"/>
          <p:cNvSpPr/>
          <p:nvPr/>
        </p:nvSpPr>
        <p:spPr>
          <a:xfrm>
            <a:off x="6228861" y="3788683"/>
            <a:ext cx="2563448"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STATISTICHE</a:t>
            </a:r>
            <a:endParaRPr lang="it-IT" sz="738" dirty="0">
              <a:solidFill>
                <a:schemeClr val="bg1"/>
              </a:solidFill>
              <a:latin typeface="Century Gothic" panose="020B0502020202020204" pitchFamily="34" charset="0"/>
            </a:endParaRPr>
          </a:p>
        </p:txBody>
      </p:sp>
      <p:sp>
        <p:nvSpPr>
          <p:cNvPr id="3" name="Segnaposto numero diapositiva 2"/>
          <p:cNvSpPr>
            <a:spLocks noGrp="1"/>
          </p:cNvSpPr>
          <p:nvPr>
            <p:ph type="sldNum" sz="quarter" idx="12"/>
          </p:nvPr>
        </p:nvSpPr>
        <p:spPr/>
        <p:txBody>
          <a:bodyPr/>
          <a:lstStyle/>
          <a:p>
            <a:fld id="{3920DD2A-41E5-4573-9827-11F0AE2A5884}" type="slidenum">
              <a:rPr lang="it-IT" smtClean="0"/>
              <a:t>12</a:t>
            </a:fld>
            <a:endParaRPr lang="it-IT"/>
          </a:p>
        </p:txBody>
      </p:sp>
      <p:graphicFrame>
        <p:nvGraphicFramePr>
          <p:cNvPr id="2" name="Tabella 1"/>
          <p:cNvGraphicFramePr>
            <a:graphicFrameLocks noGrp="1"/>
          </p:cNvGraphicFramePr>
          <p:nvPr>
            <p:extLst/>
          </p:nvPr>
        </p:nvGraphicFramePr>
        <p:xfrm>
          <a:off x="359020" y="1519957"/>
          <a:ext cx="5725257" cy="2177213"/>
        </p:xfrm>
        <a:graphic>
          <a:graphicData uri="http://schemas.openxmlformats.org/drawingml/2006/table">
            <a:tbl>
              <a:tblPr/>
              <a:tblGrid>
                <a:gridCol w="820740"/>
                <a:gridCol w="326703"/>
                <a:gridCol w="1019948"/>
                <a:gridCol w="328694"/>
                <a:gridCol w="1864593"/>
                <a:gridCol w="701214"/>
                <a:gridCol w="334671"/>
                <a:gridCol w="328694"/>
              </a:tblGrid>
              <a:tr h="155514">
                <a:tc>
                  <a:txBody>
                    <a:bodyPr/>
                    <a:lstStyle/>
                    <a:p>
                      <a:pPr algn="ctr" fontAlgn="ctr"/>
                      <a:r>
                        <a:rPr lang="it-IT" sz="600" b="1" i="0" u="none" strike="noStrike" dirty="0">
                          <a:solidFill>
                            <a:srgbClr val="000000"/>
                          </a:solidFill>
                          <a:effectLst/>
                          <a:latin typeface="Century Gothic" panose="020B0502020202020204" pitchFamily="34" charset="0"/>
                        </a:rPr>
                        <a:t>ASSET CLASS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MICRO ASSET CLASS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l" fontAlgn="ctr"/>
                      <a:r>
                        <a:rPr lang="it-IT" sz="600" b="1" i="0" u="none" strike="noStrike">
                          <a:solidFill>
                            <a:srgbClr val="000000"/>
                          </a:solidFill>
                          <a:effectLst/>
                          <a:latin typeface="Century Gothic" panose="020B0502020202020204" pitchFamily="34" charset="0"/>
                        </a:rPr>
                        <a:t>NOME FONDO</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ISIN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a:solidFill>
                            <a:srgbClr val="000000"/>
                          </a:solidFill>
                          <a:effectLst/>
                          <a:latin typeface="Century Gothic" panose="020B0502020202020204" pitchFamily="34" charset="0"/>
                        </a:rPr>
                        <a:t>VALUTA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ctr"/>
                      <a:r>
                        <a:rPr lang="it-IT" sz="600" b="1" i="0" u="none" strike="noStrike" dirty="0">
                          <a:solidFill>
                            <a:srgbClr val="000000"/>
                          </a:solidFill>
                          <a:effectLst/>
                          <a:latin typeface="Century Gothic" panose="020B0502020202020204" pitchFamily="34" charset="0"/>
                        </a:rPr>
                        <a:t>%</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r>
              <a:tr h="140705">
                <a:tc rowSpan="5">
                  <a:txBody>
                    <a:bodyPr/>
                    <a:lstStyle/>
                    <a:p>
                      <a:pPr algn="ctr" fontAlgn="ctr"/>
                      <a:r>
                        <a:rPr lang="it-IT" sz="600" b="0" i="0" u="none" strike="noStrike">
                          <a:solidFill>
                            <a:srgbClr val="000000"/>
                          </a:solidFill>
                          <a:effectLst/>
                          <a:latin typeface="Century Gothic" panose="020B0502020202020204" pitchFamily="34" charset="0"/>
                        </a:rPr>
                        <a:t>OBBLIGAZIONARI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5">
                  <a:txBody>
                    <a:bodyPr/>
                    <a:lstStyle/>
                    <a:p>
                      <a:pPr algn="ctr" fontAlgn="ctr"/>
                      <a:r>
                        <a:rPr lang="it-IT" sz="600" b="0" i="0" u="none" strike="noStrike">
                          <a:solidFill>
                            <a:srgbClr val="000000"/>
                          </a:solidFill>
                          <a:effectLst/>
                          <a:latin typeface="Century Gothic" panose="020B0502020202020204" pitchFamily="34" charset="0"/>
                        </a:rPr>
                        <a:t>5,00%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CONVERTIBILI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dirty="0" smtClean="0">
                          <a:solidFill>
                            <a:srgbClr val="000000"/>
                          </a:solidFill>
                          <a:effectLst/>
                          <a:latin typeface="Century Gothic" panose="020B0502020202020204" pitchFamily="34" charset="0"/>
                        </a:rPr>
                        <a:t>EDR</a:t>
                      </a:r>
                      <a:r>
                        <a:rPr lang="it-IT" sz="600" b="0" i="0" u="none" strike="noStrike" baseline="0" dirty="0" smtClean="0">
                          <a:solidFill>
                            <a:srgbClr val="000000"/>
                          </a:solidFill>
                          <a:effectLst/>
                          <a:latin typeface="Century Gothic" panose="020B0502020202020204" pitchFamily="34" charset="0"/>
                        </a:rPr>
                        <a:t> </a:t>
                      </a:r>
                      <a:r>
                        <a:rPr lang="it-IT" sz="600" b="0" i="0" u="none" strike="noStrike" baseline="0" dirty="0" err="1" smtClean="0">
                          <a:solidFill>
                            <a:srgbClr val="000000"/>
                          </a:solidFill>
                          <a:effectLst/>
                          <a:latin typeface="Century Gothic" panose="020B0502020202020204" pitchFamily="34" charset="0"/>
                        </a:rPr>
                        <a:t>Convertible</a:t>
                      </a:r>
                      <a:endParaRPr lang="it-IT" sz="600" b="0" i="0" u="none" strike="noStrike" dirty="0">
                        <a:solidFill>
                          <a:srgbClr val="000000"/>
                        </a:solidFill>
                        <a:effectLst/>
                        <a:latin typeface="Century Gothic" panose="020B0502020202020204" pitchFamily="34" charset="0"/>
                      </a:endParaRP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dirty="0" smtClean="0">
                          <a:solidFill>
                            <a:srgbClr val="000000"/>
                          </a:solidFill>
                          <a:effectLst/>
                          <a:latin typeface="Century Gothic" panose="020B0502020202020204" pitchFamily="34" charset="0"/>
                        </a:rPr>
                        <a:t>LU1103207525</a:t>
                      </a:r>
                      <a:endParaRPr lang="it-IT" sz="600" b="0" i="0" u="none" strike="noStrike" dirty="0">
                        <a:solidFill>
                          <a:srgbClr val="000000"/>
                        </a:solidFill>
                        <a:effectLst/>
                        <a:latin typeface="Century Gothic" panose="020B0502020202020204" pitchFamily="34" charset="0"/>
                      </a:endParaRP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48109">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0,75%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en-US" sz="600" b="0" i="0" u="none" strike="noStrike">
                          <a:solidFill>
                            <a:srgbClr val="000000"/>
                          </a:solidFill>
                          <a:effectLst/>
                          <a:latin typeface="Century Gothic" panose="020B0502020202020204" pitchFamily="34" charset="0"/>
                        </a:rPr>
                        <a:t>AXA Euro Short Term High Yield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LU0658026512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0,75%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48109">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MERCATI EMERGENTI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0,75%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M&amp;G Emerging Markets Bond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GB00BPYP3J58</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0,75%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48109">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MERCATI DI FRONTIERA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0,75%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Global Evolution Frontier Markets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LU0501220429</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0,75%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55514">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DEBITO SUBORDINATO</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0,75%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EDR Signatures Financial Bond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FR0011034495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0,75%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40705">
                <a:tc rowSpan="6">
                  <a:txBody>
                    <a:bodyPr/>
                    <a:lstStyle/>
                    <a:p>
                      <a:pPr algn="ctr" fontAlgn="ctr"/>
                      <a:r>
                        <a:rPr lang="it-IT" sz="600" b="0" i="0" u="none" strike="noStrike" dirty="0">
                          <a:solidFill>
                            <a:srgbClr val="000000"/>
                          </a:solidFill>
                          <a:effectLst/>
                          <a:latin typeface="Century Gothic" panose="020B0502020202020204" pitchFamily="34" charset="0"/>
                        </a:rPr>
                        <a:t>AZIONARI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6">
                  <a:txBody>
                    <a:bodyPr/>
                    <a:lstStyle/>
                    <a:p>
                      <a:pPr algn="ctr" fontAlgn="ctr"/>
                      <a:r>
                        <a:rPr lang="it-IT" sz="600" b="0" i="0" u="none" strike="noStrike">
                          <a:solidFill>
                            <a:srgbClr val="000000"/>
                          </a:solidFill>
                          <a:effectLst/>
                          <a:latin typeface="Century Gothic" panose="020B0502020202020204" pitchFamily="34" charset="0"/>
                        </a:rPr>
                        <a:t>85,00%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EUROPA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42,50%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Henderson Continental European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LU0201071890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12,75%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4070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dirty="0">
                          <a:solidFill>
                            <a:srgbClr val="000000"/>
                          </a:solidFill>
                          <a:effectLst/>
                          <a:latin typeface="Century Gothic" panose="020B0502020202020204" pitchFamily="34" charset="0"/>
                        </a:rPr>
                        <a:t>Franklin </a:t>
                      </a:r>
                      <a:r>
                        <a:rPr lang="it-IT" sz="600" b="0" i="0" u="none" strike="noStrike" dirty="0" err="1">
                          <a:solidFill>
                            <a:srgbClr val="000000"/>
                          </a:solidFill>
                          <a:effectLst/>
                          <a:latin typeface="Century Gothic" panose="020B0502020202020204" pitchFamily="34" charset="0"/>
                        </a:rPr>
                        <a:t>European</a:t>
                      </a:r>
                      <a:r>
                        <a:rPr lang="it-IT" sz="600" b="0" i="0" u="none" strike="noStrike" dirty="0">
                          <a:solidFill>
                            <a:srgbClr val="000000"/>
                          </a:solidFill>
                          <a:effectLst/>
                          <a:latin typeface="Century Gothic" panose="020B0502020202020204" pitchFamily="34" charset="0"/>
                        </a:rPr>
                        <a:t> </a:t>
                      </a:r>
                      <a:r>
                        <a:rPr lang="it-IT" sz="600" b="0" i="0" u="none" strike="noStrike" dirty="0" err="1">
                          <a:solidFill>
                            <a:srgbClr val="000000"/>
                          </a:solidFill>
                          <a:effectLst/>
                          <a:latin typeface="Century Gothic" panose="020B0502020202020204" pitchFamily="34" charset="0"/>
                        </a:rPr>
                        <a:t>Growth</a:t>
                      </a:r>
                      <a:endParaRPr lang="it-IT" sz="600" b="0" i="0" u="none" strike="noStrike" dirty="0">
                        <a:solidFill>
                          <a:srgbClr val="000000"/>
                        </a:solidFill>
                        <a:effectLst/>
                        <a:latin typeface="Century Gothic" panose="020B0502020202020204" pitchFamily="34" charset="0"/>
                      </a:endParaRP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LU0122612848</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17,00%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4070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Invesco Pan European Structured Equity</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LU0119750205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12,75%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40705">
                <a:tc vMerge="1">
                  <a:txBody>
                    <a:bodyPr/>
                    <a:lstStyle/>
                    <a:p>
                      <a:endParaRPr lang="it-IT"/>
                    </a:p>
                  </a:txBody>
                  <a:tcPr/>
                </a:tc>
                <a:tc vMerge="1">
                  <a:txBody>
                    <a:bodyPr/>
                    <a:lstStyle/>
                    <a:p>
                      <a:endParaRPr lang="it-IT"/>
                    </a:p>
                  </a:txBody>
                  <a:tcPr/>
                </a:tc>
                <a:tc rowSpan="2">
                  <a:txBody>
                    <a:bodyPr/>
                    <a:lstStyle/>
                    <a:p>
                      <a:pPr algn="ctr" fontAlgn="ctr"/>
                      <a:r>
                        <a:rPr lang="it-IT" sz="600" b="0" i="0" u="none" strike="noStrike">
                          <a:solidFill>
                            <a:srgbClr val="000000"/>
                          </a:solidFill>
                          <a:effectLst/>
                          <a:latin typeface="Century Gothic" panose="020B0502020202020204" pitchFamily="34" charset="0"/>
                        </a:rPr>
                        <a:t>USA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b="0" i="0" u="none" strike="noStrike">
                          <a:solidFill>
                            <a:srgbClr val="000000"/>
                          </a:solidFill>
                          <a:effectLst/>
                          <a:latin typeface="Century Gothic" panose="020B0502020202020204" pitchFamily="34" charset="0"/>
                        </a:rPr>
                        <a:t>25,50%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Morgan Stanley US Advantage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LU0225737302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20,40%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4070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Franklin US Opportunities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LU0188150956</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USD</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5,10%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48109">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ASIA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17,00%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Fidelity South East Asia</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LU0261946445</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17,00%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40705">
                <a:tc rowSpan="3">
                  <a:txBody>
                    <a:bodyPr/>
                    <a:lstStyle/>
                    <a:p>
                      <a:pPr algn="ctr" fontAlgn="ctr"/>
                      <a:r>
                        <a:rPr lang="it-IT" sz="600" b="0" i="0" u="none" strike="noStrike">
                          <a:solidFill>
                            <a:srgbClr val="000000"/>
                          </a:solidFill>
                          <a:effectLst/>
                          <a:latin typeface="Century Gothic" panose="020B0502020202020204" pitchFamily="34" charset="0"/>
                        </a:rPr>
                        <a:t>TOTAL RETURN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3">
                  <a:txBody>
                    <a:bodyPr/>
                    <a:lstStyle/>
                    <a:p>
                      <a:pPr algn="ctr" fontAlgn="ctr"/>
                      <a:r>
                        <a:rPr lang="it-IT" sz="600" b="0" i="0" u="none" strike="noStrike">
                          <a:solidFill>
                            <a:srgbClr val="000000"/>
                          </a:solidFill>
                          <a:effectLst/>
                          <a:latin typeface="Century Gothic" panose="020B0502020202020204" pitchFamily="34" charset="0"/>
                        </a:rPr>
                        <a:t>10,00%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b="0" i="0" u="none" strike="noStrike">
                          <a:solidFill>
                            <a:srgbClr val="000000"/>
                          </a:solidFill>
                          <a:effectLst/>
                          <a:latin typeface="Century Gothic" panose="020B0502020202020204" pitchFamily="34" charset="0"/>
                        </a:rPr>
                        <a:t>FIXED INCOME</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b="0" i="0" u="none" strike="noStrike">
                          <a:solidFill>
                            <a:srgbClr val="000000"/>
                          </a:solidFill>
                          <a:effectLst/>
                          <a:latin typeface="Century Gothic" panose="020B0502020202020204" pitchFamily="34" charset="0"/>
                        </a:rPr>
                        <a:t>6,70%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en-US" sz="600" b="0" i="0" u="none" strike="noStrike">
                          <a:solidFill>
                            <a:srgbClr val="000000"/>
                          </a:solidFill>
                          <a:effectLst/>
                          <a:latin typeface="Century Gothic" panose="020B0502020202020204" pitchFamily="34" charset="0"/>
                        </a:rPr>
                        <a:t>BlackRock Strategic Fund Fixed Income Strategies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LU0438336264</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1,70%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4070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b="0" i="0" u="none" strike="noStrike">
                          <a:solidFill>
                            <a:srgbClr val="000000"/>
                          </a:solidFill>
                          <a:effectLst/>
                          <a:latin typeface="Century Gothic" panose="020B0502020202020204" pitchFamily="34" charset="0"/>
                        </a:rPr>
                        <a:t>Carmignac Capital Plus</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LU0336084032</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5,00%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48109">
                <a:tc vMerge="1">
                  <a:txBody>
                    <a:bodyPr/>
                    <a:lstStyle/>
                    <a:p>
                      <a:endParaRPr lang="it-IT"/>
                    </a:p>
                  </a:txBody>
                  <a:tcPr/>
                </a:tc>
                <a:tc vMerge="1">
                  <a:txBody>
                    <a:bodyPr/>
                    <a:lstStyle/>
                    <a:p>
                      <a:endParaRPr lang="it-IT"/>
                    </a:p>
                  </a:txBody>
                  <a:tcPr/>
                </a:tc>
                <a:tc>
                  <a:txBody>
                    <a:bodyPr/>
                    <a:lstStyle/>
                    <a:p>
                      <a:pPr algn="ctr" fontAlgn="ctr"/>
                      <a:r>
                        <a:rPr lang="it-IT" sz="600" b="0" i="0" u="none" strike="noStrike">
                          <a:solidFill>
                            <a:srgbClr val="000000"/>
                          </a:solidFill>
                          <a:effectLst/>
                          <a:latin typeface="Century Gothic" panose="020B0502020202020204" pitchFamily="34" charset="0"/>
                        </a:rPr>
                        <a:t>BILANCIATI MODERATI</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3,30%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b="0" i="0" u="none" strike="noStrike">
                          <a:solidFill>
                            <a:srgbClr val="000000"/>
                          </a:solidFill>
                          <a:effectLst/>
                          <a:latin typeface="Century Gothic" panose="020B0502020202020204" pitchFamily="34" charset="0"/>
                        </a:rPr>
                        <a:t>Nordea Stable Return</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LU0227384020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a:solidFill>
                            <a:srgbClr val="000000"/>
                          </a:solidFill>
                          <a:effectLst/>
                          <a:latin typeface="Century Gothic" panose="020B0502020202020204" pitchFamily="34" charset="0"/>
                        </a:rPr>
                        <a:t>EUR</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b="0" i="0" u="none" strike="noStrike" dirty="0">
                          <a:solidFill>
                            <a:srgbClr val="000000"/>
                          </a:solidFill>
                          <a:effectLst/>
                          <a:latin typeface="Century Gothic" panose="020B0502020202020204" pitchFamily="34" charset="0"/>
                        </a:rPr>
                        <a:t>3,30%</a:t>
                      </a:r>
                    </a:p>
                  </a:txBody>
                  <a:tcPr marL="8238" marR="8238" marT="823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bl>
          </a:graphicData>
        </a:graphic>
      </p:graphicFrame>
      <p:sp>
        <p:nvSpPr>
          <p:cNvPr id="15" name="CasellaDiTesto 14"/>
          <p:cNvSpPr txBox="1"/>
          <p:nvPr/>
        </p:nvSpPr>
        <p:spPr>
          <a:xfrm>
            <a:off x="339969" y="6407767"/>
            <a:ext cx="3127527" cy="163443"/>
          </a:xfrm>
          <a:prstGeom prst="rect">
            <a:avLst/>
          </a:prstGeom>
          <a:noFill/>
        </p:spPr>
        <p:txBody>
          <a:bodyPr wrap="square" rtlCol="0">
            <a:spAutoFit/>
          </a:bodyPr>
          <a:lstStyle/>
          <a:p>
            <a:r>
              <a:rPr lang="it-IT" sz="462" dirty="0">
                <a:latin typeface="Century Gothic" panose="020B0502020202020204" pitchFamily="34" charset="0"/>
              </a:rPr>
              <a:t>Fonte: Rielaborazione dati Bloomberg al 31/12/2017</a:t>
            </a:r>
          </a:p>
        </p:txBody>
      </p:sp>
      <p:graphicFrame>
        <p:nvGraphicFramePr>
          <p:cNvPr id="4" name="Oggetto 3"/>
          <p:cNvGraphicFramePr>
            <a:graphicFrameLocks noChangeAspect="1"/>
          </p:cNvGraphicFramePr>
          <p:nvPr>
            <p:extLst/>
          </p:nvPr>
        </p:nvGraphicFramePr>
        <p:xfrm>
          <a:off x="6228861" y="1516849"/>
          <a:ext cx="2568819" cy="2183423"/>
        </p:xfrm>
        <a:graphic>
          <a:graphicData uri="http://schemas.openxmlformats.org/presentationml/2006/ole">
            <mc:AlternateContent xmlns:mc="http://schemas.openxmlformats.org/markup-compatibility/2006">
              <mc:Choice xmlns:v="urn:schemas-microsoft-com:vml" Requires="v">
                <p:oleObj spid="_x0000_s5143" name="Foglio di lavoro" r:id="rId3" imgW="2782951" imgH="2365346" progId="Excel.Sheet.12">
                  <p:link updateAutomatic="1"/>
                </p:oleObj>
              </mc:Choice>
              <mc:Fallback>
                <p:oleObj name="Foglio di lavoro" r:id="rId3" imgW="2782951" imgH="2365346" progId="Excel.Sheet.12">
                  <p:link updateAutomatic="1"/>
                  <p:pic>
                    <p:nvPicPr>
                      <p:cNvPr id="0" name=""/>
                      <p:cNvPicPr/>
                      <p:nvPr/>
                    </p:nvPicPr>
                    <p:blipFill>
                      <a:blip r:embed="rId4"/>
                      <a:stretch>
                        <a:fillRect/>
                      </a:stretch>
                    </p:blipFill>
                    <p:spPr>
                      <a:xfrm>
                        <a:off x="6228861" y="1516849"/>
                        <a:ext cx="2568819" cy="2183423"/>
                      </a:xfrm>
                      <a:prstGeom prst="rect">
                        <a:avLst/>
                      </a:prstGeom>
                    </p:spPr>
                  </p:pic>
                </p:oleObj>
              </mc:Fallback>
            </mc:AlternateContent>
          </a:graphicData>
        </a:graphic>
      </p:graphicFrame>
      <p:graphicFrame>
        <p:nvGraphicFramePr>
          <p:cNvPr id="5" name="Oggetto 4"/>
          <p:cNvGraphicFramePr>
            <a:graphicFrameLocks noChangeAspect="1"/>
          </p:cNvGraphicFramePr>
          <p:nvPr>
            <p:extLst/>
          </p:nvPr>
        </p:nvGraphicFramePr>
        <p:xfrm>
          <a:off x="337039" y="4088660"/>
          <a:ext cx="5747238" cy="1264117"/>
        </p:xfrm>
        <a:graphic>
          <a:graphicData uri="http://schemas.openxmlformats.org/presentationml/2006/ole">
            <mc:AlternateContent xmlns:mc="http://schemas.openxmlformats.org/markup-compatibility/2006">
              <mc:Choice xmlns:v="urn:schemas-microsoft-com:vml" Requires="v">
                <p:oleObj spid="_x0000_s5144" name="Foglio di lavoro" r:id="rId5" imgW="6225476" imgH="1523902" progId="Excel.Sheet.12">
                  <p:link updateAutomatic="1"/>
                </p:oleObj>
              </mc:Choice>
              <mc:Fallback>
                <p:oleObj name="Foglio di lavoro" r:id="rId5" imgW="6225476" imgH="1523902" progId="Excel.Sheet.12">
                  <p:link updateAutomatic="1"/>
                  <p:pic>
                    <p:nvPicPr>
                      <p:cNvPr id="0" name=""/>
                      <p:cNvPicPr/>
                      <p:nvPr/>
                    </p:nvPicPr>
                    <p:blipFill>
                      <a:blip r:embed="rId6"/>
                      <a:stretch>
                        <a:fillRect/>
                      </a:stretch>
                    </p:blipFill>
                    <p:spPr>
                      <a:xfrm>
                        <a:off x="337039" y="4088660"/>
                        <a:ext cx="5747238" cy="1264117"/>
                      </a:xfrm>
                      <a:prstGeom prst="rect">
                        <a:avLst/>
                      </a:prstGeom>
                    </p:spPr>
                  </p:pic>
                </p:oleObj>
              </mc:Fallback>
            </mc:AlternateContent>
          </a:graphicData>
        </a:graphic>
      </p:graphicFrame>
    </p:spTree>
    <p:extLst>
      <p:ext uri="{BB962C8B-B14F-4D97-AF65-F5344CB8AC3E}">
        <p14:creationId xmlns:p14="http://schemas.microsoft.com/office/powerpoint/2010/main" val="78077570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3"/>
          <p:cNvSpPr txBox="1">
            <a:spLocks/>
          </p:cNvSpPr>
          <p:nvPr/>
        </p:nvSpPr>
        <p:spPr>
          <a:xfrm>
            <a:off x="351693" y="618394"/>
            <a:ext cx="2813538" cy="306751"/>
          </a:xfrm>
          <a:prstGeom prst="rect">
            <a:avLst/>
          </a:prstGeom>
        </p:spPr>
        <p:txBody>
          <a:bodyPr vert="horz" wrap="square" lIns="0" tIns="0" rIns="0" bIns="0" rtlCol="0" anchor="ctr">
            <a:spAutoFit/>
          </a:bodyPr>
          <a:lstStyle>
            <a:lvl1pPr algn="l" defTabSz="514350" rtl="0" eaLnBrk="1" latinLnBrk="0" hangingPunct="1">
              <a:lnSpc>
                <a:spcPct val="90000"/>
              </a:lnSpc>
              <a:spcBef>
                <a:spcPct val="0"/>
              </a:spcBef>
              <a:buNone/>
              <a:defRPr sz="2000" b="1" kern="1200">
                <a:solidFill>
                  <a:schemeClr val="accent3"/>
                </a:solidFill>
                <a:latin typeface="Century Gothic" panose="020B0502020202020204" pitchFamily="34" charset="0"/>
                <a:ea typeface="+mj-ea"/>
                <a:cs typeface="+mj-cs"/>
              </a:defRPr>
            </a:lvl1pPr>
          </a:lstStyle>
          <a:p>
            <a:pPr defTabSz="474796">
              <a:defRPr/>
            </a:pPr>
            <a:r>
              <a:rPr lang="it-IT" sz="2215" dirty="0">
                <a:solidFill>
                  <a:srgbClr val="D70064"/>
                </a:solidFill>
              </a:rPr>
              <a:t>CNP TOTAL RETURN</a:t>
            </a:r>
          </a:p>
        </p:txBody>
      </p:sp>
      <p:sp>
        <p:nvSpPr>
          <p:cNvPr id="7" name="Segnaposto testo 4"/>
          <p:cNvSpPr txBox="1">
            <a:spLocks/>
          </p:cNvSpPr>
          <p:nvPr/>
        </p:nvSpPr>
        <p:spPr>
          <a:xfrm>
            <a:off x="351692" y="1021863"/>
            <a:ext cx="4220308" cy="404306"/>
          </a:xfrm>
          <a:prstGeom prst="rect">
            <a:avLst/>
          </a:prstGeom>
        </p:spPr>
        <p:txBody>
          <a:bodyPr vert="horz" lIns="0" tIns="42203" rIns="0" bIns="42203" rtlCol="0">
            <a:noAutofit/>
          </a:bodyPr>
          <a:lstStyle>
            <a:lvl1pPr marL="128588" indent="-128588" algn="l" defTabSz="514350" rtl="0" eaLnBrk="1" latinLnBrk="0" hangingPunct="1">
              <a:lnSpc>
                <a:spcPct val="90000"/>
              </a:lnSpc>
              <a:spcBef>
                <a:spcPts val="563"/>
              </a:spcBef>
              <a:buFont typeface="Arial" panose="020B0604020202020204" pitchFamily="34" charset="0"/>
              <a:buChar char="•"/>
              <a:defRPr sz="1100" kern="1200">
                <a:solidFill>
                  <a:schemeClr val="tx1"/>
                </a:solidFill>
                <a:latin typeface="Century Gothic" panose="020B0502020202020204" pitchFamily="34" charset="0"/>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050" kern="1200">
                <a:solidFill>
                  <a:schemeClr val="tx1"/>
                </a:solidFill>
                <a:latin typeface="Century Gothic" panose="020B0502020202020204" pitchFamily="34" charset="0"/>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000" kern="1200">
                <a:solidFill>
                  <a:schemeClr val="tx1"/>
                </a:solidFill>
                <a:latin typeface="Century Gothic" panose="020B0502020202020204" pitchFamily="34" charset="0"/>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800" kern="1200">
                <a:solidFill>
                  <a:schemeClr val="tx1"/>
                </a:solidFill>
                <a:latin typeface="Century Gothic" panose="020B0502020202020204" pitchFamily="34" charset="0"/>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800" kern="1200">
                <a:solidFill>
                  <a:schemeClr val="tx1"/>
                </a:solidFill>
                <a:latin typeface="Century Gothic" panose="020B0502020202020204" pitchFamily="34" charset="0"/>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just">
              <a:buNone/>
              <a:defRPr/>
            </a:pPr>
            <a:r>
              <a:rPr lang="it-IT" sz="646" dirty="0">
                <a:solidFill>
                  <a:sysClr val="windowText" lastClr="000000"/>
                </a:solidFill>
              </a:rPr>
              <a:t>Fondo Interno gestito attraverso acquisto di quote di OICR UCITS conformi senza un benchmark di riferimento, bensì con un target massimo di volatilità del 6%. Non è presente un limite di esposizione massima al mercato azionario. La denominazione valutaria del fondo è in Euro, tuttavia può assumere posizioni dirette o indirette su altre valute.</a:t>
            </a:r>
          </a:p>
        </p:txBody>
      </p:sp>
      <p:sp>
        <p:nvSpPr>
          <p:cNvPr id="10" name="Rettangolo 9"/>
          <p:cNvSpPr/>
          <p:nvPr/>
        </p:nvSpPr>
        <p:spPr>
          <a:xfrm>
            <a:off x="6228861" y="1226784"/>
            <a:ext cx="2563446"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STORICO PERFORMANCE </a:t>
            </a:r>
            <a:r>
              <a:rPr lang="it-IT" sz="738" dirty="0">
                <a:solidFill>
                  <a:schemeClr val="bg1"/>
                </a:solidFill>
                <a:latin typeface="Century Gothic" panose="020B0502020202020204" pitchFamily="34" charset="0"/>
              </a:rPr>
              <a:t>14/05/2015 – 31/12/2017</a:t>
            </a:r>
          </a:p>
        </p:txBody>
      </p:sp>
      <p:graphicFrame>
        <p:nvGraphicFramePr>
          <p:cNvPr id="11" name="Segnaposto contenuto 7"/>
          <p:cNvGraphicFramePr>
            <a:graphicFrameLocks/>
          </p:cNvGraphicFramePr>
          <p:nvPr>
            <p:extLst/>
          </p:nvPr>
        </p:nvGraphicFramePr>
        <p:xfrm>
          <a:off x="351693" y="5472390"/>
          <a:ext cx="5740398" cy="799548"/>
        </p:xfrm>
        <a:graphic>
          <a:graphicData uri="http://schemas.openxmlformats.org/drawingml/2006/table">
            <a:tbl>
              <a:tblPr>
                <a:tableStyleId>{5C22544A-7EE6-4342-B048-85BDC9FD1C3A}</a:tableStyleId>
              </a:tblPr>
              <a:tblGrid>
                <a:gridCol w="406800"/>
                <a:gridCol w="406800"/>
                <a:gridCol w="406800"/>
                <a:gridCol w="406800"/>
                <a:gridCol w="406800"/>
                <a:gridCol w="406800"/>
                <a:gridCol w="406800"/>
                <a:gridCol w="406800"/>
                <a:gridCol w="406800"/>
                <a:gridCol w="406800"/>
                <a:gridCol w="406800"/>
                <a:gridCol w="406800"/>
                <a:gridCol w="406800"/>
                <a:gridCol w="451998"/>
              </a:tblGrid>
              <a:tr h="124112">
                <a:tc>
                  <a:txBody>
                    <a:bodyPr/>
                    <a:lstStyle/>
                    <a:p>
                      <a:pPr algn="ctr" fontAlgn="b"/>
                      <a:r>
                        <a:rPr lang="it-IT" sz="600" b="1" u="none" strike="noStrike" dirty="0">
                          <a:effectLst/>
                          <a:latin typeface="Century Gothic" panose="020B0502020202020204" pitchFamily="34" charset="0"/>
                        </a:rPr>
                        <a:t>Anno</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Gen</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Feb</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Mar</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Apr</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Mag</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Giu</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Lug</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Ago</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a:effectLst/>
                          <a:latin typeface="Century Gothic" panose="020B0502020202020204" pitchFamily="34" charset="0"/>
                        </a:rPr>
                        <a:t>Set</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Ott</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Nov</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Dic</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it-IT" sz="600" b="1" u="none" strike="noStrike" dirty="0" err="1">
                          <a:effectLst/>
                          <a:latin typeface="Century Gothic" panose="020B0502020202020204" pitchFamily="34" charset="0"/>
                        </a:rPr>
                        <a:t>Accum</a:t>
                      </a:r>
                      <a:endParaRPr lang="it-IT" sz="600" b="1" i="0" u="none" strike="noStrike" dirty="0">
                        <a:solidFill>
                          <a:srgbClr val="FFFFFF"/>
                        </a:solidFill>
                        <a:effectLst/>
                        <a:latin typeface="Century Gothic" panose="020B0502020202020204" pitchFamily="34" charset="0"/>
                      </a:endParaRPr>
                    </a:p>
                  </a:txBody>
                  <a:tcPr marL="6892" marR="6892" marT="6892" marB="0" anchor="ctr">
                    <a:lnL w="6350" cap="flat" cmpd="sng" algn="ctr">
                      <a:solidFill>
                        <a:schemeClr val="bg1"/>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r>
              <a:tr h="168859">
                <a:tc>
                  <a:txBody>
                    <a:bodyPr/>
                    <a:lstStyle/>
                    <a:p>
                      <a:pPr algn="ctr" fontAlgn="b"/>
                      <a:r>
                        <a:rPr lang="it-IT" sz="600" b="1" u="none" strike="noStrike" dirty="0">
                          <a:effectLst/>
                          <a:latin typeface="Century Gothic" panose="020B0502020202020204" pitchFamily="34" charset="0"/>
                        </a:rPr>
                        <a:t>2015</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endParaRPr lang="it-IT" sz="600" b="0" i="0" u="none" strike="noStrike">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-1,40%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-1,13%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-0,95%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1,04%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0,02%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-2,19%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168859">
                <a:tc>
                  <a:txBody>
                    <a:bodyPr/>
                    <a:lstStyle/>
                    <a:p>
                      <a:pPr algn="ctr" fontAlgn="b"/>
                      <a:r>
                        <a:rPr lang="it-IT" sz="600" b="1" u="none" strike="noStrike">
                          <a:effectLst/>
                          <a:latin typeface="Century Gothic" panose="020B0502020202020204" pitchFamily="34" charset="0"/>
                        </a:rPr>
                        <a:t>2016</a:t>
                      </a:r>
                      <a:endParaRPr lang="it-IT" sz="600" b="1" i="0" u="none" strike="noStrike">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-1,38%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-0,07%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0,54%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0,39%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0,60%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0,78%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0,05%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-0,29%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-0,90%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-0,98%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0,76%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-0,27%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168859">
                <a:tc>
                  <a:txBody>
                    <a:bodyPr/>
                    <a:lstStyle/>
                    <a:p>
                      <a:pPr algn="ctr" fontAlgn="b"/>
                      <a:r>
                        <a:rPr lang="it-IT" sz="600" b="1" u="none" strike="noStrike" dirty="0">
                          <a:effectLst/>
                          <a:latin typeface="Century Gothic" panose="020B0502020202020204" pitchFamily="34" charset="0"/>
                        </a:rPr>
                        <a:t>2017</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0,13%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1,06%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0,83%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-0,69%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-0,02%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-0,05%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0,14%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dirty="0" smtClean="0">
                          <a:solidFill>
                            <a:srgbClr val="000000"/>
                          </a:solidFill>
                          <a:effectLst/>
                          <a:latin typeface="Century Gothic" panose="020B0502020202020204" pitchFamily="34" charset="0"/>
                        </a:rPr>
                        <a:t>0,73%</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0,21%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-0,06%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it-IT" sz="600" b="1" i="0" u="none" strike="noStrike">
                          <a:solidFill>
                            <a:srgbClr val="000000"/>
                          </a:solidFill>
                          <a:effectLst/>
                          <a:latin typeface="Century Gothic" panose="020B0502020202020204" pitchFamily="34" charset="0"/>
                        </a:rPr>
                        <a:t>2,99%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r>
              <a:tr h="168859">
                <a:tc>
                  <a:txBody>
                    <a:bodyPr/>
                    <a:lstStyle/>
                    <a:p>
                      <a:pPr algn="ctr" fontAlgn="b"/>
                      <a:r>
                        <a:rPr lang="it-IT" sz="600" b="1" u="none" strike="noStrike" dirty="0">
                          <a:effectLst/>
                          <a:latin typeface="Century Gothic" panose="020B0502020202020204" pitchFamily="34" charset="0"/>
                        </a:rPr>
                        <a:t>Media</a:t>
                      </a:r>
                      <a:endParaRPr lang="it-IT" sz="600" b="1" i="0" u="none" strike="noStrike" dirty="0">
                        <a:solidFill>
                          <a:srgbClr val="000000"/>
                        </a:solidFill>
                        <a:effectLst/>
                        <a:latin typeface="Century Gothic" panose="020B0502020202020204" pitchFamily="34" charset="0"/>
                      </a:endParaRPr>
                    </a:p>
                  </a:txBody>
                  <a:tcPr marL="6892" marR="6892" marT="68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-0,63%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0,49%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0,27%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0,48%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0,61%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-0,50%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0,34%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-0,38%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-0,37%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smtClean="0">
                          <a:solidFill>
                            <a:srgbClr val="000000"/>
                          </a:solidFill>
                          <a:effectLst/>
                          <a:latin typeface="Century Gothic" panose="020B0502020202020204" pitchFamily="34" charset="0"/>
                        </a:rPr>
                        <a:t>0,29%</a:t>
                      </a:r>
                      <a:endParaRPr lang="it-IT" sz="600" b="1"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-0,25%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0,09%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1" i="0" u="none" strike="noStrike" dirty="0">
                          <a:solidFill>
                            <a:srgbClr val="000000"/>
                          </a:solidFill>
                          <a:effectLst/>
                          <a:latin typeface="Century Gothic" panose="020B0502020202020204" pitchFamily="34" charset="0"/>
                        </a:rPr>
                        <a:t>0,45%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bl>
          </a:graphicData>
        </a:graphic>
      </p:graphicFrame>
      <p:sp>
        <p:nvSpPr>
          <p:cNvPr id="12" name="Rettangolo 11"/>
          <p:cNvSpPr/>
          <p:nvPr/>
        </p:nvSpPr>
        <p:spPr>
          <a:xfrm>
            <a:off x="351692" y="3788683"/>
            <a:ext cx="5740398"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RENDIMENTI</a:t>
            </a:r>
            <a:endParaRPr lang="it-IT" sz="738" dirty="0">
              <a:solidFill>
                <a:schemeClr val="bg1"/>
              </a:solidFill>
              <a:latin typeface="Century Gothic" panose="020B0502020202020204" pitchFamily="34" charset="0"/>
            </a:endParaRPr>
          </a:p>
        </p:txBody>
      </p:sp>
      <p:graphicFrame>
        <p:nvGraphicFramePr>
          <p:cNvPr id="13" name="Segnaposto contenuto 7"/>
          <p:cNvGraphicFramePr>
            <a:graphicFrameLocks/>
          </p:cNvGraphicFramePr>
          <p:nvPr>
            <p:extLst/>
          </p:nvPr>
        </p:nvGraphicFramePr>
        <p:xfrm>
          <a:off x="6228861" y="4091465"/>
          <a:ext cx="2563450" cy="2171354"/>
        </p:xfrm>
        <a:graphic>
          <a:graphicData uri="http://schemas.openxmlformats.org/drawingml/2006/table">
            <a:tbl>
              <a:tblPr>
                <a:tableStyleId>{5C22544A-7EE6-4342-B048-85BDC9FD1C3A}</a:tableStyleId>
              </a:tblPr>
              <a:tblGrid>
                <a:gridCol w="1171405"/>
                <a:gridCol w="320933"/>
                <a:gridCol w="320933"/>
                <a:gridCol w="320933"/>
                <a:gridCol w="429246"/>
              </a:tblGrid>
              <a:tr h="284661">
                <a:tc>
                  <a:txBody>
                    <a:bodyPr/>
                    <a:lstStyle/>
                    <a:p>
                      <a:pPr algn="ctr" fontAlgn="b"/>
                      <a:r>
                        <a:rPr lang="it-IT" sz="600" b="1" u="none" strike="noStrike" dirty="0">
                          <a:effectLst/>
                          <a:latin typeface="Century Gothic" panose="020B0502020202020204" pitchFamily="34" charset="0"/>
                        </a:rPr>
                        <a:t>RENDIMENTO</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3 MESI</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6 MESI</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2017</a:t>
                      </a:r>
                      <a:endParaRPr lang="it-IT" sz="600" b="1" i="0" u="none" strike="noStrike" dirty="0">
                        <a:solidFill>
                          <a:srgbClr val="FFFFFF"/>
                        </a:solidFill>
                        <a:effectLst/>
                        <a:latin typeface="Century Gothic" panose="020B0502020202020204" pitchFamily="34" charset="0"/>
                      </a:endParaRPr>
                    </a:p>
                  </a:txBody>
                  <a:tcPr marL="8792" marR="8792" marT="8792" marB="0" anchor="ctr">
                    <a:lnT w="6350" cap="flat" cmpd="sng" algn="ctr">
                      <a:solidFill>
                        <a:schemeClr val="accent6"/>
                      </a:solidFill>
                      <a:prstDash val="solid"/>
                      <a:round/>
                      <a:headEnd type="none" w="med" len="med"/>
                      <a:tailEnd type="none" w="med" len="med"/>
                    </a:lnT>
                    <a:solidFill>
                      <a:schemeClr val="accent6"/>
                    </a:solidFill>
                  </a:tcPr>
                </a:tc>
                <a:tc>
                  <a:txBody>
                    <a:bodyPr/>
                    <a:lstStyle/>
                    <a:p>
                      <a:pPr algn="ctr" fontAlgn="b"/>
                      <a:r>
                        <a:rPr lang="it-IT" sz="600" b="1" u="none" strike="noStrike" dirty="0">
                          <a:effectLst/>
                          <a:latin typeface="Century Gothic" panose="020B0502020202020204" pitchFamily="34" charset="0"/>
                        </a:rPr>
                        <a:t>DATA DI LANCIO</a:t>
                      </a:r>
                      <a:endParaRPr lang="it-IT" sz="600" b="1" i="0" u="none" strike="noStrike" dirty="0">
                        <a:solidFill>
                          <a:srgbClr val="FFFFFF"/>
                        </a:solidFill>
                        <a:effectLst/>
                        <a:latin typeface="Century Gothic" panose="020B0502020202020204" pitchFamily="34" charset="0"/>
                      </a:endParaRPr>
                    </a:p>
                  </a:txBody>
                  <a:tcPr marL="8792" marR="8792" marT="8792" marB="0" anchor="ctr">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solidFill>
                      <a:schemeClr val="accent6"/>
                    </a:solidFill>
                  </a:tcPr>
                </a:tc>
              </a:tr>
              <a:tr h="203967">
                <a:tc>
                  <a:txBody>
                    <a:bodyPr/>
                    <a:lstStyle/>
                    <a:p>
                      <a:pPr algn="ctr" fontAlgn="b"/>
                      <a:r>
                        <a:rPr lang="it-IT" sz="600" u="none" strike="noStrike" dirty="0" smtClean="0">
                          <a:effectLst/>
                          <a:latin typeface="Century Gothic" panose="020B0502020202020204" pitchFamily="34" charset="0"/>
                        </a:rPr>
                        <a:t>Rendimento </a:t>
                      </a:r>
                      <a:r>
                        <a:rPr lang="it-IT" sz="600" u="none" strike="noStrike" dirty="0">
                          <a:effectLst/>
                          <a:latin typeface="Century Gothic" panose="020B0502020202020204" pitchFamily="34" charset="0"/>
                        </a:rPr>
                        <a:t>totale</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0,86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2,99</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2,45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B w="6350" cap="flat" cmpd="sng" algn="ctr">
                      <a:solidFill>
                        <a:schemeClr val="accent6"/>
                      </a:solidFill>
                      <a:prstDash val="solid"/>
                      <a:round/>
                      <a:headEnd type="none" w="med" len="med"/>
                      <a:tailEnd type="none" w="med" len="med"/>
                    </a:lnB>
                    <a:noFill/>
                  </a:tcPr>
                </a:tc>
              </a:tr>
              <a:tr h="203967">
                <a:tc>
                  <a:txBody>
                    <a:bodyPr/>
                    <a:lstStyle/>
                    <a:p>
                      <a:pPr algn="ctr" fontAlgn="b"/>
                      <a:r>
                        <a:rPr lang="it-IT" sz="600" u="none" strike="noStrike" dirty="0">
                          <a:effectLst/>
                          <a:latin typeface="Century Gothic" panose="020B0502020202020204" pitchFamily="34" charset="0"/>
                        </a:rPr>
                        <a:t>Rendimento massimo</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0,50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0,50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u="none" strike="noStrike">
                          <a:effectLst/>
                          <a:latin typeface="Century Gothic" panose="020B0502020202020204" pitchFamily="34" charset="0"/>
                        </a:rPr>
                        <a:t>Rendimento minimo</a:t>
                      </a:r>
                      <a:endParaRPr lang="it-IT" sz="600" b="0" i="0" u="none" strike="noStrike">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-0,35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-0,35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-0,72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b="1" u="none" strike="noStrike" dirty="0">
                          <a:effectLst/>
                          <a:latin typeface="Century Gothic" panose="020B0502020202020204" pitchFamily="34" charset="0"/>
                        </a:rPr>
                        <a:t>RISCHIO </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r>
              <a:tr h="203967">
                <a:tc>
                  <a:txBody>
                    <a:bodyPr/>
                    <a:lstStyle/>
                    <a:p>
                      <a:pPr algn="ctr" fontAlgn="b"/>
                      <a:r>
                        <a:rPr lang="it-IT" sz="600" u="none" strike="noStrike" dirty="0">
                          <a:effectLst/>
                          <a:latin typeface="Century Gothic" panose="020B0502020202020204" pitchFamily="34" charset="0"/>
                        </a:rPr>
                        <a:t>Deviazione stand (</a:t>
                      </a:r>
                      <a:r>
                        <a:rPr lang="it-IT" sz="600" u="none" strike="noStrike" dirty="0" smtClean="0">
                          <a:effectLst/>
                          <a:latin typeface="Century Gothic" panose="020B0502020202020204" pitchFamily="34" charset="0"/>
                        </a:rPr>
                        <a:t>annualizzata</a:t>
                      </a:r>
                      <a:r>
                        <a:rPr lang="it-IT" sz="600" u="none" strike="noStrike" dirty="0">
                          <a:effectLst/>
                          <a:latin typeface="Century Gothic" panose="020B0502020202020204" pitchFamily="34" charset="0"/>
                        </a:rPr>
                        <a:t>)</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1,70</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1,92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1,87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2,41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03967">
                <a:tc>
                  <a:txBody>
                    <a:bodyPr/>
                    <a:lstStyle/>
                    <a:p>
                      <a:pPr algn="ctr" fontAlgn="b"/>
                      <a:r>
                        <a:rPr lang="it-IT" sz="600" u="none" strike="noStrike" dirty="0">
                          <a:effectLst/>
                          <a:latin typeface="Century Gothic" panose="020B0502020202020204" pitchFamily="34" charset="0"/>
                        </a:rPr>
                        <a:t>Rischio al ribasso (</a:t>
                      </a:r>
                      <a:r>
                        <a:rPr lang="it-IT" sz="600" u="none" strike="noStrike" dirty="0" smtClean="0">
                          <a:effectLst/>
                          <a:latin typeface="Century Gothic" panose="020B0502020202020204" pitchFamily="34" charset="0"/>
                        </a:rPr>
                        <a:t>annualizzato</a:t>
                      </a:r>
                      <a:r>
                        <a:rPr lang="it-IT" sz="600" u="none" strike="noStrike" dirty="0">
                          <a:effectLst/>
                          <a:latin typeface="Century Gothic" panose="020B0502020202020204" pitchFamily="34" charset="0"/>
                        </a:rPr>
                        <a:t>)</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1,25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1,43</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1,35</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1,81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u="none" strike="noStrike">
                          <a:effectLst/>
                          <a:latin typeface="Century Gothic" panose="020B0502020202020204" pitchFamily="34" charset="0"/>
                        </a:rPr>
                        <a:t>VaR 95% (ex-post)</a:t>
                      </a:r>
                      <a:endParaRPr lang="it-IT" sz="600" b="0" i="0" u="none" strike="noStrike">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-0,16</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-0,21</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-0,18</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-0,24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r h="214165">
                <a:tc>
                  <a:txBody>
                    <a:bodyPr/>
                    <a:lstStyle/>
                    <a:p>
                      <a:pPr algn="ctr" fontAlgn="b"/>
                      <a:r>
                        <a:rPr lang="it-IT" sz="600" b="1" u="none" strike="noStrike" dirty="0">
                          <a:effectLst/>
                          <a:latin typeface="Century Gothic" panose="020B0502020202020204" pitchFamily="34" charset="0"/>
                        </a:rPr>
                        <a:t>INDICATORI RELATIVI</a:t>
                      </a:r>
                      <a:endParaRPr lang="it-IT" sz="600" b="1" i="0" u="none" strike="noStrike" dirty="0">
                        <a:solidFill>
                          <a:srgbClr val="FFFFFF"/>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it-IT" sz="600" b="1" i="0" u="none" strike="noStrike">
                          <a:solidFill>
                            <a:srgbClr val="FFFFFF"/>
                          </a:solidFill>
                          <a:effectLst/>
                          <a:latin typeface="Century Gothic" panose="020B0502020202020204" pitchFamily="34" charset="0"/>
                        </a:rPr>
                        <a:t> </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r>
              <a:tr h="214165">
                <a:tc>
                  <a:txBody>
                    <a:bodyPr/>
                    <a:lstStyle/>
                    <a:p>
                      <a:pPr algn="ctr" fontAlgn="b"/>
                      <a:r>
                        <a:rPr lang="it-IT" sz="600" u="none" strike="noStrike" dirty="0" err="1">
                          <a:effectLst/>
                          <a:latin typeface="Century Gothic" panose="020B0502020202020204" pitchFamily="34" charset="0"/>
                        </a:rPr>
                        <a:t>Sharpe</a:t>
                      </a:r>
                      <a:r>
                        <a:rPr lang="it-IT" sz="600" u="none" strike="noStrike" dirty="0">
                          <a:effectLst/>
                          <a:latin typeface="Century Gothic" panose="020B0502020202020204" pitchFamily="34" charset="0"/>
                        </a:rPr>
                        <a:t> Ratio</a:t>
                      </a:r>
                      <a:endParaRPr lang="it-IT" sz="600" b="0" i="0" u="none" strike="noStrike" dirty="0">
                        <a:solidFill>
                          <a:srgbClr val="000000"/>
                        </a:solidFill>
                        <a:effectLst/>
                        <a:latin typeface="Century Gothic" panose="020B0502020202020204" pitchFamily="34" charset="0"/>
                      </a:endParaRP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2,27</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0,44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a:solidFill>
                            <a:srgbClr val="000000"/>
                          </a:solidFill>
                          <a:effectLst/>
                          <a:latin typeface="Century Gothic" panose="020B0502020202020204" pitchFamily="34" charset="0"/>
                        </a:rPr>
                        <a:t>1,84</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c>
                  <a:txBody>
                    <a:bodyPr/>
                    <a:lstStyle/>
                    <a:p>
                      <a:pPr algn="ctr" fontAlgn="b"/>
                      <a:r>
                        <a:rPr lang="it-IT" sz="600" b="0" i="0" u="none" strike="noStrike" dirty="0">
                          <a:solidFill>
                            <a:srgbClr val="000000"/>
                          </a:solidFill>
                          <a:effectLst/>
                          <a:latin typeface="Century Gothic" panose="020B0502020202020204" pitchFamily="34" charset="0"/>
                        </a:rPr>
                        <a:t>0,62</a:t>
                      </a:r>
                    </a:p>
                  </a:txBody>
                  <a:tcPr marL="8792" marR="8792" marT="8792"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noFill/>
                  </a:tcPr>
                </a:tc>
              </a:tr>
            </a:tbl>
          </a:graphicData>
        </a:graphic>
      </p:graphicFrame>
      <p:sp>
        <p:nvSpPr>
          <p:cNvPr id="14" name="Rettangolo 13"/>
          <p:cNvSpPr/>
          <p:nvPr/>
        </p:nvSpPr>
        <p:spPr>
          <a:xfrm>
            <a:off x="6228861" y="3788683"/>
            <a:ext cx="2563448" cy="19938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38" b="1" dirty="0">
                <a:solidFill>
                  <a:schemeClr val="bg1"/>
                </a:solidFill>
                <a:latin typeface="Century Gothic" panose="020B0502020202020204" pitchFamily="34" charset="0"/>
              </a:rPr>
              <a:t>STATISTICHE</a:t>
            </a:r>
            <a:endParaRPr lang="it-IT" sz="738" dirty="0">
              <a:solidFill>
                <a:schemeClr val="bg1"/>
              </a:solidFill>
              <a:latin typeface="Century Gothic" panose="020B0502020202020204" pitchFamily="34" charset="0"/>
            </a:endParaRPr>
          </a:p>
        </p:txBody>
      </p:sp>
      <p:sp>
        <p:nvSpPr>
          <p:cNvPr id="3" name="Segnaposto numero diapositiva 2"/>
          <p:cNvSpPr>
            <a:spLocks noGrp="1"/>
          </p:cNvSpPr>
          <p:nvPr>
            <p:ph type="sldNum" sz="quarter" idx="12"/>
          </p:nvPr>
        </p:nvSpPr>
        <p:spPr/>
        <p:txBody>
          <a:bodyPr/>
          <a:lstStyle/>
          <a:p>
            <a:fld id="{3920DD2A-41E5-4573-9827-11F0AE2A5884}" type="slidenum">
              <a:rPr lang="it-IT" smtClean="0"/>
              <a:t>13</a:t>
            </a:fld>
            <a:endParaRPr lang="it-IT"/>
          </a:p>
        </p:txBody>
      </p:sp>
      <p:sp>
        <p:nvSpPr>
          <p:cNvPr id="16" name="CasellaDiTesto 15"/>
          <p:cNvSpPr txBox="1"/>
          <p:nvPr/>
        </p:nvSpPr>
        <p:spPr>
          <a:xfrm>
            <a:off x="339969" y="6407767"/>
            <a:ext cx="3127527" cy="163443"/>
          </a:xfrm>
          <a:prstGeom prst="rect">
            <a:avLst/>
          </a:prstGeom>
          <a:noFill/>
        </p:spPr>
        <p:txBody>
          <a:bodyPr wrap="square" rtlCol="0">
            <a:spAutoFit/>
          </a:bodyPr>
          <a:lstStyle/>
          <a:p>
            <a:r>
              <a:rPr lang="it-IT" sz="462" dirty="0">
                <a:latin typeface="Century Gothic" panose="020B0502020202020204" pitchFamily="34" charset="0"/>
              </a:rPr>
              <a:t>Fonte: Rielaborazione dati Bloomberg al 31/12/2017</a:t>
            </a:r>
          </a:p>
        </p:txBody>
      </p:sp>
      <p:graphicFrame>
        <p:nvGraphicFramePr>
          <p:cNvPr id="2" name="Tabella 1"/>
          <p:cNvGraphicFramePr>
            <a:graphicFrameLocks noGrp="1"/>
          </p:cNvGraphicFramePr>
          <p:nvPr>
            <p:extLst/>
          </p:nvPr>
        </p:nvGraphicFramePr>
        <p:xfrm>
          <a:off x="353595" y="1561995"/>
          <a:ext cx="5738495" cy="2090864"/>
        </p:xfrm>
        <a:graphic>
          <a:graphicData uri="http://schemas.openxmlformats.org/drawingml/2006/table">
            <a:tbl>
              <a:tblPr firstRow="1">
                <a:tableStyleId>{912C8C85-51F0-491E-9774-3900AFEF0FD7}</a:tableStyleId>
              </a:tblPr>
              <a:tblGrid>
                <a:gridCol w="804717"/>
                <a:gridCol w="320324"/>
                <a:gridCol w="1000038"/>
                <a:gridCol w="322277"/>
                <a:gridCol w="1169785"/>
                <a:gridCol w="1034656"/>
                <a:gridCol w="764421"/>
                <a:gridCol w="322277"/>
              </a:tblGrid>
              <a:tr h="249552">
                <a:tc>
                  <a:txBody>
                    <a:bodyPr/>
                    <a:lstStyle/>
                    <a:p>
                      <a:pPr algn="ctr" fontAlgn="ctr"/>
                      <a:r>
                        <a:rPr lang="it-IT" sz="600" u="none" strike="noStrike" dirty="0">
                          <a:solidFill>
                            <a:schemeClr val="tx1"/>
                          </a:solidFill>
                          <a:effectLst/>
                          <a:latin typeface="Century Gothic" panose="020B0502020202020204" pitchFamily="34" charset="0"/>
                        </a:rPr>
                        <a:t>ASSET CLASS</a:t>
                      </a:r>
                      <a:endParaRPr lang="it-IT" sz="600" b="1" i="0" u="none" strike="noStrike" dirty="0">
                        <a:solidFill>
                          <a:schemeClr val="tx1"/>
                        </a:solidFill>
                        <a:effectLst/>
                        <a:latin typeface="Century Gothic" panose="020B0502020202020204" pitchFamily="34" charset="0"/>
                      </a:endParaRPr>
                    </a:p>
                  </a:txBody>
                  <a:tcPr marL="8058" marR="8058" marT="8058"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r>
                        <a:rPr lang="it-IT" sz="600" u="none" strike="noStrike">
                          <a:solidFill>
                            <a:schemeClr val="tx1"/>
                          </a:solidFill>
                          <a:effectLst/>
                          <a:latin typeface="Century Gothic" panose="020B0502020202020204" pitchFamily="34" charset="0"/>
                        </a:rPr>
                        <a:t>%</a:t>
                      </a:r>
                      <a:endParaRPr lang="it-IT" sz="600" b="1" i="0" u="none" strike="noStrike">
                        <a:solidFill>
                          <a:schemeClr val="tx1"/>
                        </a:solidFill>
                        <a:effectLst/>
                        <a:latin typeface="Century Gothic" panose="020B0502020202020204" pitchFamily="34" charset="0"/>
                      </a:endParaRPr>
                    </a:p>
                  </a:txBody>
                  <a:tcPr marL="8058" marR="8058" marT="8058"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r>
                        <a:rPr lang="it-IT" sz="600" u="none" strike="noStrike">
                          <a:solidFill>
                            <a:schemeClr val="tx1"/>
                          </a:solidFill>
                          <a:effectLst/>
                          <a:latin typeface="Century Gothic" panose="020B0502020202020204" pitchFamily="34" charset="0"/>
                        </a:rPr>
                        <a:t>MICRO ASSET CLASS</a:t>
                      </a:r>
                      <a:endParaRPr lang="it-IT" sz="600" b="1" i="0" u="none" strike="noStrike">
                        <a:solidFill>
                          <a:schemeClr val="tx1"/>
                        </a:solidFill>
                        <a:effectLst/>
                        <a:latin typeface="Century Gothic" panose="020B0502020202020204" pitchFamily="34" charset="0"/>
                      </a:endParaRPr>
                    </a:p>
                  </a:txBody>
                  <a:tcPr marL="8058" marR="8058" marT="8058"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r>
                        <a:rPr lang="it-IT" sz="600" u="none" strike="noStrike">
                          <a:solidFill>
                            <a:schemeClr val="tx1"/>
                          </a:solidFill>
                          <a:effectLst/>
                          <a:latin typeface="Century Gothic" panose="020B0502020202020204" pitchFamily="34" charset="0"/>
                        </a:rPr>
                        <a:t>%</a:t>
                      </a:r>
                      <a:endParaRPr lang="it-IT" sz="600" b="1" i="0" u="none" strike="noStrike">
                        <a:solidFill>
                          <a:schemeClr val="tx1"/>
                        </a:solidFill>
                        <a:effectLst/>
                        <a:latin typeface="Century Gothic" panose="020B0502020202020204" pitchFamily="34" charset="0"/>
                      </a:endParaRPr>
                    </a:p>
                  </a:txBody>
                  <a:tcPr marL="8058" marR="8058" marT="8058"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l" fontAlgn="ctr"/>
                      <a:r>
                        <a:rPr lang="it-IT" sz="600" u="none" strike="noStrike">
                          <a:solidFill>
                            <a:schemeClr val="tx1"/>
                          </a:solidFill>
                          <a:effectLst/>
                          <a:latin typeface="Century Gothic" panose="020B0502020202020204" pitchFamily="34" charset="0"/>
                        </a:rPr>
                        <a:t>NOME FONDO</a:t>
                      </a:r>
                      <a:endParaRPr lang="it-IT" sz="600" b="1" i="0" u="none" strike="noStrike">
                        <a:solidFill>
                          <a:schemeClr val="tx1"/>
                        </a:solidFill>
                        <a:effectLst/>
                        <a:latin typeface="Century Gothic" panose="020B0502020202020204" pitchFamily="34" charset="0"/>
                      </a:endParaRPr>
                    </a:p>
                  </a:txBody>
                  <a:tcPr marL="8058" marR="8058" marT="8058"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r>
                        <a:rPr lang="it-IT" sz="600" u="none" strike="noStrike" dirty="0">
                          <a:solidFill>
                            <a:schemeClr val="tx1"/>
                          </a:solidFill>
                          <a:effectLst/>
                          <a:latin typeface="Century Gothic" panose="020B0502020202020204" pitchFamily="34" charset="0"/>
                        </a:rPr>
                        <a:t>ISIN</a:t>
                      </a:r>
                      <a:endParaRPr lang="it-IT" sz="600" b="1" i="0" u="none" strike="noStrike" dirty="0">
                        <a:solidFill>
                          <a:schemeClr val="tx1"/>
                        </a:solidFill>
                        <a:effectLst/>
                        <a:latin typeface="Century Gothic" panose="020B0502020202020204" pitchFamily="34" charset="0"/>
                      </a:endParaRPr>
                    </a:p>
                  </a:txBody>
                  <a:tcPr marL="8058" marR="8058" marT="8058"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r>
                        <a:rPr lang="it-IT" sz="600" u="none" strike="noStrike">
                          <a:solidFill>
                            <a:schemeClr val="tx1"/>
                          </a:solidFill>
                          <a:effectLst/>
                          <a:latin typeface="Century Gothic" panose="020B0502020202020204" pitchFamily="34" charset="0"/>
                        </a:rPr>
                        <a:t>VALUTA</a:t>
                      </a:r>
                      <a:endParaRPr lang="it-IT" sz="600" b="1" i="0" u="none" strike="noStrike">
                        <a:solidFill>
                          <a:schemeClr val="tx1"/>
                        </a:solidFill>
                        <a:effectLst/>
                        <a:latin typeface="Century Gothic" panose="020B0502020202020204" pitchFamily="34" charset="0"/>
                      </a:endParaRPr>
                    </a:p>
                  </a:txBody>
                  <a:tcPr marL="8058" marR="8058" marT="8058"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r>
                        <a:rPr lang="it-IT" sz="600" u="none" strike="noStrike" dirty="0">
                          <a:solidFill>
                            <a:schemeClr val="tx1"/>
                          </a:solidFill>
                          <a:effectLst/>
                          <a:latin typeface="Century Gothic" panose="020B0502020202020204" pitchFamily="34" charset="0"/>
                        </a:rPr>
                        <a:t>%</a:t>
                      </a:r>
                      <a:endParaRPr lang="it-IT" sz="600" b="1" i="0" u="none" strike="noStrike" dirty="0">
                        <a:solidFill>
                          <a:schemeClr val="tx1"/>
                        </a:solidFill>
                        <a:effectLst/>
                        <a:latin typeface="Century Gothic" panose="020B0502020202020204" pitchFamily="34" charset="0"/>
                      </a:endParaRPr>
                    </a:p>
                  </a:txBody>
                  <a:tcPr marL="8058" marR="8058" marT="8058"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r>
              <a:tr h="225785">
                <a:tc rowSpan="8">
                  <a:txBody>
                    <a:bodyPr/>
                    <a:lstStyle/>
                    <a:p>
                      <a:pPr algn="ctr" fontAlgn="ctr"/>
                      <a:r>
                        <a:rPr lang="it-IT" sz="600" u="none" strike="noStrike" dirty="0">
                          <a:effectLst/>
                          <a:latin typeface="Century Gothic" panose="020B0502020202020204" pitchFamily="34" charset="0"/>
                        </a:rPr>
                        <a:t>TOTAL RETURN</a:t>
                      </a:r>
                      <a:endParaRPr lang="it-IT" sz="600" b="1" i="0" u="none" strike="noStrike" dirty="0">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8">
                  <a:txBody>
                    <a:bodyPr/>
                    <a:lstStyle/>
                    <a:p>
                      <a:pPr algn="ctr" fontAlgn="ctr"/>
                      <a:r>
                        <a:rPr lang="it-IT" sz="600" u="none" strike="noStrike">
                          <a:effectLst/>
                          <a:latin typeface="Century Gothic" panose="020B0502020202020204" pitchFamily="34" charset="0"/>
                        </a:rPr>
                        <a:t>100,00%</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u="none" strike="noStrike">
                          <a:effectLst/>
                          <a:latin typeface="Century Gothic" panose="020B0502020202020204" pitchFamily="34" charset="0"/>
                        </a:rPr>
                        <a:t>BILANCIATI FLESSIBILI</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u="none" strike="noStrike">
                          <a:effectLst/>
                          <a:latin typeface="Century Gothic" panose="020B0502020202020204" pitchFamily="34" charset="0"/>
                        </a:rPr>
                        <a:t>38,50%</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u="none" strike="noStrike">
                          <a:effectLst/>
                          <a:latin typeface="Century Gothic" panose="020B0502020202020204" pitchFamily="34" charset="0"/>
                        </a:rPr>
                        <a:t>Invesco Balanced Risk Allocation</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LU0432616737</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EUR</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dirty="0">
                          <a:effectLst/>
                          <a:latin typeface="Century Gothic" panose="020B0502020202020204" pitchFamily="34" charset="0"/>
                        </a:rPr>
                        <a:t>18,50%</a:t>
                      </a:r>
                      <a:endParaRPr lang="it-IT" sz="600" b="0" i="0" u="none" strike="noStrike" dirty="0">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22578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u="none" strike="noStrike">
                          <a:effectLst/>
                          <a:latin typeface="Century Gothic" panose="020B0502020202020204" pitchFamily="34" charset="0"/>
                        </a:rPr>
                        <a:t>BNY Global Real Return</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IE00B4Z6HC18</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EUR</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20,00%</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225785">
                <a:tc vMerge="1">
                  <a:txBody>
                    <a:bodyPr/>
                    <a:lstStyle/>
                    <a:p>
                      <a:endParaRPr lang="it-IT"/>
                    </a:p>
                  </a:txBody>
                  <a:tcPr/>
                </a:tc>
                <a:tc vMerge="1">
                  <a:txBody>
                    <a:bodyPr/>
                    <a:lstStyle/>
                    <a:p>
                      <a:endParaRPr lang="it-IT"/>
                    </a:p>
                  </a:txBody>
                  <a:tcPr/>
                </a:tc>
                <a:tc>
                  <a:txBody>
                    <a:bodyPr/>
                    <a:lstStyle/>
                    <a:p>
                      <a:pPr algn="ctr" fontAlgn="ctr"/>
                      <a:r>
                        <a:rPr lang="it-IT" sz="600" u="none" strike="noStrike">
                          <a:effectLst/>
                          <a:latin typeface="Century Gothic" panose="020B0502020202020204" pitchFamily="34" charset="0"/>
                        </a:rPr>
                        <a:t>BILANCIATI MODERATI</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15,00%</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u="none" strike="noStrike">
                          <a:effectLst/>
                          <a:latin typeface="Century Gothic" panose="020B0502020202020204" pitchFamily="34" charset="0"/>
                        </a:rPr>
                        <a:t>Nordea Stable Return</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LU0227384020</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EUR</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15,00%</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225785">
                <a:tc vMerge="1">
                  <a:txBody>
                    <a:bodyPr/>
                    <a:lstStyle/>
                    <a:p>
                      <a:endParaRPr lang="it-IT"/>
                    </a:p>
                  </a:txBody>
                  <a:tcPr/>
                </a:tc>
                <a:tc vMerge="1">
                  <a:txBody>
                    <a:bodyPr/>
                    <a:lstStyle/>
                    <a:p>
                      <a:endParaRPr lang="it-IT"/>
                    </a:p>
                  </a:txBody>
                  <a:tcPr/>
                </a:tc>
                <a:tc>
                  <a:txBody>
                    <a:bodyPr/>
                    <a:lstStyle/>
                    <a:p>
                      <a:pPr algn="ctr" fontAlgn="ctr"/>
                      <a:r>
                        <a:rPr lang="it-IT" sz="600" u="none" strike="noStrike">
                          <a:effectLst/>
                          <a:latin typeface="Century Gothic" panose="020B0502020202020204" pitchFamily="34" charset="0"/>
                        </a:rPr>
                        <a:t>BILANCIATI PRUDENTI</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7,00%</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u="none" strike="noStrike">
                          <a:effectLst/>
                          <a:latin typeface="Century Gothic" panose="020B0502020202020204" pitchFamily="34" charset="0"/>
                        </a:rPr>
                        <a:t>ETHNA Defensiv</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LU0279509144</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EUR</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7,00%</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225785">
                <a:tc vMerge="1">
                  <a:txBody>
                    <a:bodyPr/>
                    <a:lstStyle/>
                    <a:p>
                      <a:endParaRPr lang="it-IT"/>
                    </a:p>
                  </a:txBody>
                  <a:tcPr/>
                </a:tc>
                <a:tc vMerge="1">
                  <a:txBody>
                    <a:bodyPr/>
                    <a:lstStyle/>
                    <a:p>
                      <a:endParaRPr lang="it-IT"/>
                    </a:p>
                  </a:txBody>
                  <a:tcPr/>
                </a:tc>
                <a:tc rowSpan="2">
                  <a:txBody>
                    <a:bodyPr/>
                    <a:lstStyle/>
                    <a:p>
                      <a:pPr algn="ctr" fontAlgn="ctr"/>
                      <a:r>
                        <a:rPr lang="it-IT" sz="600" u="none" strike="noStrike">
                          <a:effectLst/>
                          <a:latin typeface="Century Gothic" panose="020B0502020202020204" pitchFamily="34" charset="0"/>
                        </a:rPr>
                        <a:t>FIXED INCOME</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ctr" fontAlgn="ctr"/>
                      <a:r>
                        <a:rPr lang="it-IT" sz="600" u="none" strike="noStrike">
                          <a:effectLst/>
                          <a:latin typeface="Century Gothic" panose="020B0502020202020204" pitchFamily="34" charset="0"/>
                        </a:rPr>
                        <a:t>25,00%</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u="none" strike="noStrike">
                          <a:effectLst/>
                          <a:latin typeface="Century Gothic" panose="020B0502020202020204" pitchFamily="34" charset="0"/>
                        </a:rPr>
                        <a:t>M&amp;G Optimal Income</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GB00B1VMCY93</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dirty="0">
                          <a:effectLst/>
                          <a:latin typeface="Century Gothic" panose="020B0502020202020204" pitchFamily="34" charset="0"/>
                        </a:rPr>
                        <a:t>EUR</a:t>
                      </a:r>
                      <a:endParaRPr lang="it-IT" sz="600" b="0" i="0" u="none" strike="noStrike" dirty="0">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14,50%</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225785">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fontAlgn="ctr"/>
                      <a:r>
                        <a:rPr lang="it-IT" sz="600" u="none" strike="noStrike">
                          <a:effectLst/>
                          <a:latin typeface="Century Gothic" panose="020B0502020202020204" pitchFamily="34" charset="0"/>
                        </a:rPr>
                        <a:t>Carmigna Capital Plus</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LU0336084032</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EUR</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10,50%</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225785">
                <a:tc vMerge="1">
                  <a:txBody>
                    <a:bodyPr/>
                    <a:lstStyle/>
                    <a:p>
                      <a:endParaRPr lang="it-IT"/>
                    </a:p>
                  </a:txBody>
                  <a:tcPr/>
                </a:tc>
                <a:tc vMerge="1">
                  <a:txBody>
                    <a:bodyPr/>
                    <a:lstStyle/>
                    <a:p>
                      <a:endParaRPr lang="it-IT"/>
                    </a:p>
                  </a:txBody>
                  <a:tcPr/>
                </a:tc>
                <a:tc>
                  <a:txBody>
                    <a:bodyPr/>
                    <a:lstStyle/>
                    <a:p>
                      <a:pPr algn="ctr" fontAlgn="ctr"/>
                      <a:r>
                        <a:rPr lang="it-IT" sz="600" u="none" strike="noStrike">
                          <a:effectLst/>
                          <a:latin typeface="Century Gothic" panose="020B0502020202020204" pitchFamily="34" charset="0"/>
                        </a:rPr>
                        <a:t>LONG-SHORT DEBT</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7,00%</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u="none" strike="noStrike">
                          <a:effectLst/>
                          <a:latin typeface="Century Gothic" panose="020B0502020202020204" pitchFamily="34" charset="0"/>
                        </a:rPr>
                        <a:t>Threadneedle Credit Opportunities</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GB00B3L0ZS29</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EUR</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7,00%</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260817">
                <a:tc vMerge="1">
                  <a:txBody>
                    <a:bodyPr/>
                    <a:lstStyle/>
                    <a:p>
                      <a:endParaRPr lang="it-IT"/>
                    </a:p>
                  </a:txBody>
                  <a:tcPr/>
                </a:tc>
                <a:tc vMerge="1">
                  <a:txBody>
                    <a:bodyPr/>
                    <a:lstStyle/>
                    <a:p>
                      <a:endParaRPr lang="it-IT"/>
                    </a:p>
                  </a:txBody>
                  <a:tcPr/>
                </a:tc>
                <a:tc>
                  <a:txBody>
                    <a:bodyPr/>
                    <a:lstStyle/>
                    <a:p>
                      <a:pPr algn="ctr" fontAlgn="ctr"/>
                      <a:r>
                        <a:rPr lang="it-IT" sz="600" u="none" strike="noStrike">
                          <a:effectLst/>
                          <a:latin typeface="Century Gothic" panose="020B0502020202020204" pitchFamily="34" charset="0"/>
                        </a:rPr>
                        <a:t>LONG-SHORT EQUITY</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7,50%</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l" fontAlgn="ctr"/>
                      <a:r>
                        <a:rPr lang="it-IT" sz="600" u="none" strike="noStrike">
                          <a:effectLst/>
                          <a:latin typeface="Century Gothic" panose="020B0502020202020204" pitchFamily="34" charset="0"/>
                        </a:rPr>
                        <a:t>Henderson Horizon Pan European Alpha Fund</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LU0264597617</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a:effectLst/>
                          <a:latin typeface="Century Gothic" panose="020B0502020202020204" pitchFamily="34" charset="0"/>
                        </a:rPr>
                        <a:t>EUR</a:t>
                      </a:r>
                      <a:endParaRPr lang="it-IT" sz="600" b="0" i="0" u="none" strike="noStrike">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fontAlgn="ctr"/>
                      <a:r>
                        <a:rPr lang="it-IT" sz="600" u="none" strike="noStrike" dirty="0">
                          <a:effectLst/>
                          <a:latin typeface="Century Gothic" panose="020B0502020202020204" pitchFamily="34" charset="0"/>
                        </a:rPr>
                        <a:t>7,50%</a:t>
                      </a:r>
                      <a:endParaRPr lang="it-IT" sz="600" b="0" i="0" u="none" strike="noStrike" dirty="0">
                        <a:solidFill>
                          <a:srgbClr val="000000"/>
                        </a:solidFill>
                        <a:effectLst/>
                        <a:latin typeface="Century Gothic" panose="020B0502020202020204" pitchFamily="34" charset="0"/>
                      </a:endParaRPr>
                    </a:p>
                  </a:txBody>
                  <a:tcPr marL="8058" marR="8058" marT="8058"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bl>
          </a:graphicData>
        </a:graphic>
      </p:graphicFrame>
      <p:graphicFrame>
        <p:nvGraphicFramePr>
          <p:cNvPr id="5" name="Oggetto 4"/>
          <p:cNvGraphicFramePr>
            <a:graphicFrameLocks noChangeAspect="1"/>
          </p:cNvGraphicFramePr>
          <p:nvPr>
            <p:extLst/>
          </p:nvPr>
        </p:nvGraphicFramePr>
        <p:xfrm>
          <a:off x="6233746" y="1566497"/>
          <a:ext cx="2558562" cy="2080846"/>
        </p:xfrm>
        <a:graphic>
          <a:graphicData uri="http://schemas.openxmlformats.org/presentationml/2006/ole">
            <mc:AlternateContent xmlns:mc="http://schemas.openxmlformats.org/markup-compatibility/2006">
              <mc:Choice xmlns:v="urn:schemas-microsoft-com:vml" Requires="v">
                <p:oleObj spid="_x0000_s6167" name="Foglio di lavoro" r:id="rId4" imgW="2771834" imgH="2352780" progId="Excel.Sheet.12">
                  <p:link updateAutomatic="1"/>
                </p:oleObj>
              </mc:Choice>
              <mc:Fallback>
                <p:oleObj name="Foglio di lavoro" r:id="rId4" imgW="2771834" imgH="2352780" progId="Excel.Sheet.12">
                  <p:link updateAutomatic="1"/>
                  <p:pic>
                    <p:nvPicPr>
                      <p:cNvPr id="0" name=""/>
                      <p:cNvPicPr/>
                      <p:nvPr/>
                    </p:nvPicPr>
                    <p:blipFill>
                      <a:blip/>
                      <a:stretch>
                        <a:fillRect/>
                      </a:stretch>
                    </p:blipFill>
                    <p:spPr>
                      <a:xfrm>
                        <a:off x="6233746" y="1566497"/>
                        <a:ext cx="2558562" cy="2080846"/>
                      </a:xfrm>
                      <a:prstGeom prst="rect">
                        <a:avLst/>
                      </a:prstGeom>
                    </p:spPr>
                  </p:pic>
                </p:oleObj>
              </mc:Fallback>
            </mc:AlternateContent>
          </a:graphicData>
        </a:graphic>
      </p:graphicFrame>
      <p:graphicFrame>
        <p:nvGraphicFramePr>
          <p:cNvPr id="8" name="Oggetto 7"/>
          <p:cNvGraphicFramePr>
            <a:graphicFrameLocks noChangeAspect="1"/>
          </p:cNvGraphicFramePr>
          <p:nvPr>
            <p:extLst/>
          </p:nvPr>
        </p:nvGraphicFramePr>
        <p:xfrm>
          <a:off x="347296" y="4091354"/>
          <a:ext cx="5732585" cy="1274885"/>
        </p:xfrm>
        <a:graphic>
          <a:graphicData uri="http://schemas.openxmlformats.org/presentationml/2006/ole">
            <mc:AlternateContent xmlns:mc="http://schemas.openxmlformats.org/markup-compatibility/2006">
              <mc:Choice xmlns:v="urn:schemas-microsoft-com:vml" Requires="v">
                <p:oleObj spid="_x0000_s6168" name="Foglio di lavoro" r:id="rId5" imgW="6210356" imgH="1381050" progId="Excel.Sheet.12">
                  <p:link updateAutomatic="1"/>
                </p:oleObj>
              </mc:Choice>
              <mc:Fallback>
                <p:oleObj name="Foglio di lavoro" r:id="rId5" imgW="6210356" imgH="1381050" progId="Excel.Sheet.12">
                  <p:link updateAutomatic="1"/>
                  <p:pic>
                    <p:nvPicPr>
                      <p:cNvPr id="0" name=""/>
                      <p:cNvPicPr/>
                      <p:nvPr/>
                    </p:nvPicPr>
                    <p:blipFill>
                      <a:blip/>
                      <a:stretch>
                        <a:fillRect/>
                      </a:stretch>
                    </p:blipFill>
                    <p:spPr>
                      <a:xfrm>
                        <a:off x="347296" y="4091354"/>
                        <a:ext cx="5732585" cy="1274885"/>
                      </a:xfrm>
                      <a:prstGeom prst="rect">
                        <a:avLst/>
                      </a:prstGeom>
                    </p:spPr>
                  </p:pic>
                </p:oleObj>
              </mc:Fallback>
            </mc:AlternateContent>
          </a:graphicData>
        </a:graphic>
      </p:graphicFrame>
    </p:spTree>
    <p:extLst>
      <p:ext uri="{BB962C8B-B14F-4D97-AF65-F5344CB8AC3E}">
        <p14:creationId xmlns:p14="http://schemas.microsoft.com/office/powerpoint/2010/main" val="240573844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p:txBody>
          <a:bodyPr>
            <a:normAutofit fontScale="90000"/>
          </a:bodyPr>
          <a:lstStyle/>
          <a:p>
            <a:r>
              <a:rPr lang="it-IT" dirty="0" smtClean="0"/>
              <a:t>RAMO III</a:t>
            </a:r>
            <a:br>
              <a:rPr lang="it-IT" dirty="0" smtClean="0"/>
            </a:br>
            <a:r>
              <a:rPr lang="it-IT" b="0" dirty="0" smtClean="0"/>
              <a:t>OICR</a:t>
            </a:r>
            <a:endParaRPr lang="it-IT" dirty="0"/>
          </a:p>
        </p:txBody>
      </p:sp>
      <p:sp>
        <p:nvSpPr>
          <p:cNvPr id="4" name="Segnaposto data 3"/>
          <p:cNvSpPr>
            <a:spLocks noGrp="1"/>
          </p:cNvSpPr>
          <p:nvPr>
            <p:ph type="dt" sz="half" idx="10"/>
          </p:nvPr>
        </p:nvSpPr>
        <p:spPr/>
        <p:txBody>
          <a:bodyPr/>
          <a:lstStyle/>
          <a:p>
            <a:r>
              <a:rPr lang="fr-FR" noProof="0" smtClean="0"/>
              <a:t>Date</a:t>
            </a:r>
            <a:endParaRPr lang="fr-FR" noProof="0"/>
          </a:p>
        </p:txBody>
      </p:sp>
      <p:sp>
        <p:nvSpPr>
          <p:cNvPr id="5" name="Segnaposto numero diapositiva 4"/>
          <p:cNvSpPr>
            <a:spLocks noGrp="1"/>
          </p:cNvSpPr>
          <p:nvPr>
            <p:ph type="sldNum" sz="quarter" idx="11"/>
          </p:nvPr>
        </p:nvSpPr>
        <p:spPr/>
        <p:txBody>
          <a:bodyPr/>
          <a:lstStyle/>
          <a:p>
            <a:fld id="{733122C9-A0B9-462F-8757-0847AD287B63}" type="slidenum">
              <a:rPr lang="fr-FR" noProof="0" smtClean="0"/>
              <a:pPr/>
              <a:t>14</a:t>
            </a:fld>
            <a:endParaRPr lang="fr-FR" noProof="0"/>
          </a:p>
        </p:txBody>
      </p:sp>
      <p:sp>
        <p:nvSpPr>
          <p:cNvPr id="2" name="Segnaposto contenuto 1"/>
          <p:cNvSpPr>
            <a:spLocks noGrp="1"/>
          </p:cNvSpPr>
          <p:nvPr>
            <p:ph idx="13"/>
          </p:nvPr>
        </p:nvSpPr>
        <p:spPr>
          <a:xfrm>
            <a:off x="4064000" y="1520826"/>
            <a:ext cx="4721225" cy="4500562"/>
          </a:xfrm>
        </p:spPr>
        <p:txBody>
          <a:bodyPr>
            <a:normAutofit lnSpcReduction="10000"/>
          </a:bodyPr>
          <a:lstStyle/>
          <a:p>
            <a:pPr lvl="0">
              <a:lnSpc>
                <a:spcPct val="100000"/>
              </a:lnSpc>
            </a:pPr>
            <a:r>
              <a:rPr lang="it-IT" sz="1400" b="0" dirty="0">
                <a:solidFill>
                  <a:srgbClr val="002364"/>
                </a:solidFill>
              </a:rPr>
              <a:t>Questa soluzione mette a disposizione oltre 160 fondi scelti insieme al partner distributivo gestiti dai più importanti </a:t>
            </a:r>
            <a:r>
              <a:rPr lang="it-IT" sz="1400" dirty="0" err="1">
                <a:solidFill>
                  <a:srgbClr val="002364"/>
                </a:solidFill>
              </a:rPr>
              <a:t>asset</a:t>
            </a:r>
            <a:r>
              <a:rPr lang="it-IT" sz="1400" dirty="0">
                <a:solidFill>
                  <a:srgbClr val="002364"/>
                </a:solidFill>
              </a:rPr>
              <a:t> manager</a:t>
            </a:r>
            <a:r>
              <a:rPr lang="it-IT" sz="1400" b="0" dirty="0">
                <a:solidFill>
                  <a:srgbClr val="002364"/>
                </a:solidFill>
              </a:rPr>
              <a:t> al mondo.</a:t>
            </a:r>
          </a:p>
          <a:p>
            <a:pPr lvl="0">
              <a:lnSpc>
                <a:spcPct val="100000"/>
              </a:lnSpc>
            </a:pPr>
            <a:endParaRPr lang="it-IT" sz="1400" b="0" dirty="0">
              <a:solidFill>
                <a:srgbClr val="002364"/>
              </a:solidFill>
            </a:endParaRPr>
          </a:p>
          <a:p>
            <a:pPr lvl="0">
              <a:lnSpc>
                <a:spcPct val="100000"/>
              </a:lnSpc>
            </a:pPr>
            <a:r>
              <a:rPr lang="it-IT" sz="1400" b="0" dirty="0">
                <a:solidFill>
                  <a:srgbClr val="002364"/>
                </a:solidFill>
              </a:rPr>
              <a:t>La Compagnia opera un costante monitoraggio dei fondi, la cui gamma può essere integrata da nuovi fondi e/o può cambiare attraverso la sostituzione di alcuni fondi con altri che presentano migliori indicatori.</a:t>
            </a:r>
          </a:p>
          <a:p>
            <a:pPr lvl="0">
              <a:lnSpc>
                <a:spcPct val="100000"/>
              </a:lnSpc>
            </a:pPr>
            <a:endParaRPr lang="it-IT" sz="1400" b="0" dirty="0">
              <a:solidFill>
                <a:srgbClr val="002364"/>
              </a:solidFill>
            </a:endParaRPr>
          </a:p>
          <a:p>
            <a:pPr lvl="0">
              <a:lnSpc>
                <a:spcPct val="100000"/>
              </a:lnSpc>
            </a:pPr>
            <a:r>
              <a:rPr lang="it-IT" sz="1400" b="0" dirty="0">
                <a:solidFill>
                  <a:srgbClr val="002364"/>
                </a:solidFill>
              </a:rPr>
              <a:t>Attualmente il prodotto dispone di un’ampia gamma di offerta al fine di garantire una </a:t>
            </a:r>
            <a:r>
              <a:rPr lang="it-IT" sz="1400" dirty="0">
                <a:solidFill>
                  <a:srgbClr val="002364"/>
                </a:solidFill>
              </a:rPr>
              <a:t>diversificazione ottimale dell’investimento </a:t>
            </a:r>
            <a:r>
              <a:rPr lang="it-IT" sz="1400" b="0" dirty="0">
                <a:solidFill>
                  <a:srgbClr val="002364"/>
                </a:solidFill>
              </a:rPr>
              <a:t>per stile di gestione, </a:t>
            </a:r>
            <a:r>
              <a:rPr lang="it-IT" sz="1400" b="0" dirty="0" err="1">
                <a:solidFill>
                  <a:srgbClr val="002364"/>
                </a:solidFill>
              </a:rPr>
              <a:t>asset</a:t>
            </a:r>
            <a:r>
              <a:rPr lang="it-IT" sz="1400" b="0" dirty="0">
                <a:solidFill>
                  <a:srgbClr val="002364"/>
                </a:solidFill>
              </a:rPr>
              <a:t>, area geografica e settore merceologico. </a:t>
            </a:r>
          </a:p>
          <a:p>
            <a:pPr lvl="0">
              <a:lnSpc>
                <a:spcPct val="100000"/>
              </a:lnSpc>
            </a:pPr>
            <a:endParaRPr lang="it-IT" sz="1400" b="0" dirty="0">
              <a:solidFill>
                <a:srgbClr val="002364"/>
              </a:solidFill>
            </a:endParaRPr>
          </a:p>
          <a:p>
            <a:pPr lvl="0">
              <a:lnSpc>
                <a:spcPct val="100000"/>
              </a:lnSpc>
            </a:pPr>
            <a:r>
              <a:rPr lang="it-IT" sz="1400" b="0" dirty="0">
                <a:solidFill>
                  <a:srgbClr val="002364"/>
                </a:solidFill>
              </a:rPr>
              <a:t>Gli OICR collegati al contratto possono essere sia comparti di fondi comuni di investimento che comparti di SICAV.</a:t>
            </a:r>
          </a:p>
          <a:p>
            <a:pPr lvl="0">
              <a:lnSpc>
                <a:spcPct val="100000"/>
              </a:lnSpc>
            </a:pPr>
            <a:endParaRPr lang="it-IT" sz="1400" b="0" dirty="0">
              <a:solidFill>
                <a:srgbClr val="002364"/>
              </a:solidFill>
            </a:endParaRPr>
          </a:p>
          <a:p>
            <a:pPr lvl="0">
              <a:lnSpc>
                <a:spcPct val="100000"/>
              </a:lnSpc>
            </a:pPr>
            <a:r>
              <a:rPr lang="it-IT" sz="1400" b="0" dirty="0">
                <a:solidFill>
                  <a:srgbClr val="002364"/>
                </a:solidFill>
              </a:rPr>
              <a:t>La gamma dei fondi disponibili con il prodotto è riportata nella tabella seguente. Il Contraente potrà selezionare un numero massimo di 30 OICR.</a:t>
            </a:r>
          </a:p>
          <a:p>
            <a:pPr lvl="0">
              <a:lnSpc>
                <a:spcPct val="100000"/>
              </a:lnSpc>
            </a:pPr>
            <a:endParaRPr lang="it-IT" sz="1400" b="0" dirty="0">
              <a:solidFill>
                <a:srgbClr val="002364"/>
              </a:solidFill>
            </a:endParaRPr>
          </a:p>
          <a:p>
            <a:endParaRPr lang="it-IT" dirty="0"/>
          </a:p>
        </p:txBody>
      </p:sp>
      <p:grpSp>
        <p:nvGrpSpPr>
          <p:cNvPr id="17" name="Gruppo 16"/>
          <p:cNvGrpSpPr/>
          <p:nvPr/>
        </p:nvGrpSpPr>
        <p:grpSpPr>
          <a:xfrm>
            <a:off x="358775" y="1520826"/>
            <a:ext cx="3297654" cy="4400751"/>
            <a:chOff x="358775" y="1520826"/>
            <a:chExt cx="3297654" cy="4400751"/>
          </a:xfrm>
        </p:grpSpPr>
        <p:grpSp>
          <p:nvGrpSpPr>
            <p:cNvPr id="18" name="Gruppo 17"/>
            <p:cNvGrpSpPr/>
            <p:nvPr/>
          </p:nvGrpSpPr>
          <p:grpSpPr>
            <a:xfrm>
              <a:off x="358775" y="1520826"/>
              <a:ext cx="1460225" cy="4400751"/>
              <a:chOff x="358775" y="1789662"/>
              <a:chExt cx="1460225" cy="4400751"/>
            </a:xfrm>
          </p:grpSpPr>
          <p:pic>
            <p:nvPicPr>
              <p:cNvPr id="32" name="Immagine 31"/>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53317" y="2545753"/>
                <a:ext cx="1062645" cy="1600317"/>
              </a:xfrm>
              <a:prstGeom prst="rect">
                <a:avLst/>
              </a:prstGeom>
              <a:noFill/>
              <a:ln>
                <a:noFill/>
              </a:ln>
            </p:spPr>
          </p:pic>
          <p:pic>
            <p:nvPicPr>
              <p:cNvPr id="33" name="Immagine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7273" y="3839040"/>
                <a:ext cx="1451724" cy="1062645"/>
              </a:xfrm>
              <a:prstGeom prst="rect">
                <a:avLst/>
              </a:prstGeom>
              <a:noFill/>
              <a:ln>
                <a:noFill/>
              </a:ln>
            </p:spPr>
          </p:pic>
          <p:pic>
            <p:nvPicPr>
              <p:cNvPr id="34" name="Immagine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3317" y="4590096"/>
                <a:ext cx="1062645" cy="1600317"/>
              </a:xfrm>
              <a:prstGeom prst="rect">
                <a:avLst/>
              </a:prstGeom>
              <a:noFill/>
              <a:ln>
                <a:noFill/>
              </a:ln>
            </p:spPr>
          </p:pic>
          <p:pic>
            <p:nvPicPr>
              <p:cNvPr id="35" name="Immagine 34"/>
              <p:cNvPicPr>
                <a:picLocks noChangeAspect="1"/>
              </p:cNvPicPr>
              <p:nvPr/>
            </p:nvPicPr>
            <p:blipFill>
              <a:blip r:embed="rId6"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67273" y="1789662"/>
                <a:ext cx="1451724" cy="1062645"/>
              </a:xfrm>
              <a:prstGeom prst="rect">
                <a:avLst/>
              </a:prstGeom>
              <a:noFill/>
              <a:ln>
                <a:noFill/>
              </a:ln>
            </p:spPr>
          </p:pic>
          <p:sp>
            <p:nvSpPr>
              <p:cNvPr id="36" name="Segnaposto piè di pagina 5"/>
              <p:cNvSpPr txBox="1">
                <a:spLocks/>
              </p:cNvSpPr>
              <p:nvPr/>
            </p:nvSpPr>
            <p:spPr bwMode="gray">
              <a:xfrm>
                <a:off x="367273" y="2110690"/>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000" b="1" dirty="0">
                    <a:solidFill>
                      <a:schemeClr val="bg1"/>
                    </a:solidFill>
                  </a:rPr>
                  <a:t>GESTIONE </a:t>
                </a:r>
              </a:p>
              <a:p>
                <a:pPr algn="ctr"/>
                <a:r>
                  <a:rPr lang="it-IT" sz="1000" b="1" dirty="0">
                    <a:solidFill>
                      <a:schemeClr val="bg1"/>
                    </a:solidFill>
                  </a:rPr>
                  <a:t>SEPARATA</a:t>
                </a:r>
              </a:p>
            </p:txBody>
          </p:sp>
          <p:sp>
            <p:nvSpPr>
              <p:cNvPr id="37" name="Segnaposto piè di pagina 5"/>
              <p:cNvSpPr txBox="1">
                <a:spLocks/>
              </p:cNvSpPr>
              <p:nvPr/>
            </p:nvSpPr>
            <p:spPr bwMode="gray">
              <a:xfrm>
                <a:off x="358775" y="2856775"/>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700" b="1" dirty="0" smtClean="0">
                    <a:solidFill>
                      <a:schemeClr val="bg1"/>
                    </a:solidFill>
                  </a:rPr>
                  <a:t>FONDI INTERNI</a:t>
                </a:r>
              </a:p>
              <a:p>
                <a:pPr algn="ctr"/>
                <a:r>
                  <a:rPr lang="it-IT" sz="700" b="1" dirty="0" smtClean="0">
                    <a:solidFill>
                      <a:schemeClr val="bg1"/>
                    </a:solidFill>
                  </a:rPr>
                  <a:t>A PROFILO</a:t>
                </a:r>
              </a:p>
              <a:p>
                <a:pPr algn="ctr"/>
                <a:r>
                  <a:rPr lang="it-IT" sz="700" b="1" dirty="0" smtClean="0">
                    <a:solidFill>
                      <a:schemeClr val="bg1"/>
                    </a:solidFill>
                  </a:rPr>
                  <a:t>DI RISCHIO</a:t>
                </a:r>
                <a:endParaRPr lang="it-IT" sz="700" b="1" dirty="0">
                  <a:solidFill>
                    <a:schemeClr val="bg1"/>
                  </a:solidFill>
                </a:endParaRPr>
              </a:p>
            </p:txBody>
          </p:sp>
          <p:sp>
            <p:nvSpPr>
              <p:cNvPr id="38" name="Segnaposto piè di pagina 5"/>
              <p:cNvSpPr txBox="1">
                <a:spLocks/>
              </p:cNvSpPr>
              <p:nvPr/>
            </p:nvSpPr>
            <p:spPr bwMode="gray">
              <a:xfrm>
                <a:off x="358950" y="4151754"/>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000" b="1" dirty="0">
                    <a:solidFill>
                      <a:schemeClr val="bg1"/>
                    </a:solidFill>
                  </a:rPr>
                  <a:t>OICR</a:t>
                </a:r>
              </a:p>
            </p:txBody>
          </p:sp>
          <p:sp>
            <p:nvSpPr>
              <p:cNvPr id="39" name="Segnaposto piè di pagina 5"/>
              <p:cNvSpPr txBox="1">
                <a:spLocks/>
              </p:cNvSpPr>
              <p:nvPr/>
            </p:nvSpPr>
            <p:spPr bwMode="gray">
              <a:xfrm>
                <a:off x="358950" y="5177203"/>
                <a:ext cx="1451727"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000" b="1" dirty="0">
                    <a:solidFill>
                      <a:schemeClr val="bg1"/>
                    </a:solidFill>
                  </a:rPr>
                  <a:t>[ … ]</a:t>
                </a:r>
              </a:p>
            </p:txBody>
          </p:sp>
        </p:grpSp>
        <p:pic>
          <p:nvPicPr>
            <p:cNvPr id="19" name="Immagine 18"/>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1569317" y="2267452"/>
              <a:ext cx="1062645" cy="1600317"/>
            </a:xfrm>
            <a:prstGeom prst="rect">
              <a:avLst/>
            </a:prstGeom>
            <a:noFill/>
            <a:ln>
              <a:noFill/>
            </a:ln>
          </p:spPr>
        </p:pic>
        <p:pic>
          <p:nvPicPr>
            <p:cNvPr id="20" name="Immagine 19"/>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593784" y="2276917"/>
              <a:ext cx="1062645" cy="1600317"/>
            </a:xfrm>
            <a:prstGeom prst="rect">
              <a:avLst/>
            </a:prstGeom>
            <a:noFill/>
            <a:ln>
              <a:noFill/>
            </a:ln>
          </p:spPr>
        </p:pic>
        <p:sp>
          <p:nvSpPr>
            <p:cNvPr id="21" name="Segnaposto piè di pagina 5"/>
            <p:cNvSpPr txBox="1">
              <a:spLocks/>
            </p:cNvSpPr>
            <p:nvPr/>
          </p:nvSpPr>
          <p:spPr bwMode="gray">
            <a:xfrm>
              <a:off x="1300482" y="2858989"/>
              <a:ext cx="1600316"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700" b="1" dirty="0" smtClean="0">
                  <a:solidFill>
                    <a:schemeClr val="bg1"/>
                  </a:solidFill>
                </a:rPr>
                <a:t>DYNAMIC </a:t>
              </a:r>
            </a:p>
            <a:p>
              <a:pPr algn="ctr"/>
              <a:r>
                <a:rPr lang="it-IT" sz="700" b="1" dirty="0" smtClean="0">
                  <a:solidFill>
                    <a:schemeClr val="bg1"/>
                  </a:solidFill>
                </a:rPr>
                <a:t>STRUCTURED </a:t>
              </a:r>
            </a:p>
            <a:p>
              <a:pPr algn="ctr"/>
              <a:r>
                <a:rPr lang="it-IT" sz="700" b="1" dirty="0" smtClean="0">
                  <a:solidFill>
                    <a:schemeClr val="bg1"/>
                  </a:solidFill>
                </a:rPr>
                <a:t>OPPORTUNITY</a:t>
              </a:r>
              <a:endParaRPr lang="it-IT" sz="700" b="1" dirty="0">
                <a:solidFill>
                  <a:schemeClr val="bg1"/>
                </a:solidFill>
              </a:endParaRPr>
            </a:p>
          </p:txBody>
        </p:sp>
        <p:sp>
          <p:nvSpPr>
            <p:cNvPr id="31" name="Segnaposto piè di pagina 5"/>
            <p:cNvSpPr txBox="1">
              <a:spLocks/>
            </p:cNvSpPr>
            <p:nvPr/>
          </p:nvSpPr>
          <p:spPr bwMode="gray">
            <a:xfrm>
              <a:off x="2602279" y="3163417"/>
              <a:ext cx="1045683" cy="425059"/>
            </a:xfrm>
            <a:prstGeom prst="rect">
              <a:avLst/>
            </a:prstGeom>
          </p:spPr>
          <p:txBody>
            <a:bodyPr vert="horz" lIns="0" tIns="0" rIns="0" bIns="0" rtlCol="0" anchor="ctr" anchorCtr="0">
              <a:noAutofit/>
            </a:bodyPr>
            <a:lstStyle>
              <a:defPPr>
                <a:defRPr lang="fr-FR"/>
              </a:defPPr>
              <a:lvl1pPr marL="0" algn="r" defTabSz="914400" rtl="0" eaLnBrk="1" latinLnBrk="0" hangingPunct="1">
                <a:defRPr sz="900" kern="1200">
                  <a:solidFill>
                    <a:schemeClr val="accent2"/>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700" b="1" dirty="0" smtClean="0">
                  <a:solidFill>
                    <a:schemeClr val="bg1"/>
                  </a:solidFill>
                </a:rPr>
                <a:t>WB ALTERNATIVE</a:t>
              </a:r>
              <a:endParaRPr lang="it-IT" sz="700" b="1" dirty="0">
                <a:solidFill>
                  <a:schemeClr val="bg1"/>
                </a:solidFill>
              </a:endParaRPr>
            </a:p>
          </p:txBody>
        </p:sp>
      </p:grpSp>
    </p:spTree>
    <p:custDataLst>
      <p:tags r:id="rId1"/>
    </p:custDataLst>
    <p:extLst>
      <p:ext uri="{BB962C8B-B14F-4D97-AF65-F5344CB8AC3E}">
        <p14:creationId xmlns:p14="http://schemas.microsoft.com/office/powerpoint/2010/main" val="422740242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RAMO III</a:t>
            </a:r>
            <a:br>
              <a:rPr lang="it-IT" dirty="0"/>
            </a:br>
            <a:r>
              <a:rPr lang="it-IT" b="0" dirty="0"/>
              <a:t>OICR</a:t>
            </a:r>
            <a:endParaRPr lang="it-IT" dirty="0"/>
          </a:p>
        </p:txBody>
      </p:sp>
      <p:sp>
        <p:nvSpPr>
          <p:cNvPr id="4" name="Segnaposto data 3"/>
          <p:cNvSpPr>
            <a:spLocks noGrp="1"/>
          </p:cNvSpPr>
          <p:nvPr>
            <p:ph type="dt" sz="half" idx="10"/>
          </p:nvPr>
        </p:nvSpPr>
        <p:spPr/>
        <p:txBody>
          <a:bodyPr/>
          <a:lstStyle/>
          <a:p>
            <a:r>
              <a:rPr lang="fr-FR" noProof="0" smtClean="0"/>
              <a:t>Date</a:t>
            </a:r>
            <a:endParaRPr lang="fr-FR" noProof="0"/>
          </a:p>
        </p:txBody>
      </p:sp>
      <p:sp>
        <p:nvSpPr>
          <p:cNvPr id="5" name="Segnaposto numero diapositiva 4"/>
          <p:cNvSpPr>
            <a:spLocks noGrp="1"/>
          </p:cNvSpPr>
          <p:nvPr>
            <p:ph type="sldNum" sz="quarter" idx="11"/>
          </p:nvPr>
        </p:nvSpPr>
        <p:spPr/>
        <p:txBody>
          <a:bodyPr/>
          <a:lstStyle/>
          <a:p>
            <a:fld id="{733122C9-A0B9-462F-8757-0847AD287B63}" type="slidenum">
              <a:rPr lang="fr-FR" noProof="0" smtClean="0"/>
              <a:pPr/>
              <a:t>15</a:t>
            </a:fld>
            <a:endParaRPr lang="fr-FR" noProof="0"/>
          </a:p>
        </p:txBody>
      </p:sp>
      <p:pic>
        <p:nvPicPr>
          <p:cNvPr id="8" name="Immagine 7"/>
          <p:cNvPicPr>
            <a:picLocks noChangeAspect="1"/>
          </p:cNvPicPr>
          <p:nvPr/>
        </p:nvPicPr>
        <p:blipFill rotWithShape="1">
          <a:blip r:embed="rId2" cstate="print">
            <a:extLst>
              <a:ext uri="{28A0092B-C50C-407E-A947-70E740481C1C}">
                <a14:useLocalDpi xmlns:a14="http://schemas.microsoft.com/office/drawing/2010/main" val="0"/>
              </a:ext>
            </a:extLst>
          </a:blip>
          <a:srcRect t="36446" b="30457"/>
          <a:stretch/>
        </p:blipFill>
        <p:spPr>
          <a:xfrm>
            <a:off x="6421883" y="4719944"/>
            <a:ext cx="2362117" cy="601133"/>
          </a:xfrm>
          <a:prstGeom prst="rect">
            <a:avLst/>
          </a:prstGeom>
        </p:spPr>
      </p:pic>
      <p:pic>
        <p:nvPicPr>
          <p:cNvPr id="9" name="Immagin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427" y="1562850"/>
            <a:ext cx="1916351" cy="1007297"/>
          </a:xfrm>
          <a:prstGeom prst="rect">
            <a:avLst/>
          </a:prstGeom>
        </p:spPr>
      </p:pic>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42718" y="1957849"/>
            <a:ext cx="2077247" cy="429976"/>
          </a:xfrm>
          <a:prstGeom prst="rect">
            <a:avLst/>
          </a:prstGeom>
        </p:spPr>
      </p:pic>
      <p:pic>
        <p:nvPicPr>
          <p:cNvPr id="11" name="Immagin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04563" y="1398455"/>
            <a:ext cx="1882693" cy="976121"/>
          </a:xfrm>
          <a:prstGeom prst="rect">
            <a:avLst/>
          </a:prstGeom>
        </p:spPr>
      </p:pic>
      <p:pic>
        <p:nvPicPr>
          <p:cNvPr id="12" name="Immagin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8775" y="2595167"/>
            <a:ext cx="2110454" cy="945025"/>
          </a:xfrm>
          <a:prstGeom prst="rect">
            <a:avLst/>
          </a:prstGeom>
        </p:spPr>
      </p:pic>
      <p:pic>
        <p:nvPicPr>
          <p:cNvPr id="13" name="Immagin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91850" y="2642421"/>
            <a:ext cx="2747148" cy="1620817"/>
          </a:xfrm>
          <a:prstGeom prst="rect">
            <a:avLst/>
          </a:prstGeom>
        </p:spPr>
      </p:pic>
      <p:pic>
        <p:nvPicPr>
          <p:cNvPr id="14" name="Immagin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37427" y="1721932"/>
            <a:ext cx="1082347" cy="901809"/>
          </a:xfrm>
          <a:prstGeom prst="rect">
            <a:avLst/>
          </a:prstGeom>
        </p:spPr>
      </p:pic>
      <p:pic>
        <p:nvPicPr>
          <p:cNvPr id="15" name="Immagine 14"/>
          <p:cNvPicPr>
            <a:picLocks noChangeAspect="1"/>
          </p:cNvPicPr>
          <p:nvPr/>
        </p:nvPicPr>
        <p:blipFill rotWithShape="1">
          <a:blip r:embed="rId9" cstate="print">
            <a:extLst>
              <a:ext uri="{28A0092B-C50C-407E-A947-70E740481C1C}">
                <a14:useLocalDpi xmlns:a14="http://schemas.microsoft.com/office/drawing/2010/main" val="0"/>
              </a:ext>
            </a:extLst>
          </a:blip>
          <a:srcRect b="42177"/>
          <a:stretch/>
        </p:blipFill>
        <p:spPr>
          <a:xfrm>
            <a:off x="850302" y="4038303"/>
            <a:ext cx="2580951" cy="526465"/>
          </a:xfrm>
          <a:prstGeom prst="rect">
            <a:avLst/>
          </a:prstGeom>
        </p:spPr>
      </p:pic>
      <p:pic>
        <p:nvPicPr>
          <p:cNvPr id="16" name="Immagin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49572" y="4272515"/>
            <a:ext cx="1571426" cy="584505"/>
          </a:xfrm>
          <a:prstGeom prst="rect">
            <a:avLst/>
          </a:prstGeom>
        </p:spPr>
      </p:pic>
      <p:pic>
        <p:nvPicPr>
          <p:cNvPr id="17" name="Immagine 1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03790" y="2797521"/>
            <a:ext cx="2480210" cy="574411"/>
          </a:xfrm>
          <a:prstGeom prst="rect">
            <a:avLst/>
          </a:prstGeom>
        </p:spPr>
      </p:pic>
      <p:pic>
        <p:nvPicPr>
          <p:cNvPr id="18" name="Immagine 1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53230" y="5020510"/>
            <a:ext cx="1756265" cy="610467"/>
          </a:xfrm>
          <a:prstGeom prst="rect">
            <a:avLst/>
          </a:prstGeom>
        </p:spPr>
      </p:pic>
      <p:pic>
        <p:nvPicPr>
          <p:cNvPr id="19" name="Immagine 1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840251" y="3766315"/>
            <a:ext cx="1943749" cy="485938"/>
          </a:xfrm>
          <a:prstGeom prst="rect">
            <a:avLst/>
          </a:prstGeom>
        </p:spPr>
      </p:pic>
      <p:pic>
        <p:nvPicPr>
          <p:cNvPr id="20" name="Immagine 1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937000" y="5237239"/>
            <a:ext cx="1448004" cy="787005"/>
          </a:xfrm>
          <a:prstGeom prst="rect">
            <a:avLst/>
          </a:prstGeom>
        </p:spPr>
      </p:pic>
      <p:sp>
        <p:nvSpPr>
          <p:cNvPr id="21" name="Segnaposto piè di pagina 5"/>
          <p:cNvSpPr>
            <a:spLocks noGrp="1"/>
          </p:cNvSpPr>
          <p:nvPr>
            <p:ph type="ftr" sz="quarter" idx="12"/>
          </p:nvPr>
        </p:nvSpPr>
        <p:spPr>
          <a:xfrm>
            <a:off x="357550" y="6082413"/>
            <a:ext cx="8426450" cy="432000"/>
          </a:xfrm>
        </p:spPr>
        <p:txBody>
          <a:bodyPr anchor="b"/>
          <a:lstStyle/>
          <a:p>
            <a:pPr algn="l"/>
            <a:r>
              <a:rPr lang="it-IT" sz="1050" i="1" dirty="0"/>
              <a:t>Sono riportate solo alcune delle SGR presenti nel prodotto. </a:t>
            </a:r>
            <a:endParaRPr lang="it-IT" sz="1050" i="1" dirty="0" smtClean="0"/>
          </a:p>
          <a:p>
            <a:pPr algn="l"/>
            <a:r>
              <a:rPr lang="it-IT" sz="1050" i="1" dirty="0" smtClean="0"/>
              <a:t>L’elenco </a:t>
            </a:r>
            <a:r>
              <a:rPr lang="it-IT" sz="1050" i="1" dirty="0"/>
              <a:t>completo è disponibile nel Fascicolo Informativo di </a:t>
            </a:r>
            <a:r>
              <a:rPr lang="it-IT" sz="1050" i="1" dirty="0" err="1"/>
              <a:t>CliP</a:t>
            </a:r>
            <a:r>
              <a:rPr lang="it-IT" sz="1050" i="1" dirty="0"/>
              <a:t>.</a:t>
            </a:r>
          </a:p>
        </p:txBody>
      </p:sp>
    </p:spTree>
    <p:extLst>
      <p:ext uri="{BB962C8B-B14F-4D97-AF65-F5344CB8AC3E}">
        <p14:creationId xmlns:p14="http://schemas.microsoft.com/office/powerpoint/2010/main" val="409172864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p:txBody>
          <a:bodyPr>
            <a:normAutofit fontScale="90000"/>
          </a:bodyPr>
          <a:lstStyle/>
          <a:p>
            <a:r>
              <a:rPr lang="it-IT" dirty="0" smtClean="0"/>
              <a:t/>
            </a:r>
            <a:br>
              <a:rPr lang="it-IT" dirty="0" smtClean="0"/>
            </a:br>
            <a:r>
              <a:rPr lang="it-IT" dirty="0" smtClean="0"/>
              <a:t>SERVIZI </a:t>
            </a:r>
            <a:r>
              <a:rPr lang="it-IT" dirty="0"/>
              <a:t>AUTOMATICI OPZIONALI CONCOMITANTI</a:t>
            </a:r>
            <a:br>
              <a:rPr lang="it-IT" dirty="0"/>
            </a:br>
            <a:r>
              <a:rPr lang="it-IT" sz="1400" b="0" dirty="0">
                <a:solidFill>
                  <a:schemeClr val="accent2"/>
                </a:solidFill>
              </a:rPr>
              <a:t>Il Contraente potrà attivare </a:t>
            </a:r>
            <a:r>
              <a:rPr lang="it-IT" sz="1400" u="sng" dirty="0">
                <a:solidFill>
                  <a:schemeClr val="accent2"/>
                </a:solidFill>
              </a:rPr>
              <a:t>contemporaneamente</a:t>
            </a:r>
            <a:r>
              <a:rPr lang="it-IT" sz="1400" b="0" dirty="0">
                <a:solidFill>
                  <a:schemeClr val="accent2"/>
                </a:solidFill>
              </a:rPr>
              <a:t> i servizi aggiuntivi opzionali.</a:t>
            </a:r>
            <a:r>
              <a:rPr lang="it-IT" dirty="0"/>
              <a:t/>
            </a:r>
            <a:br>
              <a:rPr lang="it-IT" dirty="0"/>
            </a:br>
            <a:endParaRPr lang="it-IT" dirty="0"/>
          </a:p>
        </p:txBody>
      </p:sp>
      <p:sp>
        <p:nvSpPr>
          <p:cNvPr id="8" name="Segnaposto contenuto 7"/>
          <p:cNvSpPr>
            <a:spLocks noGrp="1"/>
          </p:cNvSpPr>
          <p:nvPr>
            <p:ph idx="1"/>
          </p:nvPr>
        </p:nvSpPr>
        <p:spPr>
          <a:xfrm>
            <a:off x="358775" y="3128354"/>
            <a:ext cx="2592000" cy="2893033"/>
          </a:xfrm>
        </p:spPr>
        <p:txBody>
          <a:bodyPr/>
          <a:lstStyle/>
          <a:p>
            <a:r>
              <a:rPr lang="it-IT" sz="1400" dirty="0">
                <a:solidFill>
                  <a:schemeClr val="accent3"/>
                </a:solidFill>
              </a:rPr>
              <a:t>Progressive </a:t>
            </a:r>
            <a:r>
              <a:rPr lang="it-IT" sz="1400" dirty="0" err="1" smtClean="0">
                <a:solidFill>
                  <a:schemeClr val="accent3"/>
                </a:solidFill>
              </a:rPr>
              <a:t>Investment</a:t>
            </a:r>
            <a:endParaRPr lang="it-IT" sz="1400" dirty="0" smtClean="0">
              <a:solidFill>
                <a:schemeClr val="accent3"/>
              </a:solidFill>
            </a:endParaRPr>
          </a:p>
          <a:p>
            <a:r>
              <a:rPr lang="it-IT" sz="1400" dirty="0" smtClean="0"/>
              <a:t>per </a:t>
            </a:r>
            <a:r>
              <a:rPr lang="it-IT" sz="1400" dirty="0"/>
              <a:t>limitare gli impatti della volatilità dei mercati</a:t>
            </a:r>
          </a:p>
          <a:p>
            <a:pPr marL="171450" indent="-171450">
              <a:buFont typeface="Arial" panose="020B0604020202020204" pitchFamily="34" charset="0"/>
              <a:buChar char="•"/>
            </a:pPr>
            <a:r>
              <a:rPr lang="it-IT" sz="1200" b="0" dirty="0"/>
              <a:t>Frazionare l’investimento nel tempo</a:t>
            </a:r>
          </a:p>
          <a:p>
            <a:pPr marL="171450" indent="-171450">
              <a:buFont typeface="Arial" panose="020B0604020202020204" pitchFamily="34" charset="0"/>
              <a:buChar char="•"/>
            </a:pPr>
            <a:r>
              <a:rPr lang="it-IT" sz="1200" b="0" dirty="0"/>
              <a:t>Meccanismo mensile</a:t>
            </a:r>
          </a:p>
          <a:p>
            <a:pPr marL="171450" indent="-171450">
              <a:buFont typeface="Arial" panose="020B0604020202020204" pitchFamily="34" charset="0"/>
              <a:buChar char="•"/>
            </a:pPr>
            <a:r>
              <a:rPr lang="it-IT" sz="1200" b="0" dirty="0"/>
              <a:t>Durata del servizio: </a:t>
            </a:r>
            <a:r>
              <a:rPr lang="it-IT" sz="1200" b="0" dirty="0" smtClean="0"/>
              <a:t/>
            </a:r>
            <a:br>
              <a:rPr lang="it-IT" sz="1200" b="0" dirty="0" smtClean="0"/>
            </a:br>
            <a:r>
              <a:rPr lang="it-IT" sz="1200" b="0" dirty="0" smtClean="0"/>
              <a:t>6</a:t>
            </a:r>
            <a:r>
              <a:rPr lang="it-IT" sz="1200" b="0" dirty="0"/>
              <a:t>, 9, 12, 18 o 24 mesi</a:t>
            </a:r>
          </a:p>
          <a:p>
            <a:pPr marL="171450" indent="-171450">
              <a:buFont typeface="Arial" panose="020B0604020202020204" pitchFamily="34" charset="0"/>
              <a:buChar char="•"/>
            </a:pPr>
            <a:r>
              <a:rPr lang="it-IT" sz="1200" b="0" dirty="0"/>
              <a:t>Fondi di destinazione massimo 30.</a:t>
            </a:r>
          </a:p>
          <a:p>
            <a:endParaRPr lang="it-IT" dirty="0"/>
          </a:p>
        </p:txBody>
      </p:sp>
      <p:sp>
        <p:nvSpPr>
          <p:cNvPr id="3" name="Segnaposto data 2"/>
          <p:cNvSpPr>
            <a:spLocks noGrp="1"/>
          </p:cNvSpPr>
          <p:nvPr>
            <p:ph type="dt" sz="half" idx="10"/>
          </p:nvPr>
        </p:nvSpPr>
        <p:spPr/>
        <p:txBody>
          <a:bodyPr/>
          <a:lstStyle/>
          <a:p>
            <a:r>
              <a:rPr lang="fr-FR" smtClean="0"/>
              <a:t>Date</a:t>
            </a:r>
            <a:endParaRPr lang="fr-FR"/>
          </a:p>
        </p:txBody>
      </p:sp>
      <p:sp>
        <p:nvSpPr>
          <p:cNvPr id="4" name="Segnaposto numero diapositiva 3"/>
          <p:cNvSpPr>
            <a:spLocks noGrp="1"/>
          </p:cNvSpPr>
          <p:nvPr>
            <p:ph type="sldNum" sz="quarter" idx="11"/>
          </p:nvPr>
        </p:nvSpPr>
        <p:spPr/>
        <p:txBody>
          <a:bodyPr/>
          <a:lstStyle/>
          <a:p>
            <a:fld id="{733122C9-A0B9-462F-8757-0847AD287B63}" type="slidenum">
              <a:rPr lang="fr-FR" smtClean="0"/>
              <a:pPr/>
              <a:t>16</a:t>
            </a:fld>
            <a:endParaRPr lang="fr-FR" dirty="0"/>
          </a:p>
        </p:txBody>
      </p:sp>
      <p:sp>
        <p:nvSpPr>
          <p:cNvPr id="9" name="Segnaposto contenuto 8"/>
          <p:cNvSpPr>
            <a:spLocks noGrp="1"/>
          </p:cNvSpPr>
          <p:nvPr>
            <p:ph idx="13"/>
          </p:nvPr>
        </p:nvSpPr>
        <p:spPr>
          <a:xfrm>
            <a:off x="3275400" y="3128354"/>
            <a:ext cx="2592000" cy="2893034"/>
          </a:xfrm>
        </p:spPr>
        <p:txBody>
          <a:bodyPr/>
          <a:lstStyle/>
          <a:p>
            <a:r>
              <a:rPr lang="it-IT" sz="1400" dirty="0">
                <a:solidFill>
                  <a:schemeClr val="accent3"/>
                </a:solidFill>
              </a:rPr>
              <a:t>Stop </a:t>
            </a:r>
            <a:r>
              <a:rPr lang="it-IT" sz="1400" dirty="0" err="1" smtClean="0">
                <a:solidFill>
                  <a:schemeClr val="accent3"/>
                </a:solidFill>
              </a:rPr>
              <a:t>Loss</a:t>
            </a:r>
            <a:endParaRPr lang="it-IT" sz="1400" dirty="0" smtClean="0">
              <a:solidFill>
                <a:schemeClr val="accent3"/>
              </a:solidFill>
            </a:endParaRPr>
          </a:p>
          <a:p>
            <a:r>
              <a:rPr lang="it-IT" sz="1400" dirty="0" smtClean="0"/>
              <a:t>per </a:t>
            </a:r>
            <a:r>
              <a:rPr lang="it-IT" sz="1400" dirty="0"/>
              <a:t>frenare decrementi del valore del fondo</a:t>
            </a:r>
          </a:p>
          <a:p>
            <a:pPr marL="171450" indent="-171450">
              <a:buFont typeface="Arial" panose="020B0604020202020204" pitchFamily="34" charset="0"/>
              <a:buChar char="•"/>
            </a:pPr>
            <a:r>
              <a:rPr lang="it-IT" sz="1200" b="0" dirty="0"/>
              <a:t>Servizio di </a:t>
            </a:r>
            <a:r>
              <a:rPr lang="it-IT" sz="1200" b="0" dirty="0" err="1"/>
              <a:t>switch</a:t>
            </a:r>
            <a:r>
              <a:rPr lang="it-IT" sz="1200" b="0" dirty="0"/>
              <a:t> settimanali automatici dai fondi di partenza al Fondo di destinazione</a:t>
            </a:r>
            <a:r>
              <a:rPr lang="it-IT" sz="1200" b="0" baseline="30000" dirty="0"/>
              <a:t>*</a:t>
            </a:r>
            <a:r>
              <a:rPr lang="it-IT" sz="1200" b="0" dirty="0"/>
              <a:t> per frenare eventuali decrementi del valore del fondo</a:t>
            </a:r>
          </a:p>
          <a:p>
            <a:pPr marL="171450" indent="-171450">
              <a:buFont typeface="Arial" panose="020B0604020202020204" pitchFamily="34" charset="0"/>
              <a:buChar char="•"/>
            </a:pPr>
            <a:r>
              <a:rPr lang="it-IT" sz="1200" b="0" dirty="0"/>
              <a:t>Percentuali di decremento rispetto al valore massimo raggiunto: 10%, 15% o 20%</a:t>
            </a:r>
          </a:p>
          <a:p>
            <a:endParaRPr lang="it-IT" dirty="0"/>
          </a:p>
        </p:txBody>
      </p:sp>
      <p:sp>
        <p:nvSpPr>
          <p:cNvPr id="10" name="Segnaposto contenuto 9"/>
          <p:cNvSpPr>
            <a:spLocks noGrp="1"/>
          </p:cNvSpPr>
          <p:nvPr>
            <p:ph idx="14"/>
          </p:nvPr>
        </p:nvSpPr>
        <p:spPr>
          <a:xfrm>
            <a:off x="6187706" y="3128354"/>
            <a:ext cx="2592000" cy="2893034"/>
          </a:xfrm>
        </p:spPr>
        <p:txBody>
          <a:bodyPr/>
          <a:lstStyle/>
          <a:p>
            <a:r>
              <a:rPr lang="it-IT" sz="1400" dirty="0">
                <a:solidFill>
                  <a:schemeClr val="accent3"/>
                </a:solidFill>
              </a:rPr>
              <a:t>Lock </a:t>
            </a:r>
            <a:r>
              <a:rPr lang="it-IT" sz="1400" dirty="0" smtClean="0">
                <a:solidFill>
                  <a:schemeClr val="accent3"/>
                </a:solidFill>
              </a:rPr>
              <a:t>In</a:t>
            </a:r>
          </a:p>
          <a:p>
            <a:r>
              <a:rPr lang="it-IT" sz="1400" dirty="0" smtClean="0"/>
              <a:t>Per </a:t>
            </a:r>
            <a:r>
              <a:rPr lang="it-IT" sz="1400" dirty="0"/>
              <a:t>consolidare i capital </a:t>
            </a:r>
            <a:r>
              <a:rPr lang="it-IT" sz="1400" dirty="0" smtClean="0"/>
              <a:t>gain</a:t>
            </a:r>
          </a:p>
          <a:p>
            <a:endParaRPr lang="it-IT" sz="1400" dirty="0"/>
          </a:p>
          <a:p>
            <a:pPr marL="171450" indent="-171450">
              <a:buFont typeface="Arial" panose="020B0604020202020204" pitchFamily="34" charset="0"/>
              <a:buChar char="•"/>
            </a:pPr>
            <a:r>
              <a:rPr lang="it-IT" sz="1200" b="0" dirty="0"/>
              <a:t>Consolidamento attraverso uno </a:t>
            </a:r>
            <a:r>
              <a:rPr lang="it-IT" sz="1200" b="0" dirty="0" err="1"/>
              <a:t>switch</a:t>
            </a:r>
            <a:r>
              <a:rPr lang="it-IT" sz="1200" b="0" dirty="0"/>
              <a:t> automatico mensile nel Fondo di destinazione</a:t>
            </a:r>
            <a:r>
              <a:rPr lang="it-IT" sz="1200" b="0" baseline="30000" dirty="0"/>
              <a:t>*</a:t>
            </a:r>
            <a:r>
              <a:rPr lang="it-IT" sz="1200" b="0" dirty="0"/>
              <a:t> </a:t>
            </a:r>
          </a:p>
          <a:p>
            <a:pPr marL="171450" indent="-171450">
              <a:buFont typeface="Arial" panose="020B0604020202020204" pitchFamily="34" charset="0"/>
              <a:buChar char="•"/>
            </a:pPr>
            <a:r>
              <a:rPr lang="it-IT" sz="1200" b="0" dirty="0"/>
              <a:t>Percentuale di incremento che si vuole salvaguardare: 10%, 15% o 20%</a:t>
            </a:r>
          </a:p>
          <a:p>
            <a:endParaRPr lang="it-IT" dirty="0"/>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775" y="1520826"/>
            <a:ext cx="1072940" cy="1391416"/>
          </a:xfrm>
          <a:prstGeom prst="rect">
            <a:avLst/>
          </a:prstGeom>
        </p:spPr>
      </p:pic>
      <p:pic>
        <p:nvPicPr>
          <p:cNvPr id="12" name="Immagin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8934" y="1898781"/>
            <a:ext cx="1192466" cy="1013461"/>
          </a:xfrm>
          <a:prstGeom prst="rect">
            <a:avLst/>
          </a:prstGeom>
        </p:spPr>
      </p:pic>
      <p:pic>
        <p:nvPicPr>
          <p:cNvPr id="13" name="Immagin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7706" y="1804824"/>
            <a:ext cx="1108098" cy="1107418"/>
          </a:xfrm>
          <a:prstGeom prst="rect">
            <a:avLst/>
          </a:prstGeom>
        </p:spPr>
      </p:pic>
      <p:sp>
        <p:nvSpPr>
          <p:cNvPr id="14" name="Segnaposto piè di pagina 5"/>
          <p:cNvSpPr>
            <a:spLocks noGrp="1"/>
          </p:cNvSpPr>
          <p:nvPr>
            <p:ph type="ftr" sz="quarter" idx="12"/>
          </p:nvPr>
        </p:nvSpPr>
        <p:spPr>
          <a:xfrm>
            <a:off x="357550" y="6191320"/>
            <a:ext cx="8426450" cy="432000"/>
          </a:xfrm>
        </p:spPr>
        <p:txBody>
          <a:bodyPr anchor="b"/>
          <a:lstStyle/>
          <a:p>
            <a:pPr algn="l"/>
            <a:r>
              <a:rPr lang="it-IT" sz="800" i="1" baseline="30000" dirty="0" smtClean="0"/>
              <a:t>*</a:t>
            </a:r>
            <a:r>
              <a:rPr lang="it-IT" sz="800" i="1" dirty="0" smtClean="0"/>
              <a:t>Fondo </a:t>
            </a:r>
            <a:r>
              <a:rPr lang="it-IT" sz="800" i="1" dirty="0"/>
              <a:t>di destinazione: Fidelity Euro Cash o Gestione Separata a seconda del prodotto</a:t>
            </a:r>
          </a:p>
        </p:txBody>
      </p:sp>
    </p:spTree>
    <p:extLst>
      <p:ext uri="{BB962C8B-B14F-4D97-AF65-F5344CB8AC3E}">
        <p14:creationId xmlns:p14="http://schemas.microsoft.com/office/powerpoint/2010/main" val="203448986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p:txBody>
          <a:bodyPr>
            <a:normAutofit fontScale="90000"/>
          </a:bodyPr>
          <a:lstStyle/>
          <a:p>
            <a:r>
              <a:rPr lang="it-IT" dirty="0" smtClean="0"/>
              <a:t>PROGRESSIVE INVESTMENT</a:t>
            </a:r>
            <a:br>
              <a:rPr lang="it-IT" dirty="0" smtClean="0"/>
            </a:br>
            <a:r>
              <a:rPr lang="it-IT" b="0" dirty="0" smtClean="0"/>
              <a:t>DETTAGLI TECNICI</a:t>
            </a:r>
            <a:endParaRPr lang="it-IT" dirty="0"/>
          </a:p>
        </p:txBody>
      </p:sp>
      <p:sp>
        <p:nvSpPr>
          <p:cNvPr id="8" name="Segnaposto contenuto 7"/>
          <p:cNvSpPr>
            <a:spLocks noGrp="1"/>
          </p:cNvSpPr>
          <p:nvPr>
            <p:ph idx="1"/>
          </p:nvPr>
        </p:nvSpPr>
        <p:spPr/>
        <p:txBody>
          <a:bodyPr/>
          <a:lstStyle/>
          <a:p>
            <a:r>
              <a:rPr lang="it-IT" sz="1400" b="0" dirty="0"/>
              <a:t>Possibilità di scaglionare l'investimento nel tempo (</a:t>
            </a:r>
            <a:r>
              <a:rPr lang="it-IT" sz="1400" dirty="0"/>
              <a:t>fino a 24 mesi</a:t>
            </a:r>
            <a:r>
              <a:rPr lang="it-IT" sz="1400" b="0" dirty="0"/>
              <a:t>) per limitare gli effetti della volatilità dei mercati</a:t>
            </a:r>
            <a:r>
              <a:rPr lang="it-IT" sz="1400" b="0" dirty="0" smtClean="0"/>
              <a:t>.</a:t>
            </a:r>
          </a:p>
          <a:p>
            <a:endParaRPr lang="it-IT" sz="1400" b="0" dirty="0"/>
          </a:p>
          <a:p>
            <a:pPr marL="107950" indent="-107950">
              <a:spcAft>
                <a:spcPts val="600"/>
              </a:spcAft>
              <a:buFont typeface="Arial" panose="020B0604020202020204" pitchFamily="34" charset="0"/>
              <a:buChar char="•"/>
            </a:pPr>
            <a:r>
              <a:rPr lang="it-IT" sz="1400" b="0" dirty="0"/>
              <a:t>Meccanismo </a:t>
            </a:r>
            <a:r>
              <a:rPr lang="it-IT" sz="1400" dirty="0"/>
              <a:t>mensile</a:t>
            </a:r>
          </a:p>
          <a:p>
            <a:pPr marL="107950" indent="-107950">
              <a:spcAft>
                <a:spcPts val="600"/>
              </a:spcAft>
              <a:buFont typeface="Arial" panose="020B0604020202020204" pitchFamily="34" charset="0"/>
              <a:buChar char="•"/>
            </a:pPr>
            <a:r>
              <a:rPr lang="it-IT" sz="1400" b="0" dirty="0"/>
              <a:t>Scelta possibile in ogni momento durante la vita del contratto</a:t>
            </a:r>
          </a:p>
          <a:p>
            <a:pPr marL="107950" indent="-107950">
              <a:spcAft>
                <a:spcPts val="600"/>
              </a:spcAft>
              <a:buFont typeface="Arial" panose="020B0604020202020204" pitchFamily="34" charset="0"/>
              <a:buChar char="•"/>
            </a:pPr>
            <a:r>
              <a:rPr lang="it-IT" sz="1400" b="0" dirty="0"/>
              <a:t>Al momento della richiesta il Contraente indica l'importo complessivo da trasferire, la ripartizione dell’investimento </a:t>
            </a:r>
            <a:r>
              <a:rPr lang="it-IT" sz="1400" dirty="0"/>
              <a:t>sugli OICR  di destinazione (massimo 30), la durata del servizio (6, 9, 12, 18 o 24 mesi</a:t>
            </a:r>
            <a:r>
              <a:rPr lang="it-IT" sz="1400" dirty="0" smtClean="0"/>
              <a:t>).</a:t>
            </a:r>
            <a:endParaRPr lang="it-IT" sz="1400" dirty="0"/>
          </a:p>
          <a:p>
            <a:pPr marL="107950" indent="-107950">
              <a:spcAft>
                <a:spcPts val="600"/>
              </a:spcAft>
              <a:buFont typeface="Arial" panose="020B0604020202020204" pitchFamily="34" charset="0"/>
              <a:buChar char="•"/>
            </a:pPr>
            <a:r>
              <a:rPr lang="it-IT" sz="1400" dirty="0"/>
              <a:t>Giorno di servizio/calcolo</a:t>
            </a:r>
            <a:r>
              <a:rPr lang="it-IT" sz="1400" b="0" dirty="0"/>
              <a:t>: notte tra il 24 ed il 25 del mese, se la data di attivazione è antecedente al 15 del mese, o tra il 24 ed il  25 del mese successivo in caso contrario</a:t>
            </a:r>
          </a:p>
          <a:p>
            <a:pPr marL="107950" indent="-107950">
              <a:spcAft>
                <a:spcPts val="600"/>
              </a:spcAft>
              <a:buFont typeface="Arial" panose="020B0604020202020204" pitchFamily="34" charset="0"/>
              <a:buChar char="•"/>
            </a:pPr>
            <a:r>
              <a:rPr lang="it-IT" sz="1400" dirty="0"/>
              <a:t>Disinvestimento dal </a:t>
            </a:r>
            <a:r>
              <a:rPr lang="it-IT" sz="1400" dirty="0" smtClean="0"/>
              <a:t>Conto Tecnico 2017</a:t>
            </a:r>
            <a:r>
              <a:rPr lang="it-IT" sz="1400" b="0" dirty="0" smtClean="0"/>
              <a:t>: il </a:t>
            </a:r>
            <a:r>
              <a:rPr lang="it-IT" sz="1400" b="0" dirty="0"/>
              <a:t>giorno immediatamente successivo al giorno di servizio (26 del mese) se lavorativo, altrimenti il giorno lavorativo immediatamente successivo</a:t>
            </a:r>
          </a:p>
          <a:p>
            <a:pPr marL="107950" indent="-107950">
              <a:spcAft>
                <a:spcPts val="600"/>
              </a:spcAft>
              <a:buFont typeface="Arial" panose="020B0604020202020204" pitchFamily="34" charset="0"/>
              <a:buChar char="•"/>
            </a:pPr>
            <a:r>
              <a:rPr lang="it-IT" sz="1400" dirty="0"/>
              <a:t>Investimento negli OICR  di destinazione</a:t>
            </a:r>
            <a:r>
              <a:rPr lang="it-IT" sz="1400" b="0" dirty="0"/>
              <a:t>: il 2° giorno lavorativo successivo a  quello di disponibilità dell'importo disinvestito; il trasferimento può avvenire a condizione che l'importo totale del fondo monetario sul quale si attiva il servizio,  diviso per i mesi della durata di servizio, sia almeno pari a € 1.500 e che al termine del servizio, in ogni Fondo di destinazione, sia stato investito almeno € 1.500.</a:t>
            </a:r>
          </a:p>
          <a:p>
            <a:endParaRPr lang="it-IT" dirty="0"/>
          </a:p>
        </p:txBody>
      </p:sp>
      <p:sp>
        <p:nvSpPr>
          <p:cNvPr id="3" name="Segnaposto data 2"/>
          <p:cNvSpPr>
            <a:spLocks noGrp="1"/>
          </p:cNvSpPr>
          <p:nvPr>
            <p:ph type="dt" sz="half" idx="10"/>
          </p:nvPr>
        </p:nvSpPr>
        <p:spPr/>
        <p:txBody>
          <a:bodyPr/>
          <a:lstStyle/>
          <a:p>
            <a:r>
              <a:rPr lang="fr-FR" smtClean="0"/>
              <a:t>Date</a:t>
            </a:r>
            <a:endParaRPr lang="fr-FR"/>
          </a:p>
        </p:txBody>
      </p:sp>
      <p:sp>
        <p:nvSpPr>
          <p:cNvPr id="4" name="Segnaposto numero diapositiva 3"/>
          <p:cNvSpPr>
            <a:spLocks noGrp="1"/>
          </p:cNvSpPr>
          <p:nvPr>
            <p:ph type="sldNum" sz="quarter" idx="11"/>
          </p:nvPr>
        </p:nvSpPr>
        <p:spPr/>
        <p:txBody>
          <a:bodyPr/>
          <a:lstStyle/>
          <a:p>
            <a:fld id="{733122C9-A0B9-462F-8757-0847AD287B63}" type="slidenum">
              <a:rPr lang="fr-FR" smtClean="0"/>
              <a:pPr/>
              <a:t>17</a:t>
            </a:fld>
            <a:endParaRPr lang="fr-FR" dirty="0"/>
          </a:p>
        </p:txBody>
      </p:sp>
    </p:spTree>
    <p:extLst>
      <p:ext uri="{BB962C8B-B14F-4D97-AF65-F5344CB8AC3E}">
        <p14:creationId xmlns:p14="http://schemas.microsoft.com/office/powerpoint/2010/main" val="58047257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p:txBody>
          <a:bodyPr>
            <a:normAutofit fontScale="90000"/>
          </a:bodyPr>
          <a:lstStyle/>
          <a:p>
            <a:r>
              <a:rPr lang="it-IT" dirty="0" smtClean="0"/>
              <a:t>STOP LOSS</a:t>
            </a:r>
            <a:br>
              <a:rPr lang="it-IT" dirty="0" smtClean="0"/>
            </a:br>
            <a:r>
              <a:rPr lang="it-IT" b="0" dirty="0" smtClean="0"/>
              <a:t>DETTAGLI TECNICI</a:t>
            </a:r>
            <a:endParaRPr lang="it-IT" dirty="0"/>
          </a:p>
        </p:txBody>
      </p:sp>
      <p:sp>
        <p:nvSpPr>
          <p:cNvPr id="8" name="Segnaposto contenuto 7"/>
          <p:cNvSpPr>
            <a:spLocks noGrp="1"/>
          </p:cNvSpPr>
          <p:nvPr>
            <p:ph idx="1"/>
          </p:nvPr>
        </p:nvSpPr>
        <p:spPr/>
        <p:txBody>
          <a:bodyPr/>
          <a:lstStyle/>
          <a:p>
            <a:r>
              <a:rPr lang="it-IT" sz="1400" b="0" dirty="0"/>
              <a:t>Possibilità di frenare eventuali decrementi del valore del fondo (rispetto ad un livello indicato dal Contraente) attraverso </a:t>
            </a:r>
            <a:r>
              <a:rPr lang="it-IT" sz="1400" b="0" dirty="0" err="1"/>
              <a:t>switch</a:t>
            </a:r>
            <a:r>
              <a:rPr lang="it-IT" sz="1400" b="0" dirty="0"/>
              <a:t> settimanali automatici dagli OICR di partenza al Conto Tecnico </a:t>
            </a:r>
            <a:r>
              <a:rPr lang="it-IT" sz="1400" b="0" dirty="0" smtClean="0"/>
              <a:t>2017.</a:t>
            </a:r>
            <a:endParaRPr lang="it-IT" sz="1400" b="0" dirty="0"/>
          </a:p>
          <a:p>
            <a:endParaRPr lang="it-IT" sz="1400" b="0" dirty="0"/>
          </a:p>
          <a:p>
            <a:pPr marL="107950" indent="-107950">
              <a:buFont typeface="Arial" panose="020B0604020202020204" pitchFamily="34" charset="0"/>
              <a:buChar char="•"/>
            </a:pPr>
            <a:r>
              <a:rPr lang="it-IT" sz="1200" dirty="0"/>
              <a:t>Meccanismo settimanale</a:t>
            </a:r>
          </a:p>
          <a:p>
            <a:pPr marL="107950" indent="-107950">
              <a:buFont typeface="Arial" panose="020B0604020202020204" pitchFamily="34" charset="0"/>
              <a:buChar char="•"/>
            </a:pPr>
            <a:r>
              <a:rPr lang="it-IT" sz="1200" dirty="0"/>
              <a:t>Attivabile su ogni singolo fondo</a:t>
            </a:r>
          </a:p>
          <a:p>
            <a:pPr marL="107950" indent="-107950">
              <a:buFont typeface="Arial" panose="020B0604020202020204" pitchFamily="34" charset="0"/>
              <a:buChar char="•"/>
            </a:pPr>
            <a:r>
              <a:rPr lang="it-IT" sz="1200" b="0" dirty="0"/>
              <a:t>Scelta possibile </a:t>
            </a:r>
            <a:r>
              <a:rPr lang="it-IT" sz="1200" dirty="0"/>
              <a:t>in ogni momento </a:t>
            </a:r>
            <a:r>
              <a:rPr lang="it-IT" sz="1200" b="0" dirty="0"/>
              <a:t>durante la vita del contratto;</a:t>
            </a:r>
          </a:p>
          <a:p>
            <a:pPr marL="107950" indent="-107950">
              <a:buFont typeface="Arial" panose="020B0604020202020204" pitchFamily="34" charset="0"/>
              <a:buChar char="•"/>
            </a:pPr>
            <a:r>
              <a:rPr lang="it-IT" sz="1200" b="0" dirty="0"/>
              <a:t>Al momento della richiesta il Contraente indica l’</a:t>
            </a:r>
            <a:r>
              <a:rPr lang="it-IT" sz="1200" dirty="0"/>
              <a:t>OICR</a:t>
            </a:r>
            <a:r>
              <a:rPr lang="it-IT" sz="1200" b="0" dirty="0"/>
              <a:t> su cui attivare il servizio ed il </a:t>
            </a:r>
            <a:r>
              <a:rPr lang="it-IT" sz="1200" dirty="0"/>
              <a:t>livello</a:t>
            </a:r>
            <a:r>
              <a:rPr lang="it-IT" sz="1200" b="0" dirty="0"/>
              <a:t> di attivazione prescelto (10%, 15% o 20%); </a:t>
            </a:r>
          </a:p>
          <a:p>
            <a:pPr marL="107950" indent="-107950">
              <a:buFont typeface="Arial" panose="020B0604020202020204" pitchFamily="34" charset="0"/>
              <a:buChar char="•"/>
            </a:pPr>
            <a:r>
              <a:rPr lang="it-IT" sz="1200" dirty="0"/>
              <a:t>Giorno di servizio/calcolo</a:t>
            </a:r>
            <a:r>
              <a:rPr lang="it-IT" sz="1200" b="0" dirty="0"/>
              <a:t>: notte tra il giovedì ed  il venerdì;</a:t>
            </a:r>
          </a:p>
          <a:p>
            <a:pPr marL="107950" indent="-107950">
              <a:buFont typeface="Arial" panose="020B0604020202020204" pitchFamily="34" charset="0"/>
              <a:buChar char="•"/>
            </a:pPr>
            <a:r>
              <a:rPr lang="it-IT" sz="1200" b="0" dirty="0"/>
              <a:t>Per il </a:t>
            </a:r>
            <a:r>
              <a:rPr lang="it-IT" sz="1200" dirty="0"/>
              <a:t>calcolo della minusvalenza </a:t>
            </a:r>
            <a:r>
              <a:rPr lang="it-IT" sz="1200" b="0" dirty="0"/>
              <a:t>si considerano il controvalore dell’investimento disponibile al giorno di servizio/calcolo ed il massimo controvalore  (valore di riferimento) sull’OICR registrato dalla data di decorrenza del servizio fino al giorno di calcolo. Il  valore di riferimento è maggiorato di eventuali investimenti netti valorizzati  dalla data di registrazione di tale valore di riferimento e la data di calcolo;</a:t>
            </a:r>
          </a:p>
          <a:p>
            <a:pPr marL="107950" indent="-107950">
              <a:buFont typeface="Arial" panose="020B0604020202020204" pitchFamily="34" charset="0"/>
              <a:buChar char="•"/>
            </a:pPr>
            <a:r>
              <a:rPr lang="it-IT" sz="1200" dirty="0"/>
              <a:t>In caso di minusvalenza del fondo di partenza</a:t>
            </a:r>
            <a:r>
              <a:rPr lang="it-IT" sz="1200" b="0" dirty="0"/>
              <a:t>: l’intero valore viene trasferito sul fondo di destinazione;</a:t>
            </a:r>
          </a:p>
          <a:p>
            <a:pPr marL="107950" indent="-107950">
              <a:buFont typeface="Arial" panose="020B0604020202020204" pitchFamily="34" charset="0"/>
              <a:buChar char="•"/>
            </a:pPr>
            <a:r>
              <a:rPr lang="it-IT" sz="1200" dirty="0"/>
              <a:t>Disinvestimento</a:t>
            </a:r>
            <a:r>
              <a:rPr lang="it-IT" sz="1200" b="0" dirty="0"/>
              <a:t> dall’OICR:  il giorno immediatamente successivo al giorno di servizio;</a:t>
            </a:r>
          </a:p>
          <a:p>
            <a:pPr marL="107950" indent="-107950">
              <a:buFont typeface="Arial" panose="020B0604020202020204" pitchFamily="34" charset="0"/>
              <a:buChar char="•"/>
            </a:pPr>
            <a:r>
              <a:rPr lang="it-IT" sz="1200" dirty="0"/>
              <a:t>Investimento nel Conto Tecnico 2017</a:t>
            </a:r>
            <a:r>
              <a:rPr lang="it-IT" sz="1200" b="0" dirty="0"/>
              <a:t>: il 2° giorno lavorativo successivo a  quello di disponibilità dell'importo disinvestito dai fondi;</a:t>
            </a:r>
          </a:p>
          <a:p>
            <a:endParaRPr lang="it-IT" dirty="0"/>
          </a:p>
        </p:txBody>
      </p:sp>
      <p:sp>
        <p:nvSpPr>
          <p:cNvPr id="3" name="Segnaposto data 2"/>
          <p:cNvSpPr>
            <a:spLocks noGrp="1"/>
          </p:cNvSpPr>
          <p:nvPr>
            <p:ph type="dt" sz="half" idx="10"/>
          </p:nvPr>
        </p:nvSpPr>
        <p:spPr/>
        <p:txBody>
          <a:bodyPr/>
          <a:lstStyle/>
          <a:p>
            <a:r>
              <a:rPr lang="fr-FR" smtClean="0"/>
              <a:t>Date</a:t>
            </a:r>
            <a:endParaRPr lang="fr-FR"/>
          </a:p>
        </p:txBody>
      </p:sp>
      <p:sp>
        <p:nvSpPr>
          <p:cNvPr id="4" name="Segnaposto numero diapositiva 3"/>
          <p:cNvSpPr>
            <a:spLocks noGrp="1"/>
          </p:cNvSpPr>
          <p:nvPr>
            <p:ph type="sldNum" sz="quarter" idx="11"/>
          </p:nvPr>
        </p:nvSpPr>
        <p:spPr/>
        <p:txBody>
          <a:bodyPr/>
          <a:lstStyle/>
          <a:p>
            <a:fld id="{733122C9-A0B9-462F-8757-0847AD287B63}" type="slidenum">
              <a:rPr lang="fr-FR" smtClean="0"/>
              <a:pPr/>
              <a:t>18</a:t>
            </a:fld>
            <a:endParaRPr lang="fr-FR" dirty="0"/>
          </a:p>
        </p:txBody>
      </p:sp>
    </p:spTree>
    <p:extLst>
      <p:ext uri="{BB962C8B-B14F-4D97-AF65-F5344CB8AC3E}">
        <p14:creationId xmlns:p14="http://schemas.microsoft.com/office/powerpoint/2010/main" val="272646607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p:txBody>
          <a:bodyPr>
            <a:normAutofit fontScale="90000"/>
          </a:bodyPr>
          <a:lstStyle/>
          <a:p>
            <a:r>
              <a:rPr lang="it-IT" dirty="0" smtClean="0"/>
              <a:t>LOCK IN</a:t>
            </a:r>
            <a:br>
              <a:rPr lang="it-IT" dirty="0" smtClean="0"/>
            </a:br>
            <a:r>
              <a:rPr lang="it-IT" b="0" dirty="0" smtClean="0"/>
              <a:t>DETTAGLI TECNICI</a:t>
            </a:r>
            <a:endParaRPr lang="it-IT" dirty="0"/>
          </a:p>
        </p:txBody>
      </p:sp>
      <p:sp>
        <p:nvSpPr>
          <p:cNvPr id="8" name="Segnaposto contenuto 7"/>
          <p:cNvSpPr>
            <a:spLocks noGrp="1"/>
          </p:cNvSpPr>
          <p:nvPr>
            <p:ph idx="1"/>
          </p:nvPr>
        </p:nvSpPr>
        <p:spPr/>
        <p:txBody>
          <a:bodyPr/>
          <a:lstStyle/>
          <a:p>
            <a:r>
              <a:rPr lang="it-IT" sz="1400" b="0" dirty="0"/>
              <a:t>Possibilità di consolidare il capital gain della parte investita in OICR attraverso uno </a:t>
            </a:r>
            <a:r>
              <a:rPr lang="it-IT" sz="1400" b="0" dirty="0" err="1"/>
              <a:t>switch</a:t>
            </a:r>
            <a:r>
              <a:rPr lang="it-IT" sz="1400" b="0" dirty="0"/>
              <a:t> automatico nel Conto Tecnico 2017</a:t>
            </a:r>
          </a:p>
          <a:p>
            <a:endParaRPr lang="it-IT" sz="1400" b="0" dirty="0" smtClean="0"/>
          </a:p>
          <a:p>
            <a:pPr marL="107950" indent="-107950">
              <a:buFont typeface="Arial" panose="020B0604020202020204" pitchFamily="34" charset="0"/>
              <a:buChar char="•"/>
            </a:pPr>
            <a:r>
              <a:rPr lang="it-IT" sz="1200" dirty="0" smtClean="0"/>
              <a:t>Meccanismo settimanale</a:t>
            </a:r>
          </a:p>
          <a:p>
            <a:pPr marL="107950" indent="-107950">
              <a:buFont typeface="Arial" panose="020B0604020202020204" pitchFamily="34" charset="0"/>
              <a:buChar char="•"/>
            </a:pPr>
            <a:r>
              <a:rPr lang="it-IT" sz="1200" dirty="0" smtClean="0"/>
              <a:t>Attivabile su ogni singolo fondo</a:t>
            </a:r>
          </a:p>
          <a:p>
            <a:pPr marL="107950" indent="-107950">
              <a:buFont typeface="Arial" panose="020B0604020202020204" pitchFamily="34" charset="0"/>
              <a:buChar char="•"/>
            </a:pPr>
            <a:r>
              <a:rPr lang="it-IT" sz="1200" b="0" dirty="0" smtClean="0"/>
              <a:t>Scelta possibile in </a:t>
            </a:r>
            <a:r>
              <a:rPr lang="it-IT" sz="1200" dirty="0" smtClean="0"/>
              <a:t>ogni momento</a:t>
            </a:r>
            <a:r>
              <a:rPr lang="it-IT" sz="1200" b="0" dirty="0" smtClean="0"/>
              <a:t> durante la vita del contratto;</a:t>
            </a:r>
          </a:p>
          <a:p>
            <a:pPr marL="107950" indent="-107950">
              <a:buFont typeface="Arial" panose="020B0604020202020204" pitchFamily="34" charset="0"/>
              <a:buChar char="•"/>
            </a:pPr>
            <a:r>
              <a:rPr lang="it-IT" sz="1200" b="0" dirty="0" smtClean="0"/>
              <a:t>Al momento della richiesta il Contraente indica l’</a:t>
            </a:r>
            <a:r>
              <a:rPr lang="it-IT" sz="1200" dirty="0" smtClean="0"/>
              <a:t>OICR</a:t>
            </a:r>
            <a:r>
              <a:rPr lang="it-IT" sz="1200" b="0" dirty="0" smtClean="0"/>
              <a:t> su cui attivare il servizio ed il </a:t>
            </a:r>
            <a:r>
              <a:rPr lang="it-IT" sz="1200" dirty="0" smtClean="0"/>
              <a:t>livello </a:t>
            </a:r>
            <a:r>
              <a:rPr lang="it-IT" sz="1200" b="0" dirty="0" smtClean="0"/>
              <a:t>di attivazione prescelto (10%, 15% o 20%); </a:t>
            </a:r>
          </a:p>
          <a:p>
            <a:pPr marL="107950" indent="-107950">
              <a:buFont typeface="Arial" panose="020B0604020202020204" pitchFamily="34" charset="0"/>
              <a:buChar char="•"/>
            </a:pPr>
            <a:r>
              <a:rPr lang="it-IT" sz="1200" dirty="0" smtClean="0"/>
              <a:t>Giorno di servizio/calcolo</a:t>
            </a:r>
            <a:r>
              <a:rPr lang="it-IT" sz="1200" b="0" dirty="0" smtClean="0"/>
              <a:t>: notte tra il 24 e il 25 del mese;</a:t>
            </a:r>
          </a:p>
          <a:p>
            <a:pPr marL="107950" indent="-107950">
              <a:buFont typeface="Arial" panose="020B0604020202020204" pitchFamily="34" charset="0"/>
              <a:buChar char="•"/>
            </a:pPr>
            <a:r>
              <a:rPr lang="it-IT" sz="1200" b="0" dirty="0" smtClean="0"/>
              <a:t>Per il </a:t>
            </a:r>
            <a:r>
              <a:rPr lang="it-IT" sz="1200" dirty="0" smtClean="0"/>
              <a:t>calcolo della minusvalenza </a:t>
            </a:r>
            <a:r>
              <a:rPr lang="it-IT" sz="1200" b="0" dirty="0" smtClean="0"/>
              <a:t>si </a:t>
            </a:r>
            <a:r>
              <a:rPr lang="it-IT" sz="1200" b="0" dirty="0"/>
              <a:t>il controvalore dell’investimento sull’OICR disponibile al giorno di servizio/calcolo ed il controvalore dell’investimento nello stesso OICR alla data di decorrenza del servizio maggiorato di eventuali investimenti netti e diminuito dei disinvestimenti valorizzati tra la data di decorrenza del servizio ed il giorno di </a:t>
            </a:r>
            <a:r>
              <a:rPr lang="it-IT" sz="1200" b="0" dirty="0" smtClean="0"/>
              <a:t>servizi;</a:t>
            </a:r>
            <a:endParaRPr lang="it-IT" sz="1200" b="0" dirty="0"/>
          </a:p>
          <a:p>
            <a:pPr marL="107950" indent="-107950">
              <a:buFont typeface="Arial" panose="020B0604020202020204" pitchFamily="34" charset="0"/>
              <a:buChar char="•"/>
            </a:pPr>
            <a:r>
              <a:rPr lang="it-IT" sz="1200" dirty="0" smtClean="0"/>
              <a:t>In caso di minusvalenza del fondo selezionato</a:t>
            </a:r>
            <a:r>
              <a:rPr lang="it-IT" sz="1200" b="0" dirty="0" smtClean="0"/>
              <a:t>: l’intero valore viene trasferito sul Conto Tecnico 2017;</a:t>
            </a:r>
          </a:p>
          <a:p>
            <a:pPr marL="107950" indent="-107950">
              <a:buFont typeface="Arial" panose="020B0604020202020204" pitchFamily="34" charset="0"/>
              <a:buChar char="•"/>
            </a:pPr>
            <a:r>
              <a:rPr lang="it-IT" sz="1200" dirty="0" smtClean="0"/>
              <a:t>Disinvestimento dall’OICR</a:t>
            </a:r>
            <a:r>
              <a:rPr lang="it-IT" sz="1200" b="0" dirty="0" smtClean="0"/>
              <a:t>:  </a:t>
            </a:r>
            <a:r>
              <a:rPr lang="it-IT" sz="1200" b="0" dirty="0"/>
              <a:t>il giorno immediatamente successivo al giorno di servizio (26 del mese) se lavorativo, altrimenti il giorno lavorativo immediatamente successivo;</a:t>
            </a:r>
            <a:endParaRPr lang="it-IT" sz="1200" b="0" dirty="0" smtClean="0"/>
          </a:p>
          <a:p>
            <a:pPr marL="107950" indent="-107950">
              <a:buFont typeface="Arial" panose="020B0604020202020204" pitchFamily="34" charset="0"/>
              <a:buChar char="•"/>
            </a:pPr>
            <a:r>
              <a:rPr lang="it-IT" sz="1200" dirty="0" smtClean="0"/>
              <a:t>Investimento nel Conto Tecnico 2017</a:t>
            </a:r>
            <a:r>
              <a:rPr lang="it-IT" sz="1200" b="0" dirty="0" smtClean="0"/>
              <a:t>: il 2° giorno lavorativo successivo a  quello di disponibilità dell'importo disinvestito dai fondi.</a:t>
            </a:r>
          </a:p>
          <a:p>
            <a:pPr marL="107950" indent="-107950">
              <a:buFont typeface="Arial" panose="020B0604020202020204" pitchFamily="34" charset="0"/>
              <a:buChar char="•"/>
            </a:pPr>
            <a:r>
              <a:rPr lang="it-IT" sz="1200" b="0" dirty="0"/>
              <a:t>Il </a:t>
            </a:r>
            <a:r>
              <a:rPr lang="it-IT" sz="1200" dirty="0"/>
              <a:t>consolidamento del capital gain </a:t>
            </a:r>
            <a:r>
              <a:rPr lang="it-IT" sz="1200" b="0" dirty="0"/>
              <a:t>tramite </a:t>
            </a:r>
            <a:r>
              <a:rPr lang="it-IT" sz="1200" b="0" dirty="0" err="1"/>
              <a:t>switch</a:t>
            </a:r>
            <a:r>
              <a:rPr lang="it-IT" sz="1200" b="0" dirty="0"/>
              <a:t> automatico verso il fondo di destinazione avverrà solo se l’importo da trasferire è superiore </a:t>
            </a:r>
            <a:r>
              <a:rPr lang="it-IT" sz="1200" b="0" dirty="0" smtClean="0"/>
              <a:t>a € 50.</a:t>
            </a:r>
            <a:endParaRPr lang="it-IT" sz="1200" b="0" dirty="0"/>
          </a:p>
          <a:p>
            <a:pPr marL="107950" indent="-107950">
              <a:buFont typeface="Arial" panose="020B0604020202020204" pitchFamily="34" charset="0"/>
              <a:buChar char="•"/>
            </a:pPr>
            <a:endParaRPr lang="it-IT" sz="1200" b="0" dirty="0" smtClean="0"/>
          </a:p>
          <a:p>
            <a:endParaRPr lang="it-IT" dirty="0"/>
          </a:p>
        </p:txBody>
      </p:sp>
      <p:sp>
        <p:nvSpPr>
          <p:cNvPr id="3" name="Segnaposto data 2"/>
          <p:cNvSpPr>
            <a:spLocks noGrp="1"/>
          </p:cNvSpPr>
          <p:nvPr>
            <p:ph type="dt" sz="half" idx="10"/>
          </p:nvPr>
        </p:nvSpPr>
        <p:spPr/>
        <p:txBody>
          <a:bodyPr/>
          <a:lstStyle/>
          <a:p>
            <a:r>
              <a:rPr lang="fr-FR" smtClean="0"/>
              <a:t>Date</a:t>
            </a:r>
            <a:endParaRPr lang="fr-FR"/>
          </a:p>
        </p:txBody>
      </p:sp>
      <p:sp>
        <p:nvSpPr>
          <p:cNvPr id="4" name="Segnaposto numero diapositiva 3"/>
          <p:cNvSpPr>
            <a:spLocks noGrp="1"/>
          </p:cNvSpPr>
          <p:nvPr>
            <p:ph type="sldNum" sz="quarter" idx="11"/>
          </p:nvPr>
        </p:nvSpPr>
        <p:spPr/>
        <p:txBody>
          <a:bodyPr/>
          <a:lstStyle/>
          <a:p>
            <a:fld id="{733122C9-A0B9-462F-8757-0847AD287B63}" type="slidenum">
              <a:rPr lang="fr-FR" smtClean="0"/>
              <a:pPr/>
              <a:t>19</a:t>
            </a:fld>
            <a:endParaRPr lang="fr-FR" dirty="0"/>
          </a:p>
        </p:txBody>
      </p:sp>
    </p:spTree>
    <p:extLst>
      <p:ext uri="{BB962C8B-B14F-4D97-AF65-F5344CB8AC3E}">
        <p14:creationId xmlns:p14="http://schemas.microsoft.com/office/powerpoint/2010/main" val="146313828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p:txBody>
          <a:bodyPr>
            <a:normAutofit fontScale="90000"/>
          </a:bodyPr>
          <a:lstStyle/>
          <a:p>
            <a:r>
              <a:rPr lang="it-IT" dirty="0" smtClean="0"/>
              <a:t>SERVIZI AUTOMATICI OPZIONALI CONCOMITANTI</a:t>
            </a:r>
            <a:br>
              <a:rPr lang="it-IT" dirty="0" smtClean="0"/>
            </a:br>
            <a:r>
              <a:rPr lang="it-IT" b="0" dirty="0" smtClean="0"/>
              <a:t>DETTAGLI TECNICI</a:t>
            </a:r>
            <a:endParaRPr lang="it-IT" dirty="0"/>
          </a:p>
        </p:txBody>
      </p:sp>
      <p:sp>
        <p:nvSpPr>
          <p:cNvPr id="8" name="Segnaposto contenuto 7"/>
          <p:cNvSpPr>
            <a:spLocks noGrp="1"/>
          </p:cNvSpPr>
          <p:nvPr>
            <p:ph idx="1"/>
          </p:nvPr>
        </p:nvSpPr>
        <p:spPr/>
        <p:txBody>
          <a:bodyPr/>
          <a:lstStyle/>
          <a:p>
            <a:pPr>
              <a:lnSpc>
                <a:spcPct val="100000"/>
              </a:lnSpc>
            </a:pPr>
            <a:r>
              <a:rPr lang="it-IT" sz="1400" b="0" dirty="0"/>
              <a:t>Il contraente può attivare</a:t>
            </a:r>
            <a:r>
              <a:rPr lang="it-IT" sz="1400" dirty="0"/>
              <a:t> contemporaneamente </a:t>
            </a:r>
            <a:r>
              <a:rPr lang="it-IT" sz="1400" b="0" dirty="0"/>
              <a:t>i tre servizi aggiuntivi opzionali, nel rispetto delle seguenti</a:t>
            </a:r>
            <a:r>
              <a:rPr lang="it-IT" sz="1400" dirty="0"/>
              <a:t> condizioni</a:t>
            </a:r>
            <a:r>
              <a:rPr lang="it-IT" sz="1400" b="0" dirty="0"/>
              <a:t>:  </a:t>
            </a:r>
          </a:p>
          <a:p>
            <a:pPr>
              <a:lnSpc>
                <a:spcPct val="100000"/>
              </a:lnSpc>
            </a:pPr>
            <a:endParaRPr lang="it-IT" sz="1400" b="0" dirty="0"/>
          </a:p>
          <a:p>
            <a:pPr marL="107950" indent="-107950">
              <a:lnSpc>
                <a:spcPct val="100000"/>
              </a:lnSpc>
              <a:buFont typeface="Arial" panose="020B0604020202020204" pitchFamily="34" charset="0"/>
              <a:buChar char="•"/>
            </a:pPr>
            <a:r>
              <a:rPr lang="it-IT" sz="1400" b="0" dirty="0"/>
              <a:t>È possibile attivare il servizio di </a:t>
            </a:r>
            <a:r>
              <a:rPr lang="it-IT" sz="1400" dirty="0"/>
              <a:t>Stop </a:t>
            </a:r>
            <a:r>
              <a:rPr lang="it-IT" sz="1400" dirty="0" err="1"/>
              <a:t>Loss</a:t>
            </a:r>
            <a:r>
              <a:rPr lang="it-IT" sz="1400" dirty="0"/>
              <a:t> </a:t>
            </a:r>
            <a:r>
              <a:rPr lang="it-IT" sz="1400" b="0" dirty="0"/>
              <a:t>e di </a:t>
            </a:r>
            <a:r>
              <a:rPr lang="it-IT" sz="1400" dirty="0"/>
              <a:t>Lock In </a:t>
            </a:r>
            <a:r>
              <a:rPr lang="it-IT" sz="1400" b="0" dirty="0"/>
              <a:t>sui medesimi OICR con un livello di attivazione prescelto uguale per tutti i Fondi oppure differente;</a:t>
            </a:r>
          </a:p>
          <a:p>
            <a:pPr marL="107950" indent="-107950">
              <a:lnSpc>
                <a:spcPct val="100000"/>
              </a:lnSpc>
              <a:buFont typeface="Arial" panose="020B0604020202020204" pitchFamily="34" charset="0"/>
              <a:buChar char="•"/>
            </a:pPr>
            <a:endParaRPr lang="it-IT" sz="1400" b="0" dirty="0"/>
          </a:p>
          <a:p>
            <a:pPr marL="107950" indent="-107950">
              <a:lnSpc>
                <a:spcPct val="100000"/>
              </a:lnSpc>
              <a:buFont typeface="Arial" panose="020B0604020202020204" pitchFamily="34" charset="0"/>
              <a:buChar char="•"/>
            </a:pPr>
            <a:r>
              <a:rPr lang="it-IT" sz="1400" b="0" dirty="0"/>
              <a:t>Il servizio di </a:t>
            </a:r>
            <a:r>
              <a:rPr lang="it-IT" sz="1400" dirty="0"/>
              <a:t>Progressive </a:t>
            </a:r>
            <a:r>
              <a:rPr lang="it-IT" sz="1400" dirty="0" err="1"/>
              <a:t>Investment</a:t>
            </a:r>
            <a:r>
              <a:rPr lang="it-IT" sz="1400" b="0" dirty="0"/>
              <a:t> non è attivabile sugli OICR nei quali è già attivo il servizio di Stop </a:t>
            </a:r>
            <a:r>
              <a:rPr lang="it-IT" sz="1400" b="0" dirty="0" err="1"/>
              <a:t>Loss</a:t>
            </a:r>
            <a:r>
              <a:rPr lang="it-IT" sz="1400" b="0" dirty="0"/>
              <a:t> e/o Lock In;</a:t>
            </a:r>
          </a:p>
          <a:p>
            <a:pPr marL="107950" indent="-107950">
              <a:lnSpc>
                <a:spcPct val="100000"/>
              </a:lnSpc>
              <a:buFont typeface="Arial" panose="020B0604020202020204" pitchFamily="34" charset="0"/>
              <a:buChar char="•"/>
            </a:pPr>
            <a:endParaRPr lang="it-IT" sz="1400" b="0" dirty="0"/>
          </a:p>
          <a:p>
            <a:pPr marL="107950" indent="-107950">
              <a:lnSpc>
                <a:spcPct val="100000"/>
              </a:lnSpc>
              <a:buFont typeface="Arial" panose="020B0604020202020204" pitchFamily="34" charset="0"/>
              <a:buChar char="•"/>
            </a:pPr>
            <a:r>
              <a:rPr lang="it-IT" sz="1400" b="0" dirty="0"/>
              <a:t>In caso di esecuzione del servizio di </a:t>
            </a:r>
            <a:r>
              <a:rPr lang="it-IT" sz="1400" dirty="0"/>
              <a:t>Stop </a:t>
            </a:r>
            <a:r>
              <a:rPr lang="it-IT" sz="1400" dirty="0" err="1"/>
              <a:t>Loss</a:t>
            </a:r>
            <a:r>
              <a:rPr lang="it-IT" sz="1400" b="0" dirty="0"/>
              <a:t>, il servizio di Lock In, se attivato sul medesimo OICR, verrà revocato;</a:t>
            </a:r>
          </a:p>
          <a:p>
            <a:pPr marL="107950" indent="-107950">
              <a:lnSpc>
                <a:spcPct val="100000"/>
              </a:lnSpc>
              <a:buFont typeface="Arial" panose="020B0604020202020204" pitchFamily="34" charset="0"/>
              <a:buChar char="•"/>
            </a:pPr>
            <a:endParaRPr lang="it-IT" sz="1400" b="0" dirty="0"/>
          </a:p>
          <a:p>
            <a:pPr marL="107950" indent="-107950">
              <a:lnSpc>
                <a:spcPct val="100000"/>
              </a:lnSpc>
              <a:buFont typeface="Arial" panose="020B0604020202020204" pitchFamily="34" charset="0"/>
              <a:buChar char="•"/>
            </a:pPr>
            <a:r>
              <a:rPr lang="it-IT" sz="1400" b="0" dirty="0"/>
              <a:t>In caso di esecuzione del servizio di </a:t>
            </a:r>
            <a:r>
              <a:rPr lang="it-IT" sz="1400" dirty="0"/>
              <a:t>Lock In</a:t>
            </a:r>
            <a:r>
              <a:rPr lang="it-IT" sz="1400" b="0" dirty="0"/>
              <a:t>, il servizio di Stop </a:t>
            </a:r>
            <a:r>
              <a:rPr lang="it-IT" sz="1400" b="0" dirty="0" err="1"/>
              <a:t>Loss</a:t>
            </a:r>
            <a:r>
              <a:rPr lang="it-IT" sz="1400" b="0" dirty="0"/>
              <a:t>, se attivato sul medesimo OICR, verrà temporaneamente sospeso, e successivamente riattivato;</a:t>
            </a:r>
          </a:p>
          <a:p>
            <a:pPr marL="107950" indent="-107950">
              <a:lnSpc>
                <a:spcPct val="100000"/>
              </a:lnSpc>
              <a:buFont typeface="Arial" panose="020B0604020202020204" pitchFamily="34" charset="0"/>
              <a:buChar char="•"/>
            </a:pPr>
            <a:endParaRPr lang="it-IT" sz="1400" b="0" dirty="0"/>
          </a:p>
          <a:p>
            <a:pPr marL="107950" indent="-107950">
              <a:lnSpc>
                <a:spcPct val="100000"/>
              </a:lnSpc>
              <a:buFont typeface="Arial" panose="020B0604020202020204" pitchFamily="34" charset="0"/>
              <a:buChar char="•"/>
            </a:pPr>
            <a:r>
              <a:rPr lang="it-IT" sz="1400" b="0" dirty="0"/>
              <a:t>Se in corso di contratto viene richiesta una </a:t>
            </a:r>
            <a:r>
              <a:rPr lang="it-IT" sz="1400" dirty="0"/>
              <a:t>modifica</a:t>
            </a:r>
            <a:r>
              <a:rPr lang="it-IT" sz="1400" b="0" dirty="0"/>
              <a:t> ad un servizio aggiuntivo opzionale, il servizio verrà revocato e riattivato con la modifica richiesta. Il predetto servizio opzionale modificato avrà pertanto una </a:t>
            </a:r>
            <a:r>
              <a:rPr lang="it-IT" sz="1400" dirty="0"/>
              <a:t>nuova data di decorrenza</a:t>
            </a:r>
            <a:r>
              <a:rPr lang="it-IT" sz="1400" b="0" dirty="0"/>
              <a:t>.</a:t>
            </a:r>
          </a:p>
          <a:p>
            <a:endParaRPr lang="it-IT" dirty="0"/>
          </a:p>
        </p:txBody>
      </p:sp>
      <p:sp>
        <p:nvSpPr>
          <p:cNvPr id="3" name="Segnaposto data 2"/>
          <p:cNvSpPr>
            <a:spLocks noGrp="1"/>
          </p:cNvSpPr>
          <p:nvPr>
            <p:ph type="dt" sz="half" idx="10"/>
          </p:nvPr>
        </p:nvSpPr>
        <p:spPr/>
        <p:txBody>
          <a:bodyPr/>
          <a:lstStyle/>
          <a:p>
            <a:r>
              <a:rPr lang="fr-FR" smtClean="0"/>
              <a:t>Date</a:t>
            </a:r>
            <a:endParaRPr lang="fr-FR"/>
          </a:p>
        </p:txBody>
      </p:sp>
      <p:sp>
        <p:nvSpPr>
          <p:cNvPr id="4" name="Segnaposto numero diapositiva 3"/>
          <p:cNvSpPr>
            <a:spLocks noGrp="1"/>
          </p:cNvSpPr>
          <p:nvPr>
            <p:ph type="sldNum" sz="quarter" idx="11"/>
          </p:nvPr>
        </p:nvSpPr>
        <p:spPr/>
        <p:txBody>
          <a:bodyPr/>
          <a:lstStyle/>
          <a:p>
            <a:fld id="{733122C9-A0B9-462F-8757-0847AD287B63}" type="slidenum">
              <a:rPr lang="fr-FR" smtClean="0"/>
              <a:pPr/>
              <a:t>20</a:t>
            </a:fld>
            <a:endParaRPr lang="fr-FR" dirty="0"/>
          </a:p>
        </p:txBody>
      </p:sp>
    </p:spTree>
    <p:extLst>
      <p:ext uri="{BB962C8B-B14F-4D97-AF65-F5344CB8AC3E}">
        <p14:creationId xmlns:p14="http://schemas.microsoft.com/office/powerpoint/2010/main" val="7884182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p:txBody>
          <a:bodyPr/>
          <a:lstStyle/>
          <a:p>
            <a:r>
              <a:rPr lang="it-IT" dirty="0" smtClean="0"/>
              <a:t>FRONT END</a:t>
            </a:r>
            <a:endParaRPr lang="it-IT" dirty="0"/>
          </a:p>
        </p:txBody>
      </p:sp>
      <p:sp>
        <p:nvSpPr>
          <p:cNvPr id="8" name="Segnaposto contenuto 7"/>
          <p:cNvSpPr>
            <a:spLocks noGrp="1"/>
          </p:cNvSpPr>
          <p:nvPr>
            <p:ph idx="1"/>
          </p:nvPr>
        </p:nvSpPr>
        <p:spPr/>
        <p:txBody>
          <a:bodyPr/>
          <a:lstStyle/>
          <a:p>
            <a:r>
              <a:rPr lang="it-IT" sz="1400" b="0" dirty="0"/>
              <a:t>CNP Partners mette a disposizione della rete un </a:t>
            </a:r>
            <a:r>
              <a:rPr lang="it-IT" sz="1400" dirty="0"/>
              <a:t>Gestionale Web </a:t>
            </a:r>
            <a:r>
              <a:rPr lang="it-IT" sz="1400" dirty="0" err="1"/>
              <a:t>Based</a:t>
            </a:r>
            <a:r>
              <a:rPr lang="it-IT" sz="1400" dirty="0"/>
              <a:t> </a:t>
            </a:r>
            <a:r>
              <a:rPr lang="it-IT" sz="1400" b="0" dirty="0"/>
              <a:t>che consente di:</a:t>
            </a:r>
          </a:p>
          <a:p>
            <a:endParaRPr lang="it-IT" sz="1400" b="0" dirty="0"/>
          </a:p>
          <a:p>
            <a:pPr marL="107950" indent="-107950">
              <a:buFont typeface="Arial" panose="020B0604020202020204" pitchFamily="34" charset="0"/>
              <a:buChar char="•"/>
            </a:pPr>
            <a:r>
              <a:rPr lang="it-IT" sz="1400" b="0" dirty="0"/>
              <a:t>Gestire le operazioni on line, come ad esempio:</a:t>
            </a:r>
          </a:p>
          <a:p>
            <a:pPr marL="355600" lvl="1" indent="-146050">
              <a:buFont typeface="Courier New" panose="02070309020205020404" pitchFamily="49" charset="0"/>
              <a:buChar char="o"/>
            </a:pPr>
            <a:r>
              <a:rPr lang="it-IT" sz="1400" b="0" dirty="0"/>
              <a:t>Questionario Adeguatezza</a:t>
            </a:r>
          </a:p>
          <a:p>
            <a:pPr marL="355600" lvl="1" indent="-146050">
              <a:buFont typeface="Courier New" panose="02070309020205020404" pitchFamily="49" charset="0"/>
              <a:buChar char="o"/>
            </a:pPr>
            <a:r>
              <a:rPr lang="it-IT" sz="1400" b="0" dirty="0"/>
              <a:t>Questionario Antiriciclaggio </a:t>
            </a:r>
          </a:p>
          <a:p>
            <a:pPr marL="355600" lvl="1" indent="-146050">
              <a:buFont typeface="Courier New" panose="02070309020205020404" pitchFamily="49" charset="0"/>
              <a:buChar char="o"/>
            </a:pPr>
            <a:r>
              <a:rPr lang="it-IT" sz="1400" b="0" dirty="0"/>
              <a:t>Sottoscrizioni Polizze</a:t>
            </a:r>
          </a:p>
          <a:p>
            <a:pPr marL="355600" lvl="1" indent="-146050">
              <a:buFont typeface="Courier New" panose="02070309020205020404" pitchFamily="49" charset="0"/>
              <a:buChar char="o"/>
            </a:pPr>
            <a:r>
              <a:rPr lang="it-IT" sz="1400" b="0" dirty="0"/>
              <a:t>Versamenti Aggiuntivi, Switch</a:t>
            </a:r>
          </a:p>
          <a:p>
            <a:pPr marL="355600" lvl="1" indent="-146050">
              <a:buFont typeface="Courier New" panose="02070309020205020404" pitchFamily="49" charset="0"/>
              <a:buChar char="o"/>
            </a:pPr>
            <a:r>
              <a:rPr lang="it-IT" sz="1400" b="0" dirty="0"/>
              <a:t>Attivazione e modifica dei Servizi Opzionali</a:t>
            </a:r>
          </a:p>
          <a:p>
            <a:pPr marL="355600" lvl="1" indent="-146050">
              <a:buFont typeface="Courier New" panose="02070309020205020404" pitchFamily="49" charset="0"/>
              <a:buChar char="o"/>
            </a:pPr>
            <a:r>
              <a:rPr lang="it-IT" sz="1400" b="0" dirty="0"/>
              <a:t>Operazioni sul portafoglio e sulle anagrafiche</a:t>
            </a:r>
          </a:p>
          <a:p>
            <a:endParaRPr lang="it-IT" sz="1400" b="0" dirty="0"/>
          </a:p>
        </p:txBody>
      </p:sp>
      <p:sp>
        <p:nvSpPr>
          <p:cNvPr id="3" name="Segnaposto data 2"/>
          <p:cNvSpPr>
            <a:spLocks noGrp="1"/>
          </p:cNvSpPr>
          <p:nvPr>
            <p:ph type="dt" sz="half" idx="10"/>
          </p:nvPr>
        </p:nvSpPr>
        <p:spPr/>
        <p:txBody>
          <a:bodyPr/>
          <a:lstStyle/>
          <a:p>
            <a:r>
              <a:rPr lang="fr-FR" smtClean="0"/>
              <a:t>Date</a:t>
            </a:r>
            <a:endParaRPr lang="fr-FR"/>
          </a:p>
        </p:txBody>
      </p:sp>
      <p:sp>
        <p:nvSpPr>
          <p:cNvPr id="4" name="Segnaposto numero diapositiva 3"/>
          <p:cNvSpPr>
            <a:spLocks noGrp="1"/>
          </p:cNvSpPr>
          <p:nvPr>
            <p:ph type="sldNum" sz="quarter" idx="11"/>
          </p:nvPr>
        </p:nvSpPr>
        <p:spPr/>
        <p:txBody>
          <a:bodyPr/>
          <a:lstStyle/>
          <a:p>
            <a:fld id="{733122C9-A0B9-462F-8757-0847AD287B63}" type="slidenum">
              <a:rPr lang="fr-FR" smtClean="0"/>
              <a:pPr/>
              <a:t>21</a:t>
            </a:fld>
            <a:endParaRPr lang="fr-FR" dirty="0"/>
          </a:p>
        </p:txBody>
      </p:sp>
      <p:sp>
        <p:nvSpPr>
          <p:cNvPr id="9" name="Segnaposto contenuto 8"/>
          <p:cNvSpPr>
            <a:spLocks noGrp="1"/>
          </p:cNvSpPr>
          <p:nvPr>
            <p:ph idx="13"/>
          </p:nvPr>
        </p:nvSpPr>
        <p:spPr/>
        <p:txBody>
          <a:bodyPr/>
          <a:lstStyle/>
          <a:p>
            <a:pPr marL="107950" indent="-107950">
              <a:buFont typeface="Arial" panose="020B0604020202020204" pitchFamily="34" charset="0"/>
              <a:buChar char="•"/>
            </a:pPr>
            <a:r>
              <a:rPr lang="it-IT" sz="1400" dirty="0"/>
              <a:t>Calcolare la volatilità </a:t>
            </a:r>
            <a:r>
              <a:rPr lang="it-IT" sz="1400" b="0" dirty="0"/>
              <a:t>del portafoglio alla sottoscrizione e ad ogni singola operazione per la verifica dell’adeguatezza</a:t>
            </a:r>
          </a:p>
          <a:p>
            <a:pPr marL="107950" indent="-107950">
              <a:buFont typeface="Arial" panose="020B0604020202020204" pitchFamily="34" charset="0"/>
              <a:buChar char="•"/>
            </a:pPr>
            <a:endParaRPr lang="it-IT" sz="1400" b="0" dirty="0"/>
          </a:p>
          <a:p>
            <a:pPr marL="107950" indent="-107950">
              <a:buFont typeface="Arial" panose="020B0604020202020204" pitchFamily="34" charset="0"/>
              <a:buChar char="•"/>
            </a:pPr>
            <a:r>
              <a:rPr lang="it-IT" sz="1400" dirty="0"/>
              <a:t>Consultare la documentazione</a:t>
            </a:r>
            <a:r>
              <a:rPr lang="it-IT" sz="1400" b="0" dirty="0"/>
              <a:t>: in una sezione specifica è messa a disposizione tutta la modulistica on-line nonché l’archiviazione di tutte le comunicazioni inviate al cliente </a:t>
            </a:r>
          </a:p>
          <a:p>
            <a:pPr marL="107950" indent="-107950">
              <a:buFont typeface="Arial" panose="020B0604020202020204" pitchFamily="34" charset="0"/>
              <a:buChar char="•"/>
            </a:pPr>
            <a:endParaRPr lang="it-IT" sz="1400" b="0" dirty="0"/>
          </a:p>
          <a:p>
            <a:pPr marL="107950" indent="-107950">
              <a:buFont typeface="Arial" panose="020B0604020202020204" pitchFamily="34" charset="0"/>
              <a:buChar char="•"/>
            </a:pPr>
            <a:r>
              <a:rPr lang="it-IT" sz="1400" dirty="0"/>
              <a:t>Reportistica</a:t>
            </a:r>
            <a:r>
              <a:rPr lang="it-IT" sz="1400" b="0" dirty="0"/>
              <a:t>: visualizzare report settimanali e mensili della polizza, a supporto della gestione della clientela.</a:t>
            </a:r>
          </a:p>
          <a:p>
            <a:pPr marL="107950" indent="-107950">
              <a:buFont typeface="Arial" panose="020B0604020202020204" pitchFamily="34" charset="0"/>
              <a:buChar char="•"/>
            </a:pPr>
            <a:endParaRPr lang="it-IT" sz="1400" b="0" dirty="0"/>
          </a:p>
          <a:p>
            <a:pPr marL="107950" indent="-107950">
              <a:buFont typeface="Arial" panose="020B0604020202020204" pitchFamily="34" charset="0"/>
              <a:buChar char="•"/>
            </a:pPr>
            <a:r>
              <a:rPr lang="it-IT" sz="1400" dirty="0"/>
              <a:t>Statistiche Commerciali</a:t>
            </a:r>
            <a:r>
              <a:rPr lang="it-IT" sz="1400" b="0" dirty="0"/>
              <a:t>: per l’analisi dei portafogli clienti con un approccio commerciale e non. </a:t>
            </a:r>
          </a:p>
          <a:p>
            <a:endParaRPr lang="it-IT" dirty="0"/>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4000" y="620713"/>
            <a:ext cx="720000" cy="720000"/>
          </a:xfrm>
          <a:prstGeom prst="rect">
            <a:avLst/>
          </a:prstGeom>
        </p:spPr>
      </p:pic>
    </p:spTree>
    <p:extLst>
      <p:ext uri="{BB962C8B-B14F-4D97-AF65-F5344CB8AC3E}">
        <p14:creationId xmlns:p14="http://schemas.microsoft.com/office/powerpoint/2010/main" val="317362261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p:cNvSpPr>
            <a:spLocks noGrp="1"/>
          </p:cNvSpPr>
          <p:nvPr>
            <p:ph type="title"/>
          </p:nvPr>
        </p:nvSpPr>
        <p:spPr/>
        <p:txBody>
          <a:bodyPr/>
          <a:lstStyle/>
          <a:p>
            <a:r>
              <a:rPr lang="it-IT" dirty="0" smtClean="0"/>
              <a:t>REPORTISTICA</a:t>
            </a:r>
            <a:endParaRPr lang="it-IT" dirty="0"/>
          </a:p>
        </p:txBody>
      </p:sp>
      <p:sp>
        <p:nvSpPr>
          <p:cNvPr id="9" name="Segnaposto contenuto 8"/>
          <p:cNvSpPr>
            <a:spLocks noGrp="1"/>
          </p:cNvSpPr>
          <p:nvPr>
            <p:ph idx="1"/>
          </p:nvPr>
        </p:nvSpPr>
        <p:spPr/>
        <p:txBody>
          <a:bodyPr/>
          <a:lstStyle/>
          <a:p>
            <a:r>
              <a:rPr lang="it-IT" sz="1400" b="0" dirty="0" err="1"/>
              <a:t>CliP</a:t>
            </a:r>
            <a:r>
              <a:rPr lang="it-IT" sz="1400" b="0" dirty="0"/>
              <a:t> mette a disposizione per la rete un sistema di reportistica avanzato dei portafogli che permette di monitorare l’investimento nel tempo al fine che esso sia sempre in linea con gli obiettivi di investimento del cliente e contemporaneamente consente di fornire risposte precise e tempestive alle richieste degli stessi. </a:t>
            </a:r>
          </a:p>
          <a:p>
            <a:endParaRPr lang="it-IT" sz="1400" b="0" dirty="0"/>
          </a:p>
          <a:p>
            <a:endParaRPr lang="it-IT" dirty="0"/>
          </a:p>
        </p:txBody>
      </p:sp>
      <p:sp>
        <p:nvSpPr>
          <p:cNvPr id="4" name="Segnaposto data 3"/>
          <p:cNvSpPr>
            <a:spLocks noGrp="1"/>
          </p:cNvSpPr>
          <p:nvPr>
            <p:ph type="dt" sz="half" idx="10"/>
          </p:nvPr>
        </p:nvSpPr>
        <p:spPr/>
        <p:txBody>
          <a:bodyPr/>
          <a:lstStyle/>
          <a:p>
            <a:r>
              <a:rPr lang="fr-FR" noProof="0" smtClean="0"/>
              <a:t>Date</a:t>
            </a:r>
            <a:endParaRPr lang="fr-FR" noProof="0"/>
          </a:p>
        </p:txBody>
      </p:sp>
      <p:sp>
        <p:nvSpPr>
          <p:cNvPr id="5" name="Segnaposto numero diapositiva 4"/>
          <p:cNvSpPr>
            <a:spLocks noGrp="1"/>
          </p:cNvSpPr>
          <p:nvPr>
            <p:ph type="sldNum" sz="quarter" idx="11"/>
          </p:nvPr>
        </p:nvSpPr>
        <p:spPr/>
        <p:txBody>
          <a:bodyPr/>
          <a:lstStyle/>
          <a:p>
            <a:fld id="{733122C9-A0B9-462F-8757-0847AD287B63}" type="slidenum">
              <a:rPr lang="fr-FR" noProof="0" smtClean="0"/>
              <a:pPr/>
              <a:t>22</a:t>
            </a:fld>
            <a:endParaRPr lang="fr-FR" noProof="0"/>
          </a:p>
        </p:txBody>
      </p:sp>
      <p:sp>
        <p:nvSpPr>
          <p:cNvPr id="10" name="Segnaposto contenuto 9"/>
          <p:cNvSpPr>
            <a:spLocks noGrp="1"/>
          </p:cNvSpPr>
          <p:nvPr>
            <p:ph idx="13"/>
          </p:nvPr>
        </p:nvSpPr>
        <p:spPr/>
        <p:txBody>
          <a:bodyPr/>
          <a:lstStyle/>
          <a:p>
            <a:r>
              <a:rPr lang="it-IT" sz="1400" b="0" dirty="0"/>
              <a:t>I report messi a disposizione in questa sezione sono 7 tutti esportabili in formato pdf singolarmente o insieme in un unico documento. </a:t>
            </a:r>
            <a:endParaRPr lang="it-IT" sz="1400" b="0" dirty="0" smtClean="0"/>
          </a:p>
          <a:p>
            <a:endParaRPr lang="it-IT" sz="1400" b="0" dirty="0" smtClean="0"/>
          </a:p>
          <a:p>
            <a:r>
              <a:rPr lang="it-IT" sz="1400" b="0" dirty="0" smtClean="0"/>
              <a:t>I </a:t>
            </a:r>
            <a:r>
              <a:rPr lang="it-IT" sz="1400" b="0" dirty="0"/>
              <a:t>principali sono</a:t>
            </a:r>
            <a:r>
              <a:rPr lang="it-IT" sz="1400" b="0" dirty="0" smtClean="0"/>
              <a:t>:</a:t>
            </a:r>
          </a:p>
          <a:p>
            <a:pPr marL="177800" indent="-165100">
              <a:buFont typeface="+mj-lt"/>
              <a:buAutoNum type="arabicPeriod"/>
            </a:pPr>
            <a:r>
              <a:rPr lang="it-IT" sz="1400" b="0" dirty="0" smtClean="0"/>
              <a:t>Riepilogo </a:t>
            </a:r>
            <a:r>
              <a:rPr lang="it-IT" sz="1400" b="0" dirty="0"/>
              <a:t>di Polizza</a:t>
            </a:r>
          </a:p>
          <a:p>
            <a:pPr marL="177800" indent="-165100">
              <a:buFont typeface="+mj-lt"/>
              <a:buAutoNum type="arabicPeriod"/>
            </a:pPr>
            <a:r>
              <a:rPr lang="it-IT" sz="1400" b="0" dirty="0"/>
              <a:t>Analisi performance storica </a:t>
            </a:r>
          </a:p>
          <a:p>
            <a:pPr marL="177800" indent="-165100">
              <a:buFont typeface="+mj-lt"/>
              <a:buAutoNum type="arabicPeriod"/>
            </a:pPr>
            <a:r>
              <a:rPr lang="it-IT" sz="1400" b="0" dirty="0"/>
              <a:t>Analisi performance portafoglio </a:t>
            </a:r>
          </a:p>
          <a:p>
            <a:pPr marL="177800" indent="-165100">
              <a:buFont typeface="+mj-lt"/>
              <a:buAutoNum type="arabicPeriod"/>
            </a:pPr>
            <a:r>
              <a:rPr lang="it-IT" sz="1400" b="0" dirty="0"/>
              <a:t>Riepilogo ultimi movimenti </a:t>
            </a:r>
          </a:p>
          <a:p>
            <a:pPr marL="177800" indent="-165100">
              <a:buFont typeface="+mj-lt"/>
              <a:buAutoNum type="arabicPeriod"/>
            </a:pPr>
            <a:r>
              <a:rPr lang="it-IT" sz="1400" b="0" dirty="0"/>
              <a:t>Riepilogo Movimenti</a:t>
            </a:r>
          </a:p>
          <a:p>
            <a:pPr marL="177800" indent="-165100">
              <a:buFont typeface="+mj-lt"/>
              <a:buAutoNum type="arabicPeriod"/>
            </a:pPr>
            <a:r>
              <a:rPr lang="it-IT" sz="1400" b="0" dirty="0"/>
              <a:t>Analisi di rischio</a:t>
            </a:r>
          </a:p>
          <a:p>
            <a:pPr marL="177800" indent="-165100">
              <a:buFont typeface="+mj-lt"/>
              <a:buAutoNum type="arabicPeriod"/>
            </a:pPr>
            <a:r>
              <a:rPr lang="it-IT" sz="1400" b="0" dirty="0"/>
              <a:t>Elenco movimenti vendita</a:t>
            </a:r>
          </a:p>
          <a:p>
            <a:endParaRPr lang="it-IT" sz="1400" b="0" dirty="0" smtClean="0"/>
          </a:p>
          <a:p>
            <a:endParaRPr lang="it-IT" dirty="0"/>
          </a:p>
        </p:txBody>
      </p:sp>
      <p:pic>
        <p:nvPicPr>
          <p:cNvPr id="13" name="Segnaposto contenuto 12"/>
          <p:cNvPicPr>
            <a:picLocks noGrp="1" noChangeAspect="1"/>
          </p:cNvPicPr>
          <p:nvPr>
            <p:ph idx="14"/>
          </p:nvPr>
        </p:nvPicPr>
        <p:blipFill>
          <a:blip r:embed="rId2" cstate="print">
            <a:extLst>
              <a:ext uri="{28A0092B-C50C-407E-A947-70E740481C1C}">
                <a14:useLocalDpi xmlns:a14="http://schemas.microsoft.com/office/drawing/2010/main" val="0"/>
              </a:ext>
            </a:extLst>
          </a:blip>
          <a:stretch>
            <a:fillRect/>
          </a:stretch>
        </p:blipFill>
        <p:spPr>
          <a:xfrm>
            <a:off x="6188075" y="2954532"/>
            <a:ext cx="2592388" cy="1633149"/>
          </a:xfrm>
        </p:spPr>
      </p:pic>
      <p:pic>
        <p:nvPicPr>
          <p:cNvPr id="14" name="Immagin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0463" y="620713"/>
            <a:ext cx="720000" cy="720000"/>
          </a:xfrm>
          <a:prstGeom prst="rect">
            <a:avLst/>
          </a:prstGeom>
        </p:spPr>
      </p:pic>
    </p:spTree>
    <p:extLst>
      <p:ext uri="{BB962C8B-B14F-4D97-AF65-F5344CB8AC3E}">
        <p14:creationId xmlns:p14="http://schemas.microsoft.com/office/powerpoint/2010/main" val="217048863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4000" y="624181"/>
            <a:ext cx="720000" cy="720000"/>
          </a:xfrm>
          <a:prstGeom prst="rect">
            <a:avLst/>
          </a:prstGeom>
        </p:spPr>
      </p:pic>
      <p:sp>
        <p:nvSpPr>
          <p:cNvPr id="7" name="Titolo 6"/>
          <p:cNvSpPr>
            <a:spLocks noGrp="1"/>
          </p:cNvSpPr>
          <p:nvPr>
            <p:ph type="title"/>
          </p:nvPr>
        </p:nvSpPr>
        <p:spPr/>
        <p:txBody>
          <a:bodyPr/>
          <a:lstStyle/>
          <a:p>
            <a:r>
              <a:rPr lang="it-IT" dirty="0" smtClean="0"/>
              <a:t>AREA DEDICATA</a:t>
            </a:r>
            <a:endParaRPr lang="it-IT" dirty="0"/>
          </a:p>
        </p:txBody>
      </p:sp>
      <p:sp>
        <p:nvSpPr>
          <p:cNvPr id="8" name="Segnaposto contenuto 7"/>
          <p:cNvSpPr>
            <a:spLocks noGrp="1"/>
          </p:cNvSpPr>
          <p:nvPr>
            <p:ph idx="1"/>
          </p:nvPr>
        </p:nvSpPr>
        <p:spPr/>
        <p:txBody>
          <a:bodyPr/>
          <a:lstStyle/>
          <a:p>
            <a:pPr>
              <a:lnSpc>
                <a:spcPct val="100000"/>
              </a:lnSpc>
            </a:pPr>
            <a:r>
              <a:rPr lang="it-IT" sz="1400" b="0" dirty="0"/>
              <a:t>Un’area completamente dedicata al cliente, il quale accedendo all’applicazione, avrà la avrà la possibilità di visualizzare con la massima autonomia:</a:t>
            </a:r>
          </a:p>
          <a:p>
            <a:pPr>
              <a:lnSpc>
                <a:spcPct val="100000"/>
              </a:lnSpc>
            </a:pPr>
            <a:endParaRPr lang="it-IT" sz="1400" b="0" dirty="0"/>
          </a:p>
          <a:p>
            <a:pPr marL="171450" indent="-171450">
              <a:lnSpc>
                <a:spcPct val="100000"/>
              </a:lnSpc>
              <a:buFont typeface="Arial" panose="020B0604020202020204" pitchFamily="34" charset="0"/>
              <a:buChar char="•"/>
            </a:pPr>
            <a:r>
              <a:rPr lang="it-IT" sz="1200" dirty="0"/>
              <a:t>Sezione Investimento</a:t>
            </a:r>
            <a:r>
              <a:rPr lang="it-IT" sz="1200" b="0" dirty="0"/>
              <a:t>: tutti i Report di Sintesi Settimanali del mese in corso più il report relativo all’ultima settimana degli 11 mesi precedenti;</a:t>
            </a:r>
          </a:p>
          <a:p>
            <a:pPr marL="171450" indent="-171450">
              <a:lnSpc>
                <a:spcPct val="100000"/>
              </a:lnSpc>
              <a:buFont typeface="Arial" panose="020B0604020202020204" pitchFamily="34" charset="0"/>
              <a:buChar char="•"/>
            </a:pPr>
            <a:r>
              <a:rPr lang="it-IT" sz="1200" dirty="0"/>
              <a:t>Sezione Comunicazione</a:t>
            </a:r>
            <a:r>
              <a:rPr lang="it-IT" sz="1200" b="0" dirty="0"/>
              <a:t>: tutta la documentazione relativa alla propria polizza a partire dalla Conferma Accettazione Proposta includendo tutte le comunicazioni che possono essere generate successivamente come Conferma Attivazione Servizio Aggiuntivo, Conferma Fine Servizio Aggiuntivo, Estratti Conto, </a:t>
            </a:r>
            <a:r>
              <a:rPr lang="it-IT" sz="1200" b="0" dirty="0" err="1"/>
              <a:t>ecc</a:t>
            </a:r>
            <a:r>
              <a:rPr lang="it-IT" sz="1200" b="0" dirty="0"/>
              <a:t> …;</a:t>
            </a:r>
          </a:p>
          <a:p>
            <a:pPr marL="171450" indent="-171450">
              <a:lnSpc>
                <a:spcPct val="100000"/>
              </a:lnSpc>
              <a:buFont typeface="Arial" panose="020B0604020202020204" pitchFamily="34" charset="0"/>
              <a:buChar char="•"/>
            </a:pPr>
            <a:r>
              <a:rPr lang="it-IT" sz="1200" dirty="0"/>
              <a:t>Sezione Contratto</a:t>
            </a:r>
            <a:r>
              <a:rPr lang="it-IT" sz="1200" b="0" dirty="0"/>
              <a:t>: il Fascicolo Informativo  sottoscritto dal cliente ed eventuali Appendici di Integrazione;</a:t>
            </a:r>
          </a:p>
          <a:p>
            <a:pPr marL="171450" indent="-171450">
              <a:lnSpc>
                <a:spcPct val="100000"/>
              </a:lnSpc>
              <a:buFont typeface="Arial" panose="020B0604020202020204" pitchFamily="34" charset="0"/>
              <a:buChar char="•"/>
            </a:pPr>
            <a:r>
              <a:rPr lang="it-IT" sz="1200" dirty="0"/>
              <a:t>Sezione Informazioni</a:t>
            </a:r>
            <a:r>
              <a:rPr lang="it-IT" sz="1200" b="0" dirty="0"/>
              <a:t>: tutta la documentazione commerciale, correlata dunque al marketing, come ad esempio la Brochure del prodotto scelto</a:t>
            </a:r>
            <a:r>
              <a:rPr lang="it-IT" sz="1200" b="0" dirty="0" smtClean="0"/>
              <a:t>.</a:t>
            </a:r>
            <a:endParaRPr lang="it-IT" sz="1200" b="0" dirty="0"/>
          </a:p>
        </p:txBody>
      </p:sp>
      <p:sp>
        <p:nvSpPr>
          <p:cNvPr id="3" name="Segnaposto data 2"/>
          <p:cNvSpPr>
            <a:spLocks noGrp="1"/>
          </p:cNvSpPr>
          <p:nvPr>
            <p:ph type="dt" sz="half" idx="10"/>
          </p:nvPr>
        </p:nvSpPr>
        <p:spPr/>
        <p:txBody>
          <a:bodyPr/>
          <a:lstStyle/>
          <a:p>
            <a:r>
              <a:rPr lang="fr-FR" smtClean="0"/>
              <a:t>Date</a:t>
            </a:r>
            <a:endParaRPr lang="fr-FR"/>
          </a:p>
        </p:txBody>
      </p:sp>
      <p:sp>
        <p:nvSpPr>
          <p:cNvPr id="4" name="Segnaposto numero diapositiva 3"/>
          <p:cNvSpPr>
            <a:spLocks noGrp="1"/>
          </p:cNvSpPr>
          <p:nvPr>
            <p:ph type="sldNum" sz="quarter" idx="11"/>
          </p:nvPr>
        </p:nvSpPr>
        <p:spPr/>
        <p:txBody>
          <a:bodyPr/>
          <a:lstStyle/>
          <a:p>
            <a:fld id="{733122C9-A0B9-462F-8757-0847AD287B63}" type="slidenum">
              <a:rPr lang="fr-FR" smtClean="0"/>
              <a:pPr/>
              <a:t>23</a:t>
            </a:fld>
            <a:endParaRPr lang="fr-FR" dirty="0"/>
          </a:p>
        </p:txBody>
      </p:sp>
      <p:sp>
        <p:nvSpPr>
          <p:cNvPr id="9" name="Segnaposto contenuto 8"/>
          <p:cNvSpPr>
            <a:spLocks noGrp="1"/>
          </p:cNvSpPr>
          <p:nvPr>
            <p:ph idx="13"/>
          </p:nvPr>
        </p:nvSpPr>
        <p:spPr/>
        <p:txBody>
          <a:bodyPr/>
          <a:lstStyle/>
          <a:p>
            <a:r>
              <a:rPr lang="it-IT" sz="1400" b="0" dirty="0"/>
              <a:t>Tutti i documenti quali i report settimanali, le comunicazioni, la documentazione contrattuale e la documentazione commerciale  sono in formato pdf e posso essere visualizzati online, scaricati e stampati dal cliente. </a:t>
            </a:r>
          </a:p>
          <a:p>
            <a:r>
              <a:rPr lang="it-IT" sz="1400" b="0" dirty="0"/>
              <a:t> </a:t>
            </a:r>
          </a:p>
          <a:p>
            <a:r>
              <a:rPr lang="it-IT" sz="1400" b="0" dirty="0"/>
              <a:t>CNP Partners mette a disposizione un Numero Verde, nonché una casella di posta elettronica dedicati, per fornire assistenza e supporto al cliente sia in fase di registrazione all’Area Clienti che in caso di necessità durante la navigazione e consultazione dei documenti.</a:t>
            </a:r>
          </a:p>
          <a:p>
            <a:endParaRPr lang="it-IT" dirty="0"/>
          </a:p>
        </p:txBody>
      </p:sp>
    </p:spTree>
    <p:extLst>
      <p:ext uri="{BB962C8B-B14F-4D97-AF65-F5344CB8AC3E}">
        <p14:creationId xmlns:p14="http://schemas.microsoft.com/office/powerpoint/2010/main" val="163730070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arrotondato 4"/>
          <p:cNvSpPr/>
          <p:nvPr/>
        </p:nvSpPr>
        <p:spPr>
          <a:xfrm>
            <a:off x="8064000" y="618281"/>
            <a:ext cx="720000" cy="720000"/>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it-IT" sz="2800" b="1" dirty="0" smtClean="0">
                <a:solidFill>
                  <a:schemeClr val="accent3"/>
                </a:solidFill>
                <a:latin typeface="Century Gothic" panose="020B0502020202020204" pitchFamily="34" charset="0"/>
              </a:rPr>
              <a:t>I</a:t>
            </a:r>
            <a:r>
              <a:rPr lang="it-IT" sz="2800" b="1" baseline="30000" dirty="0" smtClean="0">
                <a:solidFill>
                  <a:schemeClr val="accent3"/>
                </a:solidFill>
                <a:latin typeface="Century Gothic" panose="020B0502020202020204" pitchFamily="34" charset="0"/>
              </a:rPr>
              <a:t>2</a:t>
            </a:r>
            <a:r>
              <a:rPr lang="it-IT" sz="2800" b="1" dirty="0" smtClean="0">
                <a:solidFill>
                  <a:schemeClr val="accent3"/>
                </a:solidFill>
                <a:latin typeface="Century Gothic" panose="020B0502020202020204" pitchFamily="34" charset="0"/>
              </a:rPr>
              <a:t>A</a:t>
            </a:r>
            <a:endParaRPr lang="it-IT" sz="2800" b="1" dirty="0">
              <a:solidFill>
                <a:schemeClr val="accent3"/>
              </a:solidFill>
              <a:latin typeface="Century Gothic" panose="020B0502020202020204" pitchFamily="34" charset="0"/>
            </a:endParaRPr>
          </a:p>
        </p:txBody>
      </p:sp>
      <p:sp>
        <p:nvSpPr>
          <p:cNvPr id="7" name="Titolo 6"/>
          <p:cNvSpPr>
            <a:spLocks noGrp="1"/>
          </p:cNvSpPr>
          <p:nvPr>
            <p:ph type="title"/>
          </p:nvPr>
        </p:nvSpPr>
        <p:spPr/>
        <p:txBody>
          <a:bodyPr/>
          <a:lstStyle/>
          <a:p>
            <a:r>
              <a:rPr lang="it-IT" dirty="0" smtClean="0"/>
              <a:t>SOFTWARE I</a:t>
            </a:r>
            <a:r>
              <a:rPr lang="it-IT" baseline="30000" dirty="0" smtClean="0"/>
              <a:t>2</a:t>
            </a:r>
            <a:r>
              <a:rPr lang="it-IT" dirty="0" smtClean="0"/>
              <a:t>A</a:t>
            </a:r>
            <a:endParaRPr lang="it-IT" dirty="0"/>
          </a:p>
        </p:txBody>
      </p:sp>
      <p:sp>
        <p:nvSpPr>
          <p:cNvPr id="8" name="Segnaposto contenuto 7"/>
          <p:cNvSpPr>
            <a:spLocks noGrp="1"/>
          </p:cNvSpPr>
          <p:nvPr>
            <p:ph idx="1"/>
          </p:nvPr>
        </p:nvSpPr>
        <p:spPr/>
        <p:txBody>
          <a:bodyPr>
            <a:normAutofit lnSpcReduction="10000"/>
          </a:bodyPr>
          <a:lstStyle/>
          <a:p>
            <a:pPr>
              <a:lnSpc>
                <a:spcPct val="100000"/>
              </a:lnSpc>
            </a:pPr>
            <a:r>
              <a:rPr lang="it-IT" sz="1400" b="0" dirty="0"/>
              <a:t>Il software I²A crea tutti i report avanzati in formato pdf per monitorare l’investimento nel tempo e può anche essere messo a disposizione delle reti</a:t>
            </a:r>
            <a:r>
              <a:rPr lang="it-IT" sz="1400" b="0" dirty="0" smtClean="0"/>
              <a:t>.</a:t>
            </a:r>
          </a:p>
          <a:p>
            <a:pPr>
              <a:lnSpc>
                <a:spcPct val="100000"/>
              </a:lnSpc>
            </a:pPr>
            <a:endParaRPr lang="it-IT" sz="1400" b="0" dirty="0"/>
          </a:p>
          <a:p>
            <a:pPr>
              <a:lnSpc>
                <a:spcPct val="100000"/>
              </a:lnSpc>
            </a:pPr>
            <a:r>
              <a:rPr lang="it-IT" sz="1400" b="0" dirty="0"/>
              <a:t>Attraverso </a:t>
            </a:r>
            <a:r>
              <a:rPr lang="it-IT" sz="1400" dirty="0"/>
              <a:t>I²A, </a:t>
            </a:r>
            <a:r>
              <a:rPr lang="it-IT" sz="1400" dirty="0" err="1"/>
              <a:t>Insurance</a:t>
            </a:r>
            <a:r>
              <a:rPr lang="it-IT" sz="1400" dirty="0"/>
              <a:t> </a:t>
            </a:r>
            <a:r>
              <a:rPr lang="it-IT" sz="1400" dirty="0" err="1"/>
              <a:t>Investment</a:t>
            </a:r>
            <a:r>
              <a:rPr lang="it-IT" sz="1400" dirty="0"/>
              <a:t> Advisor</a:t>
            </a:r>
            <a:r>
              <a:rPr lang="it-IT" sz="1400" b="0" dirty="0"/>
              <a:t>, il consulente, per esempio, può costruire un portafoglio ad hoc, utilizzando l’opzione </a:t>
            </a:r>
            <a:r>
              <a:rPr lang="it-IT" sz="1400" dirty="0"/>
              <a:t>Portafoglio Vuoto</a:t>
            </a:r>
            <a:r>
              <a:rPr lang="it-IT" sz="1400" b="0" dirty="0"/>
              <a:t>, per simulare l’andamento nel passato dell’</a:t>
            </a:r>
            <a:r>
              <a:rPr lang="it-IT" sz="1400" b="0" dirty="0" err="1"/>
              <a:t>asset</a:t>
            </a:r>
            <a:r>
              <a:rPr lang="it-IT" sz="1400" b="0" dirty="0"/>
              <a:t> </a:t>
            </a:r>
            <a:r>
              <a:rPr lang="it-IT" sz="1400" b="0" dirty="0" err="1"/>
              <a:t>allocation</a:t>
            </a:r>
            <a:r>
              <a:rPr lang="it-IT" sz="1400" b="0" dirty="0"/>
              <a:t> scelta</a:t>
            </a:r>
            <a:r>
              <a:rPr lang="it-IT" sz="1400" b="0" dirty="0" smtClean="0"/>
              <a:t>.</a:t>
            </a:r>
          </a:p>
          <a:p>
            <a:pPr>
              <a:lnSpc>
                <a:spcPct val="100000"/>
              </a:lnSpc>
            </a:pPr>
            <a:endParaRPr lang="it-IT" sz="1400" b="0" dirty="0"/>
          </a:p>
          <a:p>
            <a:pPr>
              <a:lnSpc>
                <a:spcPct val="100000"/>
              </a:lnSpc>
            </a:pPr>
            <a:r>
              <a:rPr lang="it-IT" sz="1400" b="0" dirty="0"/>
              <a:t>E’ possibile ottenere una simulazione degli ultimi 3 anni oppure scegliere un arco temporale specifico (da data a data). L’esito del back-test è esportabile in pdf con le seguenti informazioni:</a:t>
            </a:r>
          </a:p>
          <a:p>
            <a:pPr marL="107950" indent="-107950">
              <a:lnSpc>
                <a:spcPct val="100000"/>
              </a:lnSpc>
              <a:buFont typeface="Arial" panose="020B0604020202020204" pitchFamily="34" charset="0"/>
              <a:buChar char="•"/>
            </a:pPr>
            <a:r>
              <a:rPr lang="it-IT" sz="1400" b="0" dirty="0" smtClean="0"/>
              <a:t>Portafoglio</a:t>
            </a:r>
            <a:endParaRPr lang="it-IT" sz="1400" b="0" dirty="0"/>
          </a:p>
          <a:p>
            <a:pPr marL="107950" indent="-107950">
              <a:lnSpc>
                <a:spcPct val="100000"/>
              </a:lnSpc>
              <a:buFont typeface="Arial" panose="020B0604020202020204" pitchFamily="34" charset="0"/>
              <a:buChar char="•"/>
            </a:pPr>
            <a:r>
              <a:rPr lang="it-IT" sz="1400" b="0" dirty="0"/>
              <a:t>Strumenti Finanziari</a:t>
            </a:r>
          </a:p>
          <a:p>
            <a:pPr marL="107950" indent="-107950">
              <a:lnSpc>
                <a:spcPct val="100000"/>
              </a:lnSpc>
              <a:buFont typeface="Arial" panose="020B0604020202020204" pitchFamily="34" charset="0"/>
              <a:buChar char="•"/>
            </a:pPr>
            <a:r>
              <a:rPr lang="it-IT" sz="1400" b="0" dirty="0"/>
              <a:t>Macro </a:t>
            </a:r>
            <a:r>
              <a:rPr lang="it-IT" sz="1400" b="0" dirty="0" err="1"/>
              <a:t>Asset</a:t>
            </a:r>
            <a:r>
              <a:rPr lang="it-IT" sz="1400" b="0" dirty="0"/>
              <a:t> Class</a:t>
            </a:r>
          </a:p>
          <a:p>
            <a:pPr marL="107950" indent="-107950">
              <a:lnSpc>
                <a:spcPct val="100000"/>
              </a:lnSpc>
              <a:buFont typeface="Arial" panose="020B0604020202020204" pitchFamily="34" charset="0"/>
              <a:buChar char="•"/>
            </a:pPr>
            <a:r>
              <a:rPr lang="it-IT" sz="1400" b="0" dirty="0"/>
              <a:t>Andamento</a:t>
            </a:r>
          </a:p>
        </p:txBody>
      </p:sp>
      <p:sp>
        <p:nvSpPr>
          <p:cNvPr id="3" name="Segnaposto data 2"/>
          <p:cNvSpPr>
            <a:spLocks noGrp="1"/>
          </p:cNvSpPr>
          <p:nvPr>
            <p:ph type="dt" sz="half" idx="10"/>
          </p:nvPr>
        </p:nvSpPr>
        <p:spPr/>
        <p:txBody>
          <a:bodyPr/>
          <a:lstStyle/>
          <a:p>
            <a:r>
              <a:rPr lang="fr-FR" smtClean="0"/>
              <a:t>Date</a:t>
            </a:r>
            <a:endParaRPr lang="fr-FR"/>
          </a:p>
        </p:txBody>
      </p:sp>
      <p:sp>
        <p:nvSpPr>
          <p:cNvPr id="4" name="Segnaposto numero diapositiva 3"/>
          <p:cNvSpPr>
            <a:spLocks noGrp="1"/>
          </p:cNvSpPr>
          <p:nvPr>
            <p:ph type="sldNum" sz="quarter" idx="11"/>
          </p:nvPr>
        </p:nvSpPr>
        <p:spPr/>
        <p:txBody>
          <a:bodyPr/>
          <a:lstStyle/>
          <a:p>
            <a:fld id="{733122C9-A0B9-462F-8757-0847AD287B63}" type="slidenum">
              <a:rPr lang="fr-FR" smtClean="0"/>
              <a:pPr/>
              <a:t>24</a:t>
            </a:fld>
            <a:endParaRPr lang="fr-FR" dirty="0"/>
          </a:p>
        </p:txBody>
      </p:sp>
      <p:sp>
        <p:nvSpPr>
          <p:cNvPr id="9" name="Segnaposto contenuto 8"/>
          <p:cNvSpPr>
            <a:spLocks noGrp="1"/>
          </p:cNvSpPr>
          <p:nvPr>
            <p:ph idx="13"/>
          </p:nvPr>
        </p:nvSpPr>
        <p:spPr/>
        <p:txBody>
          <a:bodyPr/>
          <a:lstStyle/>
          <a:p>
            <a:r>
              <a:rPr lang="it-IT" sz="1400" b="0" dirty="0"/>
              <a:t>Le stesse funzionalità possono anche essere utilizzate sul portafoglio in essere selezionando l’opzione </a:t>
            </a:r>
            <a:r>
              <a:rPr lang="it-IT" sz="1400" dirty="0"/>
              <a:t>Portafoglio Attuale </a:t>
            </a:r>
            <a:r>
              <a:rPr lang="it-IT" sz="1400" b="0" dirty="0"/>
              <a:t>in caso di </a:t>
            </a:r>
            <a:r>
              <a:rPr lang="it-IT" sz="1400" b="0" dirty="0" err="1"/>
              <a:t>switch</a:t>
            </a:r>
            <a:r>
              <a:rPr lang="it-IT" sz="1400" b="0" dirty="0"/>
              <a:t>/versamenti aggiuntivi.</a:t>
            </a:r>
          </a:p>
          <a:p>
            <a:endParaRPr lang="it-IT" sz="1400" b="0" dirty="0"/>
          </a:p>
          <a:p>
            <a:r>
              <a:rPr lang="it-IT" sz="1400" dirty="0"/>
              <a:t>I²A  ha lo scopo ambizioso di fornire</a:t>
            </a:r>
            <a:r>
              <a:rPr lang="it-IT" sz="1400" b="0" dirty="0"/>
              <a:t>:</a:t>
            </a:r>
          </a:p>
          <a:p>
            <a:pPr marL="107950" indent="-107950">
              <a:buFont typeface="Arial" panose="020B0604020202020204" pitchFamily="34" charset="0"/>
              <a:buChar char="•"/>
            </a:pPr>
            <a:r>
              <a:rPr lang="it-IT" sz="1400" b="0" dirty="0"/>
              <a:t>Una maggiore consapevolezza nell’approccio ad un investimento finanziario da parte del cliente</a:t>
            </a:r>
          </a:p>
          <a:p>
            <a:pPr marL="107950" indent="-107950">
              <a:buFont typeface="Arial" panose="020B0604020202020204" pitchFamily="34" charset="0"/>
              <a:buChar char="•"/>
            </a:pPr>
            <a:r>
              <a:rPr lang="it-IT" sz="1400" b="0" dirty="0"/>
              <a:t>Gli strumenti idonei ad una condivisione dell’</a:t>
            </a:r>
            <a:r>
              <a:rPr lang="it-IT" sz="1400" b="0" dirty="0" err="1"/>
              <a:t>asset</a:t>
            </a:r>
            <a:r>
              <a:rPr lang="it-IT" sz="1400" b="0" dirty="0"/>
              <a:t> </a:t>
            </a:r>
            <a:r>
              <a:rPr lang="it-IT" sz="1400" b="0" dirty="0" err="1"/>
              <a:t>allocation</a:t>
            </a:r>
            <a:r>
              <a:rPr lang="it-IT" sz="1400" b="0" dirty="0"/>
              <a:t> tra consulente e cliente</a:t>
            </a:r>
          </a:p>
          <a:p>
            <a:pPr marL="107950" indent="-107950">
              <a:buFont typeface="Arial" panose="020B0604020202020204" pitchFamily="34" charset="0"/>
              <a:buChar char="•"/>
            </a:pPr>
            <a:r>
              <a:rPr lang="it-IT" sz="1400" b="0" dirty="0"/>
              <a:t>Una maggiore comprensione del concetto di “orizzonte temporale” dell’investimento</a:t>
            </a:r>
          </a:p>
          <a:p>
            <a:pPr marL="107950" indent="-107950">
              <a:buFont typeface="Arial" panose="020B0604020202020204" pitchFamily="34" charset="0"/>
              <a:buChar char="•"/>
            </a:pPr>
            <a:r>
              <a:rPr lang="it-IT" sz="1400" b="0" dirty="0"/>
              <a:t>Una maggiore comprensione del concetto di rapporto rischio/rendimento</a:t>
            </a:r>
          </a:p>
          <a:p>
            <a:endParaRPr lang="it-IT" dirty="0"/>
          </a:p>
        </p:txBody>
      </p:sp>
    </p:spTree>
    <p:extLst>
      <p:ext uri="{BB962C8B-B14F-4D97-AF65-F5344CB8AC3E}">
        <p14:creationId xmlns:p14="http://schemas.microsoft.com/office/powerpoint/2010/main" val="390173848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ChangeArrowheads="1"/>
          </p:cNvSpPr>
          <p:nvPr/>
        </p:nvSpPr>
        <p:spPr bwMode="auto">
          <a:xfrm>
            <a:off x="-107950" y="188913"/>
            <a:ext cx="8784406" cy="5940088"/>
          </a:xfrm>
          <a:prstGeom prst="rect">
            <a:avLst/>
          </a:prstGeom>
          <a:noFill/>
          <a:ln w="9525">
            <a:noFill/>
            <a:miter lim="800000"/>
            <a:headEnd/>
            <a:tailEnd/>
          </a:ln>
        </p:spPr>
        <p:txBody>
          <a:bodyPr wrap="square">
            <a:spAutoFit/>
          </a:bodyPr>
          <a:lstStyle/>
          <a:p>
            <a:pPr algn="ctr" eaLnBrk="0" hangingPunct="0"/>
            <a:r>
              <a:rPr lang="it-IT" altLang="de-DE" sz="3200" b="1" dirty="0" err="1" smtClean="0">
                <a:solidFill>
                  <a:srgbClr val="000000"/>
                </a:solidFill>
                <a:latin typeface="Tahoma" pitchFamily="34" charset="0"/>
              </a:rPr>
              <a:t>Highlights</a:t>
            </a:r>
            <a:r>
              <a:rPr lang="it-IT" altLang="de-DE" sz="3200" b="1" dirty="0" smtClean="0">
                <a:solidFill>
                  <a:srgbClr val="000000"/>
                </a:solidFill>
                <a:latin typeface="Tahoma" pitchFamily="34" charset="0"/>
              </a:rPr>
              <a:t> </a:t>
            </a:r>
            <a:r>
              <a:rPr lang="it-IT" altLang="de-DE" sz="3200" b="1" dirty="0" err="1" smtClean="0">
                <a:solidFill>
                  <a:srgbClr val="000000"/>
                </a:solidFill>
                <a:latin typeface="Tahoma" pitchFamily="34" charset="0"/>
              </a:rPr>
              <a:t>Multiramo</a:t>
            </a:r>
            <a:r>
              <a:rPr lang="it-IT" altLang="de-DE" sz="3200" b="1" dirty="0" smtClean="0">
                <a:solidFill>
                  <a:srgbClr val="000000"/>
                </a:solidFill>
                <a:latin typeface="Tahoma" pitchFamily="34" charset="0"/>
              </a:rPr>
              <a:t> </a:t>
            </a:r>
            <a:r>
              <a:rPr lang="it-IT" altLang="de-DE" sz="3200" b="1" dirty="0" err="1" smtClean="0">
                <a:solidFill>
                  <a:srgbClr val="000000"/>
                </a:solidFill>
                <a:latin typeface="Tahoma" pitchFamily="34" charset="0"/>
              </a:rPr>
              <a:t>CiiS</a:t>
            </a:r>
            <a:r>
              <a:rPr lang="it-IT" altLang="de-DE" sz="3200" b="1" dirty="0" smtClean="0">
                <a:solidFill>
                  <a:srgbClr val="000000"/>
                </a:solidFill>
                <a:latin typeface="Tahoma" pitchFamily="34" charset="0"/>
              </a:rPr>
              <a:t>- CNP </a:t>
            </a:r>
          </a:p>
          <a:p>
            <a:pPr algn="ctr" eaLnBrk="0" hangingPunct="0"/>
            <a:endParaRPr lang="it-IT" altLang="de-DE" sz="2800" b="1" dirty="0">
              <a:solidFill>
                <a:srgbClr val="0000FF"/>
              </a:solidFill>
              <a:latin typeface="Tahoma" pitchFamily="34" charset="0"/>
            </a:endParaRPr>
          </a:p>
          <a:p>
            <a:pPr marL="457200" indent="-457200" eaLnBrk="0" hangingPunct="0">
              <a:buAutoNum type="arabicPeriod"/>
            </a:pPr>
            <a:r>
              <a:rPr lang="it-IT" altLang="de-DE" sz="2000" dirty="0" smtClean="0">
                <a:latin typeface="Tahoma" pitchFamily="34" charset="0"/>
              </a:rPr>
              <a:t>Unisce la Gestione </a:t>
            </a:r>
            <a:r>
              <a:rPr lang="it-IT" altLang="de-DE" sz="2000" dirty="0">
                <a:latin typeface="Tahoma" pitchFamily="34" charset="0"/>
              </a:rPr>
              <a:t>S</a:t>
            </a:r>
            <a:r>
              <a:rPr lang="it-IT" altLang="de-DE" sz="2000" dirty="0" smtClean="0">
                <a:latin typeface="Tahoma" pitchFamily="34" charset="0"/>
              </a:rPr>
              <a:t>eparata all’ investimento in OICR e in Linee di Gestione (</a:t>
            </a:r>
            <a:r>
              <a:rPr lang="it-IT" altLang="de-DE" sz="2000" dirty="0">
                <a:latin typeface="Tahoma" pitchFamily="34" charset="0"/>
              </a:rPr>
              <a:t>F</a:t>
            </a:r>
            <a:r>
              <a:rPr lang="it-IT" altLang="de-DE" sz="2000" dirty="0" smtClean="0">
                <a:latin typeface="Tahoma" pitchFamily="34" charset="0"/>
              </a:rPr>
              <a:t>ondi Interni a profilo di rischio)  </a:t>
            </a:r>
          </a:p>
          <a:p>
            <a:pPr eaLnBrk="0" hangingPunct="0"/>
            <a:endParaRPr lang="it-IT" altLang="de-DE" sz="2000" dirty="0" smtClean="0">
              <a:latin typeface="Tahoma" pitchFamily="34" charset="0"/>
            </a:endParaRPr>
          </a:p>
          <a:p>
            <a:pPr marL="457200" indent="-457200" eaLnBrk="0" hangingPunct="0">
              <a:buAutoNum type="arabicPeriod"/>
            </a:pPr>
            <a:r>
              <a:rPr lang="it-IT" altLang="de-DE" sz="2000" dirty="0" smtClean="0">
                <a:latin typeface="Tahoma" pitchFamily="34" charset="0"/>
              </a:rPr>
              <a:t>Possibilità di demandare in toto la scelta, la gestione e la manutenzione degli </a:t>
            </a:r>
            <a:r>
              <a:rPr lang="it-IT" altLang="de-DE" sz="2000" dirty="0" err="1" smtClean="0">
                <a:latin typeface="Tahoma" pitchFamily="34" charset="0"/>
              </a:rPr>
              <a:t>assets</a:t>
            </a:r>
            <a:r>
              <a:rPr lang="it-IT" altLang="de-DE" sz="2000" dirty="0" smtClean="0">
                <a:latin typeface="Tahoma" pitchFamily="34" charset="0"/>
              </a:rPr>
              <a:t> in polizza grazie alla scelta delle Linee di Gestione (Fondi Interni a profilo di rischio)  </a:t>
            </a:r>
          </a:p>
          <a:p>
            <a:pPr eaLnBrk="0" hangingPunct="0"/>
            <a:endParaRPr lang="it-IT" altLang="de-DE" sz="2000" dirty="0" smtClean="0">
              <a:latin typeface="Tahoma" pitchFamily="34" charset="0"/>
            </a:endParaRPr>
          </a:p>
          <a:p>
            <a:pPr marL="457200" indent="-457200" eaLnBrk="0" hangingPunct="0">
              <a:buAutoNum type="arabicPeriod"/>
            </a:pPr>
            <a:r>
              <a:rPr lang="it-IT" altLang="de-DE" sz="2000" dirty="0" smtClean="0">
                <a:latin typeface="Tahoma" pitchFamily="34" charset="0"/>
              </a:rPr>
              <a:t>Utilizzo di servizi automatici opzionali: </a:t>
            </a:r>
          </a:p>
          <a:p>
            <a:pPr eaLnBrk="0" hangingPunct="0"/>
            <a:r>
              <a:rPr lang="it-IT" altLang="de-DE" sz="2000" dirty="0">
                <a:latin typeface="Tahoma" pitchFamily="34" charset="0"/>
              </a:rPr>
              <a:t> </a:t>
            </a:r>
            <a:r>
              <a:rPr lang="it-IT" altLang="de-DE" sz="2000" dirty="0" smtClean="0">
                <a:latin typeface="Tahoma" pitchFamily="34" charset="0"/>
              </a:rPr>
              <a:t>- Progressive </a:t>
            </a:r>
            <a:r>
              <a:rPr lang="it-IT" altLang="de-DE" sz="2000" dirty="0" err="1" smtClean="0">
                <a:latin typeface="Tahoma" pitchFamily="34" charset="0"/>
              </a:rPr>
              <a:t>Investment</a:t>
            </a:r>
            <a:r>
              <a:rPr lang="it-IT" altLang="de-DE" sz="2000" dirty="0" smtClean="0">
                <a:latin typeface="Tahoma" pitchFamily="34" charset="0"/>
              </a:rPr>
              <a:t> </a:t>
            </a:r>
          </a:p>
          <a:p>
            <a:pPr eaLnBrk="0" hangingPunct="0"/>
            <a:r>
              <a:rPr lang="it-IT" altLang="de-DE" sz="2000" dirty="0">
                <a:latin typeface="Tahoma" pitchFamily="34" charset="0"/>
              </a:rPr>
              <a:t> </a:t>
            </a:r>
            <a:r>
              <a:rPr lang="it-IT" altLang="de-DE" sz="2000" dirty="0" smtClean="0">
                <a:latin typeface="Tahoma" pitchFamily="34" charset="0"/>
              </a:rPr>
              <a:t>- Stop </a:t>
            </a:r>
            <a:r>
              <a:rPr lang="it-IT" altLang="de-DE" sz="2000" dirty="0" err="1" smtClean="0">
                <a:latin typeface="Tahoma" pitchFamily="34" charset="0"/>
              </a:rPr>
              <a:t>Loss</a:t>
            </a:r>
            <a:r>
              <a:rPr lang="it-IT" altLang="de-DE" sz="2000" dirty="0" smtClean="0">
                <a:latin typeface="Tahoma" pitchFamily="34" charset="0"/>
              </a:rPr>
              <a:t> </a:t>
            </a:r>
          </a:p>
          <a:p>
            <a:pPr eaLnBrk="0" hangingPunct="0"/>
            <a:r>
              <a:rPr lang="it-IT" altLang="de-DE" sz="2000" dirty="0">
                <a:latin typeface="Tahoma" pitchFamily="34" charset="0"/>
              </a:rPr>
              <a:t> </a:t>
            </a:r>
            <a:r>
              <a:rPr lang="it-IT" altLang="de-DE" sz="2000" dirty="0" smtClean="0">
                <a:latin typeface="Tahoma" pitchFamily="34" charset="0"/>
              </a:rPr>
              <a:t>- Lock In</a:t>
            </a:r>
          </a:p>
          <a:p>
            <a:pPr eaLnBrk="0" hangingPunct="0"/>
            <a:endParaRPr lang="it-IT" altLang="de-DE" sz="2000" dirty="0" smtClean="0">
              <a:latin typeface="Tahoma" pitchFamily="34" charset="0"/>
            </a:endParaRPr>
          </a:p>
          <a:p>
            <a:pPr eaLnBrk="0" hangingPunct="0"/>
            <a:r>
              <a:rPr lang="it-IT" altLang="de-DE" sz="2000" dirty="0" smtClean="0">
                <a:latin typeface="Tahoma" pitchFamily="34" charset="0"/>
              </a:rPr>
              <a:t>4.   Possibilità di acquisire e gestire anche grossi capitali senza accumulo di “ansia” grazie al meccanismo del Progressive </a:t>
            </a:r>
            <a:r>
              <a:rPr lang="it-IT" altLang="de-DE" sz="2000" dirty="0" err="1" smtClean="0">
                <a:latin typeface="Tahoma" pitchFamily="34" charset="0"/>
              </a:rPr>
              <a:t>Investment</a:t>
            </a:r>
            <a:endParaRPr lang="it-IT" altLang="de-DE" sz="2000" dirty="0" smtClean="0">
              <a:latin typeface="Tahoma" pitchFamily="34" charset="0"/>
            </a:endParaRPr>
          </a:p>
          <a:p>
            <a:pPr eaLnBrk="0" hangingPunct="0"/>
            <a:endParaRPr lang="it-IT" altLang="de-DE" sz="2000" dirty="0" smtClean="0">
              <a:latin typeface="Tahoma" pitchFamily="34" charset="0"/>
            </a:endParaRPr>
          </a:p>
          <a:p>
            <a:pPr eaLnBrk="0" hangingPunct="0"/>
            <a:r>
              <a:rPr lang="it-IT" altLang="de-DE" sz="2000" dirty="0" smtClean="0">
                <a:latin typeface="Tahoma" pitchFamily="34" charset="0"/>
              </a:rPr>
              <a:t>5.   Front End e Reportistica avanzate</a:t>
            </a:r>
            <a:endParaRPr lang="it-IT" altLang="de-DE" sz="2000" dirty="0">
              <a:latin typeface="Tahoma" pitchFamily="34" charset="0"/>
            </a:endParaRPr>
          </a:p>
        </p:txBody>
      </p:sp>
      <p:sp>
        <p:nvSpPr>
          <p:cNvPr id="61442" name="Rectangle 5"/>
          <p:cNvSpPr>
            <a:spLocks noChangeArrowheads="1"/>
          </p:cNvSpPr>
          <p:nvPr/>
        </p:nvSpPr>
        <p:spPr bwMode="auto">
          <a:xfrm>
            <a:off x="468313" y="2205038"/>
            <a:ext cx="8064500" cy="2305050"/>
          </a:xfrm>
          <a:prstGeom prst="rect">
            <a:avLst/>
          </a:prstGeom>
          <a:noFill/>
          <a:ln w="9525">
            <a:noFill/>
            <a:miter lim="800000"/>
            <a:headEnd/>
            <a:tailEnd/>
          </a:ln>
        </p:spPr>
        <p:txBody>
          <a:bodyPr/>
          <a:lstStyle/>
          <a:p>
            <a:pPr algn="just">
              <a:lnSpc>
                <a:spcPct val="80000"/>
              </a:lnSpc>
              <a:spcBef>
                <a:spcPct val="20000"/>
              </a:spcBef>
              <a:spcAft>
                <a:spcPct val="20000"/>
              </a:spcAft>
            </a:pPr>
            <a:endParaRPr lang="it-IT" altLang="de-DE" sz="2800" b="0" dirty="0">
              <a:solidFill>
                <a:srgbClr val="008000"/>
              </a:solidFill>
              <a:latin typeface="Tahoma" pitchFamily="34" charset="0"/>
            </a:endParaRPr>
          </a:p>
        </p:txBody>
      </p:sp>
    </p:spTree>
    <p:extLst>
      <p:ext uri="{BB962C8B-B14F-4D97-AF65-F5344CB8AC3E}">
        <p14:creationId xmlns:p14="http://schemas.microsoft.com/office/powerpoint/2010/main" val="130543561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omini"/>
          <p:cNvPicPr>
            <a:picLocks noChangeAspect="1" noChangeArrowheads="1"/>
          </p:cNvPicPr>
          <p:nvPr/>
        </p:nvPicPr>
        <p:blipFill>
          <a:blip r:embed="rId2" cstate="print"/>
          <a:srcRect/>
          <a:stretch>
            <a:fillRect/>
          </a:stretch>
        </p:blipFill>
        <p:spPr bwMode="auto">
          <a:xfrm>
            <a:off x="3390799" y="912874"/>
            <a:ext cx="5782175" cy="4388334"/>
          </a:xfrm>
          <a:prstGeom prst="rect">
            <a:avLst/>
          </a:prstGeom>
          <a:noFill/>
          <a:ln w="9525">
            <a:noFill/>
            <a:miter lim="800000"/>
            <a:headEnd/>
            <a:tailEnd/>
          </a:ln>
        </p:spPr>
      </p:pic>
      <p:sp>
        <p:nvSpPr>
          <p:cNvPr id="5" name="Rectangle 4"/>
          <p:cNvSpPr>
            <a:spLocks noChangeArrowheads="1"/>
          </p:cNvSpPr>
          <p:nvPr/>
        </p:nvSpPr>
        <p:spPr bwMode="auto">
          <a:xfrm>
            <a:off x="279899" y="1722876"/>
            <a:ext cx="5300214" cy="523220"/>
          </a:xfrm>
          <a:prstGeom prst="rect">
            <a:avLst/>
          </a:prstGeom>
          <a:noFill/>
          <a:ln w="9525" algn="ctr">
            <a:noFill/>
            <a:miter lim="800000"/>
            <a:headEnd/>
            <a:tailEnd/>
          </a:ln>
        </p:spPr>
        <p:txBody>
          <a:bodyPr wrap="square" anchor="ctr">
            <a:spAutoFit/>
          </a:bodyPr>
          <a:lstStyle/>
          <a:p>
            <a:r>
              <a:rPr lang="it-IT" sz="2800" b="1" i="1" dirty="0" smtClean="0">
                <a:latin typeface="Tahoma" pitchFamily="34" charset="0"/>
                <a:cs typeface="Arial" charset="0"/>
              </a:rPr>
              <a:t> </a:t>
            </a:r>
            <a:endParaRPr lang="it-IT" sz="2800" b="1" i="1" dirty="0">
              <a:latin typeface="Tahoma" pitchFamily="34" charset="0"/>
              <a:cs typeface="Arial" charset="0"/>
            </a:endParaRPr>
          </a:p>
        </p:txBody>
      </p:sp>
      <p:sp>
        <p:nvSpPr>
          <p:cNvPr id="7" name="Rectangle 4"/>
          <p:cNvSpPr>
            <a:spLocks noChangeArrowheads="1"/>
          </p:cNvSpPr>
          <p:nvPr/>
        </p:nvSpPr>
        <p:spPr bwMode="auto">
          <a:xfrm>
            <a:off x="279901" y="5027693"/>
            <a:ext cx="7388444" cy="1569660"/>
          </a:xfrm>
          <a:prstGeom prst="rect">
            <a:avLst/>
          </a:prstGeom>
          <a:noFill/>
          <a:ln w="9525" algn="ctr">
            <a:noFill/>
            <a:miter lim="800000"/>
            <a:headEnd/>
            <a:tailEnd/>
          </a:ln>
        </p:spPr>
        <p:txBody>
          <a:bodyPr wrap="square" anchor="ctr">
            <a:spAutoFit/>
          </a:bodyPr>
          <a:lstStyle/>
          <a:p>
            <a:r>
              <a:rPr lang="it-IT" sz="1600" b="1" i="1" dirty="0" smtClean="0">
                <a:solidFill>
                  <a:srgbClr val="002060"/>
                </a:solidFill>
                <a:latin typeface="Tahoma" pitchFamily="34" charset="0"/>
                <a:ea typeface="Tahoma" pitchFamily="34" charset="0"/>
                <a:cs typeface="Tahoma" pitchFamily="34" charset="0"/>
              </a:rPr>
              <a:t>PRIME LIFE </a:t>
            </a:r>
          </a:p>
          <a:p>
            <a:r>
              <a:rPr lang="it-IT" sz="1600" b="1" i="1" dirty="0" smtClean="0">
                <a:solidFill>
                  <a:srgbClr val="002060"/>
                </a:solidFill>
                <a:latin typeface="Tahoma" pitchFamily="34" charset="0"/>
                <a:ea typeface="Tahoma" pitchFamily="34" charset="0"/>
                <a:cs typeface="Tahoma" pitchFamily="34" charset="0"/>
              </a:rPr>
              <a:t>UFFICIO DI BOLOGNA Viale Masini 12 – Bologna </a:t>
            </a:r>
          </a:p>
          <a:p>
            <a:r>
              <a:rPr lang="it-IT" sz="1600" b="1" i="1" dirty="0" smtClean="0">
                <a:solidFill>
                  <a:srgbClr val="002060"/>
                </a:solidFill>
                <a:latin typeface="Tahoma" pitchFamily="34" charset="0"/>
                <a:ea typeface="Tahoma" pitchFamily="34" charset="0"/>
                <a:cs typeface="Tahoma" pitchFamily="34" charset="0"/>
              </a:rPr>
              <a:t>UFFICIO DI MILANO Via Gozzi, </a:t>
            </a:r>
            <a:r>
              <a:rPr lang="it-IT" sz="1600" b="1" i="1" dirty="0">
                <a:solidFill>
                  <a:srgbClr val="002060"/>
                </a:solidFill>
                <a:latin typeface="Tahoma" pitchFamily="34" charset="0"/>
                <a:ea typeface="Tahoma" pitchFamily="34" charset="0"/>
                <a:cs typeface="Tahoma" pitchFamily="34" charset="0"/>
              </a:rPr>
              <a:t>1</a:t>
            </a:r>
            <a:r>
              <a:rPr lang="it-IT" sz="1600" b="1" i="1" dirty="0" smtClean="0">
                <a:solidFill>
                  <a:srgbClr val="002060"/>
                </a:solidFill>
                <a:latin typeface="Tahoma" pitchFamily="34" charset="0"/>
                <a:ea typeface="Tahoma" pitchFamily="34" charset="0"/>
                <a:cs typeface="Tahoma" pitchFamily="34" charset="0"/>
              </a:rPr>
              <a:t> – Milano</a:t>
            </a:r>
          </a:p>
          <a:p>
            <a:r>
              <a:rPr lang="it-IT" sz="1600" b="1" i="1" dirty="0" smtClean="0">
                <a:solidFill>
                  <a:srgbClr val="002060"/>
                </a:solidFill>
                <a:latin typeface="Tahoma" pitchFamily="34" charset="0"/>
                <a:ea typeface="Tahoma" pitchFamily="34" charset="0"/>
                <a:cs typeface="Tahoma" pitchFamily="34" charset="0"/>
              </a:rPr>
              <a:t>UFFICIO NAPOLI Via Riviera Di </a:t>
            </a:r>
            <a:r>
              <a:rPr lang="it-IT" sz="1600" b="1" i="1" dirty="0" err="1" smtClean="0">
                <a:solidFill>
                  <a:srgbClr val="002060"/>
                </a:solidFill>
                <a:latin typeface="Tahoma" pitchFamily="34" charset="0"/>
                <a:ea typeface="Tahoma" pitchFamily="34" charset="0"/>
                <a:cs typeface="Tahoma" pitchFamily="34" charset="0"/>
              </a:rPr>
              <a:t>Chiaia</a:t>
            </a:r>
            <a:r>
              <a:rPr lang="it-IT" sz="1600" b="1" i="1" dirty="0" smtClean="0">
                <a:solidFill>
                  <a:srgbClr val="002060"/>
                </a:solidFill>
                <a:latin typeface="Tahoma" pitchFamily="34" charset="0"/>
                <a:ea typeface="Tahoma" pitchFamily="34" charset="0"/>
                <a:cs typeface="Tahoma" pitchFamily="34" charset="0"/>
              </a:rPr>
              <a:t>, 287 - Napoli  </a:t>
            </a:r>
          </a:p>
          <a:p>
            <a:r>
              <a:rPr lang="it-IT" sz="1600" b="1" i="1" dirty="0" smtClean="0">
                <a:solidFill>
                  <a:srgbClr val="002060"/>
                </a:solidFill>
                <a:latin typeface="Tahoma" pitchFamily="34" charset="0"/>
                <a:ea typeface="Tahoma" pitchFamily="34" charset="0"/>
                <a:cs typeface="Tahoma" pitchFamily="34" charset="0"/>
              </a:rPr>
              <a:t>UFFICIO BARI Via </a:t>
            </a:r>
            <a:r>
              <a:rPr lang="it-IT" sz="1600" b="1" i="1" dirty="0" err="1" smtClean="0">
                <a:solidFill>
                  <a:srgbClr val="002060"/>
                </a:solidFill>
                <a:latin typeface="Tahoma" pitchFamily="34" charset="0"/>
                <a:ea typeface="Tahoma" pitchFamily="34" charset="0"/>
                <a:cs typeface="Tahoma" pitchFamily="34" charset="0"/>
              </a:rPr>
              <a:t>Calefati</a:t>
            </a:r>
            <a:r>
              <a:rPr lang="it-IT" sz="1600" b="1" i="1" dirty="0" smtClean="0">
                <a:solidFill>
                  <a:srgbClr val="002060"/>
                </a:solidFill>
                <a:latin typeface="Tahoma" pitchFamily="34" charset="0"/>
                <a:ea typeface="Tahoma" pitchFamily="34" charset="0"/>
                <a:cs typeface="Tahoma" pitchFamily="34" charset="0"/>
              </a:rPr>
              <a:t> , 133 - Bari</a:t>
            </a:r>
          </a:p>
          <a:p>
            <a:r>
              <a:rPr lang="it-IT" sz="1600" b="1" i="1" dirty="0" smtClean="0">
                <a:solidFill>
                  <a:srgbClr val="002060"/>
                </a:solidFill>
                <a:latin typeface="Tahoma" pitchFamily="34" charset="0"/>
                <a:ea typeface="Tahoma" pitchFamily="34" charset="0"/>
                <a:cs typeface="Tahoma" pitchFamily="34" charset="0"/>
              </a:rPr>
              <a:t>SEDE LEGALE Via San Decenzio 14 – Pesaro</a:t>
            </a:r>
          </a:p>
        </p:txBody>
      </p:sp>
    </p:spTree>
    <p:extLst>
      <p:ext uri="{BB962C8B-B14F-4D97-AF65-F5344CB8AC3E}">
        <p14:creationId xmlns:p14="http://schemas.microsoft.com/office/powerpoint/2010/main" val="2356995479"/>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2010</TotalTime>
  <Words>5547</Words>
  <Application>Microsoft Macintosh PowerPoint</Application>
  <PresentationFormat>On-screen Show (4:3)</PresentationFormat>
  <Paragraphs>1736</Paragraphs>
  <Slides>26</Slides>
  <Notes>2</Notes>
  <HiddenSlides>0</HiddenSlides>
  <MMClips>0</MMClips>
  <ScaleCrop>false</ScaleCrop>
  <HeadingPairs>
    <vt:vector size="6" baseType="variant">
      <vt:variant>
        <vt:lpstr>Theme</vt:lpstr>
      </vt:variant>
      <vt:variant>
        <vt:i4>1</vt:i4>
      </vt:variant>
      <vt:variant>
        <vt:lpstr>Links</vt:lpstr>
      </vt:variant>
      <vt:variant>
        <vt:i4>12</vt:i4>
      </vt:variant>
      <vt:variant>
        <vt:lpstr>Slide Titles</vt:lpstr>
      </vt:variant>
      <vt:variant>
        <vt:i4>26</vt:i4>
      </vt:variant>
    </vt:vector>
  </HeadingPairs>
  <TitlesOfParts>
    <vt:vector size="39" baseType="lpstr">
      <vt:lpstr>Tema di Office</vt:lpstr>
      <vt:lpstr>\\cnpqnap02.cnpitalia.dom\datacnpbvp\Italy\Areas\Investment_Adv\BLOOMBERG\FONDI_INTERNI\CNP\Matrice Dati\Time_Series.xlsx!PRUDENTE![Time_Series.xlsx]PRUDENTE Grafico 3</vt:lpstr>
      <vt:lpstr>\\cnpqnap02.cnpitalia.dom\datacnpbvp\Italy\Areas\Investment_Adv\BLOOMBERG\FONDI_INTERNI\CNP\Matrice Dati\Rendimenti Mensili.xlsx!PRUDENTE![Rendimenti Mensili.xlsx]PRUDENTE 2 Gráfico</vt:lpstr>
      <vt:lpstr>\\cnpqnap02.cnpitalia.dom\datacnpbvp\Italy\Areas\Investment_Adv\BLOOMBERG\FONDI_INTERNI\CNP\Matrice Dati\Time_Series.xlsx!MODERATO![Time_Series.xlsx]MODERATO Grafico 2</vt:lpstr>
      <vt:lpstr>\\cnpqnap02.cnpitalia.dom\datacnpbvp\Italy\Areas\Investment_Adv\BLOOMBERG\FONDI_INTERNI\CNP\Matrice Dati\Rendimenti Mensili.xlsx!MODERATO![Rendimenti Mensili.xlsx]MODERATO 1 Gráfico</vt:lpstr>
      <vt:lpstr>\\cnpqnap02.cnpitalia.dom\datacnpbvp\Italy\Areas\Investment_Adv\BLOOMBERG\FONDI_INTERNI\CNP\Matrice Dati\Time_Series.xlsx!EQULIBRATO![Time_Series.xlsx]EQULIBRATO Grafico 2</vt:lpstr>
      <vt:lpstr>\\cnpqnap02.cnpitalia.dom\datacnpbvp\Italy\Areas\Investment_Adv\BLOOMBERG\FONDI_INTERNI\CNP\Matrice Dati\Rendimenti Mensili.xlsx!EQUILIBRATO![Rendimenti Mensili.xlsx]EQUILIBRATO 1 Gráfico</vt:lpstr>
      <vt:lpstr>\\cnpqnap02.cnpitalia.dom\datacnpbvp\Italy\Areas\Investment_Adv\BLOOMBERG\FONDI_INTERNI\CNP\Matrice Dati\Time_Series.xlsx!DINAMICO![Time_Series.xlsx]DINAMICO Grafico 2</vt:lpstr>
      <vt:lpstr>\\cnpqnap02.cnpitalia.dom\datacnpbvp\Italy\Areas\Investment_Adv\BLOOMBERG\FONDI_INTERNI\CNP\Matrice Dati\Rendimenti Mensili.xlsx!DINAMICO![Rendimenti Mensili.xlsx]DINAMICO 1 Gráfico</vt:lpstr>
      <vt:lpstr>\\cnpqnap02.cnpitalia.dom\datacnpbvp\Italy\Areas\Investment_Adv\BLOOMBERG\FONDI_INTERNI\CNP\Matrice Dati\Time_Series.xlsx!AGGRESSIVO![Time_Series.xlsx]AGGRESSIVO Grafico 2</vt:lpstr>
      <vt:lpstr>\\cnpqnap02.cnpitalia.dom\datacnpbvp\Italy\Areas\Investment_Adv\BLOOMBERG\FONDI_INTERNI\CNP\Matrice Dati\Rendimenti Mensili.xlsx!AGGRESSIVO![Rendimenti Mensili.xlsx]AGGRESSIVO 1 Gráfico</vt:lpstr>
      <vt:lpstr>\\cnpqnap02.cnpitalia.dom\datacnpbvp\Italy\Areas\Investment_Adv\BLOOMBERG\FONDI_INTERNI\CNP\Matrice Dati\Time_Series.xlsx!TOT RET![Time_Series.xlsx]TOT RET Grafico 1</vt:lpstr>
      <vt:lpstr>\\cnpqnap02.cnpitalia.dom\datacnpbvp\Italy\Areas\Investment_Adv\BLOOMBERG\FONDI_INTERNI\CNP\Matrice Dati\Rendimenti Mensili.xlsx!TOT RET![Rendimenti Mensili.xlsx]TOT RET 1 Gráfico</vt:lpstr>
      <vt:lpstr>GRUPPO CNP ASSURANCES CiiS FLESSIBILE</vt:lpstr>
      <vt:lpstr>IL GRUPPO CNP ASSURANCES  VANTA UNA STORIA  NEL CAMPO ASSICURATIVO DI OLTRE 160 ANNI.  UNA STORIA CHE RISALE ALLA NASCITA STESSA DELLA NOZIONE DI ASSICURAZIONE SULLA VITA</vt:lpstr>
      <vt:lpstr>CNP iNVESTMENT iNSURANCE SOLUTION FLESSIBILE</vt:lpstr>
      <vt:lpstr>PERCHÉ SCEGLIERE CiiS?  VANTAGGI</vt:lpstr>
      <vt:lpstr>RAMO I GESTIONE SEPARATA</vt:lpstr>
      <vt:lpstr>RAMO III FONDI INTERNI ASSICURATIVI E OICR</vt:lpstr>
      <vt:lpstr>RAMO III FONDI INTERNI ASSICURATIVI A PROFILO DI RISCHIO</vt:lpstr>
      <vt:lpstr>PowerPoint Presentation</vt:lpstr>
      <vt:lpstr>PowerPoint Presentation</vt:lpstr>
      <vt:lpstr>PowerPoint Presentation</vt:lpstr>
      <vt:lpstr>PowerPoint Presentation</vt:lpstr>
      <vt:lpstr>PowerPoint Presentation</vt:lpstr>
      <vt:lpstr>PowerPoint Presentation</vt:lpstr>
      <vt:lpstr>RAMO III OICR</vt:lpstr>
      <vt:lpstr>RAMO III OICR</vt:lpstr>
      <vt:lpstr> SERVIZI AUTOMATICI OPZIONALI CONCOMITANTI Il Contraente potrà attivare contemporaneamente i servizi aggiuntivi opzionali. </vt:lpstr>
      <vt:lpstr>PROGRESSIVE INVESTMENT DETTAGLI TECNICI</vt:lpstr>
      <vt:lpstr>STOP LOSS DETTAGLI TECNICI</vt:lpstr>
      <vt:lpstr>LOCK IN DETTAGLI TECNICI</vt:lpstr>
      <vt:lpstr>SERVIZI AUTOMATICI OPZIONALI CONCOMITANTI DETTAGLI TECNICI</vt:lpstr>
      <vt:lpstr>FRONT END</vt:lpstr>
      <vt:lpstr>REPORTISTICA</vt:lpstr>
      <vt:lpstr>AREA DEDICATA</vt:lpstr>
      <vt:lpstr>SOFTWARE I2A</vt:lpstr>
      <vt:lpstr>PowerPoint Presentation</vt:lpstr>
      <vt:lpstr>PowerPoint Presentation</vt:lpstr>
    </vt:vector>
  </TitlesOfParts>
  <Company>Deutsche Bank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Eleonora DeRinaldis</dc:creator>
  <cp:keywords>Public</cp:keywords>
  <cp:lastModifiedBy>Davide x</cp:lastModifiedBy>
  <cp:revision>210</cp:revision>
  <dcterms:created xsi:type="dcterms:W3CDTF">2015-08-11T13:56:54Z</dcterms:created>
  <dcterms:modified xsi:type="dcterms:W3CDTF">2018-07-13T07:49:27Z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974e9d1b-409a-475c-8405-78b1134ae146</vt:lpwstr>
  </property>
  <property fmtid="{D5CDD505-2E9C-101B-9397-08002B2CF9AE}" pid="3" name="db.comClassification">
    <vt:lpwstr>Public</vt:lpwstr>
  </property>
</Properties>
</file>