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87" r:id="rId16"/>
    <p:sldId id="263" r:id="rId17"/>
    <p:sldId id="284" r:id="rId18"/>
    <p:sldId id="264" r:id="rId19"/>
    <p:sldId id="266" r:id="rId20"/>
    <p:sldId id="270" r:id="rId21"/>
    <p:sldId id="268" r:id="rId22"/>
    <p:sldId id="285" r:id="rId23"/>
    <p:sldId id="286" r:id="rId24"/>
    <p:sldId id="279" r:id="rId25"/>
    <p:sldId id="281" r:id="rId26"/>
    <p:sldId id="290" r:id="rId27"/>
    <p:sldId id="292" r:id="rId28"/>
    <p:sldId id="289" r:id="rId29"/>
    <p:sldId id="282" r:id="rId3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584"/>
    <a:srgbClr val="183876"/>
    <a:srgbClr val="16458C"/>
    <a:srgbClr val="164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38" y="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7042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20099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9019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52198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055503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44122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83548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7909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32613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5583866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784508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8240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28838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0621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1952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02798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017869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8965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8175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4678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94359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358050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10165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69345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1884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03923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8554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5336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698095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6805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71811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76143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319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86344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377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548321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10890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82597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0642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1045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56462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05720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37266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09892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9508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224605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109061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947182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15963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54675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7072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57382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233282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17878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63469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3006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8218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93447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10899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555247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472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3064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0166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107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340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30089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197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93895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300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1852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786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5437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62201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4522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1392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0075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141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77210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54305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51767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133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842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010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766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052013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8707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854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636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661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283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3405263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340068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03646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93292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11086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53602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90062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42432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410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7416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5504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6844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192176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384298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15454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0307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8572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71191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233153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8472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7247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56504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0693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0602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311787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44657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5672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53398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20016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3881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90629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9379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03346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81673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26503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2823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356112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022559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66946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76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309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0394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645174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5871716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07917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9470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4038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34491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178527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85126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338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7148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228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243642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37252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978004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01349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9677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20829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6629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647292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064594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1719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2301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3" descr="fo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6388" cy="9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age 4" descr="AISM-L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64" y="1492424"/>
            <a:ext cx="3116262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9792" y="2284512"/>
            <a:ext cx="4860626" cy="1433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8000" b="1" dirty="0" smtClean="0">
                <a:solidFill>
                  <a:srgbClr val="0070C0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PrimeLife</a:t>
            </a:r>
            <a:endParaRPr lang="it-IT" sz="8000" b="1" dirty="0">
              <a:solidFill>
                <a:srgbClr val="0070C0"/>
              </a:solidFill>
              <a:latin typeface="Helvetica CE 75 Bold" charset="0"/>
              <a:ea typeface="ＭＳ Ｐゴシック" charset="0"/>
              <a:cs typeface="ＭＳ Ｐゴシック" charset="0"/>
              <a:sym typeface="Helvetica CE 65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3469" y="5838069"/>
            <a:ext cx="7715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70C0"/>
                </a:solidFill>
                <a:latin typeface="Helvetica CE 75 Bold" charset="0"/>
                <a:ea typeface="ＭＳ Ｐゴシック" charset="0"/>
                <a:sym typeface="Helvetica CE 65 Medium" charset="0"/>
              </a:rPr>
              <a:t>Bologna, 15 Settembre 2015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30048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/>
          </p:cNvSpPr>
          <p:nvPr/>
        </p:nvSpPr>
        <p:spPr bwMode="auto">
          <a:xfrm>
            <a:off x="1822450" y="3508375"/>
            <a:ext cx="51847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1800" b="1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Satelliti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Componente obbligazioni «convertibili»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Componente «reverse convertibili»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Componente «trading»: Futures su indici intraday, azioni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Componente di diversificazione in OPCVM (bassa volatilità, diversificazione geografica, strategica...)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Componente ETF et certificati (sotto riserva di liquidità e di rappresentatività dei sottostanti)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Componente monetaria in attesa di opportunità e/o per ridurre la volatilità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Obiettivo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Forniscono dal 25 a 40% della prestazione globale </a:t>
            </a:r>
          </a:p>
        </p:txBody>
      </p:sp>
      <p:sp>
        <p:nvSpPr>
          <p:cNvPr id="24579" name="Rectangle 2"/>
          <p:cNvSpPr>
            <a:spLocks/>
          </p:cNvSpPr>
          <p:nvPr/>
        </p:nvSpPr>
        <p:spPr bwMode="auto">
          <a:xfrm>
            <a:off x="1822450" y="2860675"/>
            <a:ext cx="11185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i-FI" altLang="en-US" sz="2800" b="1">
                <a:solidFill>
                  <a:srgbClr val="1D4584"/>
                </a:solidFill>
                <a:latin typeface="Helvetica CE 75 Bold" pitchFamily="-84" charset="0"/>
                <a:ea typeface="MS PGothic" pitchFamily="34" charset="-128"/>
                <a:sym typeface="Helvetica CE 65 Medium" pitchFamily="-84" charset="0"/>
              </a:rPr>
              <a:t>Satelliti</a:t>
            </a:r>
            <a:endParaRPr lang="fr-FR" altLang="en-US" sz="2800" b="1">
              <a:solidFill>
                <a:srgbClr val="1D4584"/>
              </a:solidFill>
              <a:latin typeface="Helvetica CE 75 Bold" pitchFamily="-84" charset="0"/>
              <a:ea typeface="MS PGothic" pitchFamily="34" charset="-128"/>
              <a:sym typeface="Helvetica CE 65 Medium" pitchFamily="-84" charset="0"/>
            </a:endParaRPr>
          </a:p>
        </p:txBody>
      </p:sp>
      <p:pic>
        <p:nvPicPr>
          <p:cNvPr id="24580" name="Image 6" descr="graphe02-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436938"/>
            <a:ext cx="5748338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30048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1822450" y="3508375"/>
            <a:ext cx="11185525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AISM LV è stata creata il 27 dicembre 2011 (FCP Lussemburghese – UCITS 4)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24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I risultati al 4</a:t>
            </a:r>
            <a:r>
              <a:rPr lang="it-IT" altLang="en-US" sz="24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 settembre 2015:</a:t>
            </a:r>
            <a:endParaRPr lang="it-IT" altLang="en-US" sz="24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Attivo netto: 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108 572 381,97€</a:t>
            </a:r>
            <a:endParaRPr lang="it-IT" altLang="en-US" sz="18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											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Rendimento: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+ 9,80%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nel 2012			Componente obbligazionaria : 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89 </a:t>
            </a: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linee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+ 4,16%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nel 2013			tasso di carry trade: 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4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,94%</a:t>
            </a:r>
            <a:endParaRPr lang="it-IT" altLang="en-US" sz="18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+ 1,56%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nel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2014 			durata: 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4,20 </a:t>
            </a: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anni</a:t>
            </a:r>
            <a:endParaRPr lang="it-IT" altLang="en-US" sz="1800" dirty="0" smtClean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+ 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1,91% </a:t>
            </a:r>
            <a:r>
              <a:rPr lang="it-IT" altLang="en-US" sz="1800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nel primo trimestre del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2015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-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 2,23%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dal 2 gennaio 2015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 dirty="0" smtClean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Volatilità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(su un periodo di tre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anni):  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3,10%</a:t>
            </a:r>
            <a:endParaRPr lang="it-IT" altLang="en-US" sz="18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1822450" y="2860675"/>
            <a:ext cx="11185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2800" b="1">
                <a:solidFill>
                  <a:srgbClr val="1D4584"/>
                </a:solidFill>
                <a:latin typeface="Helvetica CE 75 Bold" pitchFamily="-84" charset="0"/>
                <a:ea typeface="MS PGothic" pitchFamily="34" charset="-128"/>
                <a:sym typeface="Helvetica CE 65 Medium" pitchFamily="-84" charset="0"/>
              </a:rPr>
              <a:t>Risultati </a:t>
            </a:r>
          </a:p>
          <a:p>
            <a:pPr eaLnBrk="1" hangingPunct="1">
              <a:lnSpc>
                <a:spcPct val="120000"/>
              </a:lnSpc>
            </a:pPr>
            <a:endParaRPr lang="fr-FR" altLang="en-US" sz="2800" b="1">
              <a:solidFill>
                <a:srgbClr val="1D4584"/>
              </a:solidFill>
              <a:latin typeface="Helvetica CE 75 Bold" pitchFamily="-84" charset="0"/>
              <a:ea typeface="MS PGothic" pitchFamily="34" charset="-128"/>
              <a:sym typeface="Helvetica CE 65 Medium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te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704" y="3430042"/>
            <a:ext cx="9400330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3200" b="1" dirty="0" smtClean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endParaRPr lang="it-IT" sz="32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r>
              <a:rPr lang="it-IT" sz="32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La strutturazione di Fondi Interni collettivi (FIC)</a:t>
            </a:r>
          </a:p>
          <a:p>
            <a:endParaRPr lang="it-IT" sz="3200" b="1" dirty="0" smtClean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r>
              <a:rPr lang="it-IT" sz="32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Certificati e Payoff Innovativi</a:t>
            </a:r>
            <a:endParaRPr lang="it-IT" sz="32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endParaRPr lang="it-IT" sz="2800" b="1" dirty="0" smtClean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Prodotti di Recovery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La gamma Certius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 smtClean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693" y="1901916"/>
            <a:ext cx="7078464" cy="4631011"/>
          </a:xfrm>
        </p:spPr>
        <p:txBody>
          <a:bodyPr/>
          <a:lstStyle/>
          <a:p>
            <a:pPr lvl="1"/>
            <a:r>
              <a:rPr lang="it-IT" sz="3200" dirty="0" smtClean="0">
                <a:solidFill>
                  <a:srgbClr val="0070C0"/>
                </a:solidFill>
              </a:rPr>
              <a:t>Prodotti di recovery</a:t>
            </a:r>
          </a:p>
          <a:p>
            <a:pPr lvl="1"/>
            <a:r>
              <a:rPr lang="it-IT" sz="3200" dirty="0" smtClean="0">
                <a:solidFill>
                  <a:srgbClr val="0070C0"/>
                </a:solidFill>
              </a:rPr>
              <a:t>Ristrutturazione portafogli in sofferenza</a:t>
            </a:r>
          </a:p>
        </p:txBody>
      </p:sp>
      <p:pic>
        <p:nvPicPr>
          <p:cNvPr id="5" name="Image 6" descr="ent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82" y="4948808"/>
            <a:ext cx="6574408" cy="42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93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693" y="1901916"/>
            <a:ext cx="7078464" cy="4631011"/>
          </a:xfrm>
        </p:spPr>
        <p:txBody>
          <a:bodyPr/>
          <a:lstStyle/>
          <a:p>
            <a:pPr marL="711200" lvl="1" indent="0" algn="ctr">
              <a:buNone/>
            </a:pPr>
            <a:r>
              <a:rPr lang="it-IT" sz="3200" dirty="0" smtClean="0">
                <a:solidFill>
                  <a:srgbClr val="0070C0"/>
                </a:solidFill>
              </a:rPr>
              <a:t>La gamma certius</a:t>
            </a:r>
          </a:p>
          <a:p>
            <a:pPr lvl="1"/>
            <a:r>
              <a:rPr lang="it-IT" sz="3200" dirty="0" smtClean="0">
                <a:solidFill>
                  <a:srgbClr val="0070C0"/>
                </a:solidFill>
              </a:rPr>
              <a:t>Obiettivo di rendimento del 6%</a:t>
            </a:r>
          </a:p>
          <a:p>
            <a:pPr lvl="1"/>
            <a:r>
              <a:rPr lang="it-IT" sz="3200" dirty="0" smtClean="0">
                <a:solidFill>
                  <a:srgbClr val="0070C0"/>
                </a:solidFill>
              </a:rPr>
              <a:t>Alternativa a high yeld in uno scenario di tassi bassi</a:t>
            </a:r>
          </a:p>
        </p:txBody>
      </p:sp>
      <p:pic>
        <p:nvPicPr>
          <p:cNvPr id="5" name="Image 6" descr="ent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04" y="5020816"/>
            <a:ext cx="7010400" cy="42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598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t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355" y="3430042"/>
            <a:ext cx="9773829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La gestione di Fondi Dedicati</a:t>
            </a:r>
          </a:p>
          <a:p>
            <a:endParaRPr lang="it-IT" sz="32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r>
              <a:rPr lang="it-IT" sz="2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Polizze Private (superiori a 250.000 eur)</a:t>
            </a:r>
          </a:p>
          <a:p>
            <a:endParaRPr lang="it-IT" sz="2800" b="1" dirty="0" smtClean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r>
              <a:rPr lang="it-IT" sz="2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Gestione di certificati sul mercato secondario</a:t>
            </a:r>
          </a:p>
          <a:p>
            <a:endParaRPr lang="it-IT" sz="2800" b="1" dirty="0" smtClean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r>
              <a:rPr lang="it-IT" sz="2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Gestione personalizzata e obiettivi di rendimento elevati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43966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460375" y="7180263"/>
            <a:ext cx="12090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it-IT" altLang="en-US" sz="1400">
                <a:solidFill>
                  <a:srgbClr val="16468C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Questa presentazione è riservata, per un uso esclusivamente privato e non può essere divulgata senza accordo previo, scritto da AISM.</a:t>
            </a:r>
          </a:p>
          <a:p>
            <a:pPr algn="ctr" eaLnBrk="1" hangingPunct="1"/>
            <a:r>
              <a:rPr lang="it-IT" altLang="en-US" sz="1400">
                <a:solidFill>
                  <a:srgbClr val="16468C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Le informazioni contenute in questa presentazione non costituiscono  un'offerta e neppure un invito a sottoscrivere una parte del fondo o di titoli, come pure le stesse  non hanno alcun valore  contrattuale. Questa  offerta è destinata solamente all’approfondimento da parte di eventuali interessati. AISM non fornisce nessun consiglio in materia giuridica, contabile o  fiscale. </a:t>
            </a:r>
          </a:p>
          <a:p>
            <a:pPr algn="ctr" eaLnBrk="1" hangingPunct="1"/>
            <a:r>
              <a:rPr lang="it-IT" altLang="en-US" sz="1400">
                <a:solidFill>
                  <a:srgbClr val="16468C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I rendimenti passati non garantiscono i rendimenti futuri.</a:t>
            </a:r>
          </a:p>
          <a:p>
            <a:pPr algn="ctr" eaLnBrk="1" hangingPunct="1"/>
            <a:endParaRPr lang="it-IT" altLang="en-US" sz="1400">
              <a:solidFill>
                <a:srgbClr val="16468C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algn="ctr" eaLnBrk="1" hangingPunct="1"/>
            <a:r>
              <a:rPr lang="it-IT" altLang="en-US" sz="1400">
                <a:solidFill>
                  <a:srgbClr val="16468C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Alpha Investors Services Management</a:t>
            </a:r>
          </a:p>
          <a:p>
            <a:pPr algn="ctr" eaLnBrk="1" hangingPunct="1"/>
            <a:r>
              <a:rPr lang="it-IT" altLang="en-US" sz="1400">
                <a:solidFill>
                  <a:srgbClr val="16468C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21 rue Aldringen</a:t>
            </a:r>
          </a:p>
          <a:p>
            <a:pPr algn="ctr" eaLnBrk="1" hangingPunct="1"/>
            <a:r>
              <a:rPr lang="it-IT" altLang="en-US" sz="1400">
                <a:solidFill>
                  <a:srgbClr val="16468C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L-1118 Luxembourg</a:t>
            </a:r>
          </a:p>
          <a:p>
            <a:pPr algn="ctr" eaLnBrk="1" hangingPunct="1"/>
            <a:r>
              <a:rPr lang="it-IT" altLang="en-US" sz="1400">
                <a:solidFill>
                  <a:srgbClr val="16468C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www.aism.lu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5" descr="bl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Image 6" descr="ente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1198563" y="3148013"/>
            <a:ext cx="107045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40000" indent="-54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it-IT" sz="3200" b="1" dirty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Il gruppo </a:t>
            </a:r>
            <a:r>
              <a:rPr lang="it-IT" sz="3200" b="1" dirty="0" smtClean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AISM</a:t>
            </a:r>
          </a:p>
          <a:p>
            <a:pPr marL="540000" indent="-540000">
              <a:lnSpc>
                <a:spcPct val="120000"/>
              </a:lnSpc>
              <a:buFont typeface="+mj-lt"/>
              <a:buAutoNum type="arabicPeriod"/>
              <a:defRPr/>
            </a:pPr>
            <a:endParaRPr lang="it-IT" sz="3200" b="1" dirty="0" smtClean="0">
              <a:solidFill>
                <a:srgbClr val="FFFFFF"/>
              </a:solidFill>
              <a:latin typeface="Helvetica CE 75 Bold" charset="0"/>
              <a:ea typeface="ＭＳ Ｐゴシック" charset="0"/>
              <a:cs typeface="ＭＳ Ｐゴシック" charset="0"/>
              <a:sym typeface="Helvetica CE 65 Medium" charset="0"/>
            </a:endParaRPr>
          </a:p>
          <a:p>
            <a:pPr marL="540000" indent="-54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ES_tradnl" sz="3200" b="1" dirty="0" smtClean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AISM </a:t>
            </a:r>
            <a:r>
              <a:rPr lang="es-ES_tradnl" sz="3200" b="1" dirty="0" err="1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Lussemburgo</a:t>
            </a:r>
            <a:r>
              <a:rPr lang="es-ES_tradnl" sz="3200" b="1" dirty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 </a:t>
            </a:r>
            <a:br>
              <a:rPr lang="es-ES_tradnl" sz="3200" b="1" dirty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</a:br>
            <a:r>
              <a:rPr lang="es-ES_tradnl" sz="3200" dirty="0" err="1">
                <a:solidFill>
                  <a:schemeClr val="bg1"/>
                </a:solidFill>
                <a:latin typeface="Helvetica Neue"/>
                <a:ea typeface="ヒラギノ角ゴ ProN W3" charset="0"/>
                <a:cs typeface="Helvetica Neue"/>
              </a:rPr>
              <a:t>societa</a:t>
            </a:r>
            <a:r>
              <a:rPr lang="es-ES_tradnl" sz="3200" dirty="0">
                <a:solidFill>
                  <a:schemeClr val="bg1"/>
                </a:solidFill>
                <a:latin typeface="Helvetica Neue"/>
                <a:ea typeface="ヒラギノ角ゴ ProN W3" charset="0"/>
                <a:cs typeface="Helvetica Neue"/>
              </a:rPr>
              <a:t>̀ di gestione </a:t>
            </a:r>
            <a:r>
              <a:rPr lang="fr-FR" sz="3200" dirty="0" err="1">
                <a:solidFill>
                  <a:srgbClr val="FFFFFF"/>
                </a:solidFill>
                <a:latin typeface="Helvetica LT Std"/>
                <a:ea typeface="ＭＳ Ｐゴシック" charset="0"/>
                <a:cs typeface="Helvetica LT Std"/>
                <a:sym typeface="Helvetica CE 65 Medium" charset="0"/>
              </a:rPr>
              <a:t>autorizzata</a:t>
            </a:r>
            <a:r>
              <a:rPr lang="fr-FR" sz="3200" dirty="0">
                <a:solidFill>
                  <a:srgbClr val="FFFFFF"/>
                </a:solidFill>
                <a:latin typeface="Helvetica LT Std"/>
                <a:ea typeface="ＭＳ Ｐゴシック" charset="0"/>
                <a:cs typeface="Helvetica LT Std"/>
                <a:sym typeface="Helvetica CE 65 Medium" charset="0"/>
              </a:rPr>
              <a:t> dalla CSSF</a:t>
            </a:r>
          </a:p>
          <a:p>
            <a:pPr marL="540000" indent="-540000">
              <a:lnSpc>
                <a:spcPct val="120000"/>
              </a:lnSpc>
              <a:buFont typeface="+mj-lt"/>
              <a:buAutoNum type="arabicPeriod"/>
              <a:defRPr/>
            </a:pPr>
            <a:endParaRPr lang="en-US" sz="3200" b="1" dirty="0">
              <a:solidFill>
                <a:srgbClr val="FFFFFF"/>
              </a:solidFill>
              <a:latin typeface="Helvetica CE 75 Bold" charset="0"/>
              <a:ea typeface="ＭＳ Ｐゴシック" charset="0"/>
              <a:cs typeface="ＭＳ Ｐゴシック" charset="0"/>
              <a:sym typeface="Helvetica CE 65 Medium" charset="0"/>
            </a:endParaRPr>
          </a:p>
          <a:p>
            <a:pPr marL="540000" indent="-54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AISM Low Volatility : FCP UCITS IV </a:t>
            </a:r>
            <a:endParaRPr lang="en-US" sz="3200" b="1" dirty="0" smtClean="0">
              <a:solidFill>
                <a:srgbClr val="FFFFFF"/>
              </a:solidFill>
              <a:latin typeface="Helvetica CE 75 Bold" charset="0"/>
              <a:ea typeface="ＭＳ Ｐゴシック" charset="0"/>
              <a:cs typeface="ＭＳ Ｐゴシック" charset="0"/>
              <a:sym typeface="Helvetica CE 65 Medium" charset="0"/>
            </a:endParaRPr>
          </a:p>
          <a:p>
            <a:pPr marL="540000" indent="-540000">
              <a:lnSpc>
                <a:spcPct val="120000"/>
              </a:lnSpc>
              <a:buFont typeface="+mj-lt"/>
              <a:buAutoNum type="arabicPeriod"/>
              <a:defRPr/>
            </a:pPr>
            <a:endParaRPr lang="en-US" sz="3200" b="1" dirty="0">
              <a:solidFill>
                <a:srgbClr val="FFFFFF"/>
              </a:solidFill>
              <a:latin typeface="Helvetica CE 75 Bold" charset="0"/>
              <a:ea typeface="ＭＳ Ｐゴシック" charset="0"/>
              <a:cs typeface="ＭＳ Ｐゴシック" charset="0"/>
              <a:sym typeface="Helvetica CE 65 Medium" charset="0"/>
            </a:endParaRPr>
          </a:p>
          <a:p>
            <a:pPr marL="540000" indent="-54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La </a:t>
            </a:r>
            <a:r>
              <a:rPr lang="en-US" sz="3200" b="1" dirty="0" err="1" smtClean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gestione</a:t>
            </a:r>
            <a:r>
              <a:rPr lang="en-US" sz="3200" b="1" dirty="0" smtClean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 di </a:t>
            </a:r>
            <a:r>
              <a:rPr lang="en-US" sz="3200" b="1" dirty="0" err="1" smtClean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polizze</a:t>
            </a:r>
            <a:r>
              <a:rPr lang="en-US" sz="3200" b="1" dirty="0" smtClean="0">
                <a:solidFill>
                  <a:srgbClr val="FFFFFF"/>
                </a:solidFill>
                <a:latin typeface="Helvetica CE 75 Bold" charset="0"/>
                <a:ea typeface="ＭＳ Ｐゴシック" charset="0"/>
                <a:cs typeface="ＭＳ Ｐゴシック" charset="0"/>
                <a:sym typeface="Helvetica CE 65 Medium" charset="0"/>
              </a:rPr>
              <a:t> vita </a:t>
            </a:r>
            <a:endParaRPr lang="en-US" sz="3200" b="1" dirty="0">
              <a:solidFill>
                <a:srgbClr val="FFFFFF"/>
              </a:solidFill>
              <a:latin typeface="Helvetica CE 75 Bold" charset="0"/>
              <a:ea typeface="ＭＳ Ｐゴシック" charset="0"/>
              <a:cs typeface="ＭＳ Ｐゴシック" charset="0"/>
              <a:sym typeface="Helvetica CE 65 Medium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1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5386388" y="3652838"/>
            <a:ext cx="2232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en-US" sz="37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AISM</a:t>
            </a: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5386388" y="5308600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altLang="en-US" sz="24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Gestore Patrimonio</a:t>
            </a:r>
          </a:p>
        </p:txBody>
      </p:sp>
      <p:sp>
        <p:nvSpPr>
          <p:cNvPr id="17412" name="Rectangle 2"/>
          <p:cNvSpPr>
            <a:spLocks/>
          </p:cNvSpPr>
          <p:nvPr/>
        </p:nvSpPr>
        <p:spPr bwMode="auto">
          <a:xfrm>
            <a:off x="1462088" y="5308600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en-US" sz="24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Gestore</a:t>
            </a:r>
            <a:br>
              <a:rPr lang="de-DE" altLang="en-US" sz="24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</a:br>
            <a:r>
              <a:rPr lang="de-DE" altLang="en-US" sz="24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Fondi</a:t>
            </a:r>
          </a:p>
        </p:txBody>
      </p:sp>
      <p:sp>
        <p:nvSpPr>
          <p:cNvPr id="17413" name="Rectangle 2"/>
          <p:cNvSpPr>
            <a:spLocks/>
          </p:cNvSpPr>
          <p:nvPr/>
        </p:nvSpPr>
        <p:spPr bwMode="auto">
          <a:xfrm>
            <a:off x="9094788" y="5308600"/>
            <a:ext cx="2952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o-RO" altLang="en-US" sz="24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Consulente Investimenti</a:t>
            </a:r>
          </a:p>
        </p:txBody>
      </p:sp>
      <p:sp>
        <p:nvSpPr>
          <p:cNvPr id="17414" name="Rectangle 2"/>
          <p:cNvSpPr>
            <a:spLocks/>
          </p:cNvSpPr>
          <p:nvPr/>
        </p:nvSpPr>
        <p:spPr bwMode="auto">
          <a:xfrm>
            <a:off x="1030288" y="6605588"/>
            <a:ext cx="30956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Gestione OICR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del gruppo</a:t>
            </a:r>
            <a:b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</a:br>
            <a: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in Lussemburgo</a:t>
            </a:r>
          </a:p>
        </p:txBody>
      </p:sp>
      <p:sp>
        <p:nvSpPr>
          <p:cNvPr id="17415" name="Rectangle 2"/>
          <p:cNvSpPr>
            <a:spLocks/>
          </p:cNvSpPr>
          <p:nvPr/>
        </p:nvSpPr>
        <p:spPr bwMode="auto">
          <a:xfrm>
            <a:off x="8518525" y="6605588"/>
            <a:ext cx="41036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Dealer in obbligazioni, prodotti strutturati, materie prime. Analisi su Fondi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e Obbligazioni</a:t>
            </a:r>
          </a:p>
        </p:txBody>
      </p:sp>
      <p:cxnSp>
        <p:nvCxnSpPr>
          <p:cNvPr id="14" name="Connecteur droit 13"/>
          <p:cNvCxnSpPr>
            <a:stCxn id="17410" idx="2"/>
          </p:cNvCxnSpPr>
          <p:nvPr/>
        </p:nvCxnSpPr>
        <p:spPr bwMode="auto">
          <a:xfrm>
            <a:off x="6502400" y="4371975"/>
            <a:ext cx="0" cy="792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1646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6502400" y="6245225"/>
            <a:ext cx="0" cy="3603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1646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Connecteur droit 21"/>
          <p:cNvCxnSpPr/>
          <p:nvPr/>
        </p:nvCxnSpPr>
        <p:spPr bwMode="auto">
          <a:xfrm>
            <a:off x="10571163" y="6245225"/>
            <a:ext cx="0" cy="3603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1646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>
            <a:off x="2578100" y="6245225"/>
            <a:ext cx="0" cy="3603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1646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 flipH="1">
            <a:off x="2578100" y="5164138"/>
            <a:ext cx="7993063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1646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21" name="Rectangle 2"/>
          <p:cNvSpPr>
            <a:spLocks/>
          </p:cNvSpPr>
          <p:nvPr/>
        </p:nvSpPr>
        <p:spPr bwMode="auto">
          <a:xfrm>
            <a:off x="4630738" y="6605588"/>
            <a:ext cx="367188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Consulenza per investimenti,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mandati di gestione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en-US" sz="16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Studi giuridici e ﬁscali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1822450" y="2716213"/>
            <a:ext cx="1101725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r>
              <a:rPr lang="it-IT" altLang="en-US" sz="24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35 </a:t>
            </a:r>
            <a:r>
              <a:rPr lang="it-IT" altLang="en-US" sz="24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professionisti, </a:t>
            </a:r>
            <a:r>
              <a:rPr lang="it-IT" altLang="en-US" sz="2400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advisory e </a:t>
            </a:r>
            <a:r>
              <a:rPr lang="it-IT" altLang="en-US" sz="24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gestione per </a:t>
            </a: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oltre </a:t>
            </a:r>
            <a:r>
              <a:rPr lang="it-IT" altLang="en-US" sz="2400" b="1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3,5 miliardi dollari</a:t>
            </a: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Oltre </a:t>
            </a:r>
            <a:r>
              <a:rPr lang="it-IT" altLang="en-US" sz="24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100 clienti istituzionali </a:t>
            </a: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in 20 Paesi</a:t>
            </a: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Una società di gestione in Lussemburgo, una filiale a Ginevra e un ufficio di rappresentanza in America latina</a:t>
            </a: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Una contabilità conforme alle le </a:t>
            </a:r>
            <a:r>
              <a:rPr lang="it-IT" altLang="en-US" sz="24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norme IFRS</a:t>
            </a: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Conti controllati da </a:t>
            </a:r>
            <a:r>
              <a:rPr lang="it-IT" altLang="en-US" sz="24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Ernst &amp; Young e Pricewaterhouse Coopers</a:t>
            </a: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lang="it-IT" altLang="en-US" sz="24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1822450" y="3508374"/>
            <a:ext cx="6840538" cy="37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Società di gestione autorizzata</a:t>
            </a:r>
            <a:b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</a:b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dalla CSSF a dicembre 2011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Autorizzazioni: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Gestione 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collettiva</a:t>
            </a:r>
            <a:endParaRPr lang="it-IT" altLang="en-US" sz="18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Gestione su mandato e </a:t>
            </a: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Investment Advisor</a:t>
            </a:r>
            <a:endParaRPr lang="it-IT" altLang="en-US" sz="18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Dirigenti (Conducting Officers):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Christophe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Cizel - gestione collettiva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Marc Henri MARTIN - controllo dei rischi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Vincent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DECALF – Amministratore indipendente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1822450" y="5740400"/>
            <a:ext cx="61928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</p:txBody>
      </p:sp>
      <p:sp>
        <p:nvSpPr>
          <p:cNvPr id="19460" name="Rectangle 2"/>
          <p:cNvSpPr>
            <a:spLocks/>
          </p:cNvSpPr>
          <p:nvPr/>
        </p:nvSpPr>
        <p:spPr bwMode="auto">
          <a:xfrm>
            <a:off x="8805863" y="3508375"/>
            <a:ext cx="44656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AISM Global Opportunity: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UCITS IV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Compartimenti </a:t>
            </a:r>
            <a:r>
              <a:rPr lang="en-US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AISM Low Volatility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AISM </a:t>
            </a:r>
            <a:r>
              <a:rPr lang="en-US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Dynamic</a:t>
            </a:r>
            <a:endParaRPr lang="en-US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427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1822450" y="3508375"/>
            <a:ext cx="108981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Risk Manager delegato: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ARKUS Financial Services Luxembourg analizza giornalmente i rischi del portafoglio e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allerta in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caso di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anomalie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o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disfunzionamenti.</a:t>
            </a: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ARKUS é una società indipendente da AISM, specializzata nel controllo dei rischi e dotata dello status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regolamentato di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fornitore di servizi finanziari.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 smtClean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Depositaria: </a:t>
            </a:r>
            <a:endParaRPr lang="it-IT" altLang="en-US" sz="1800" b="1" dirty="0">
              <a:solidFill>
                <a:srgbClr val="1D4584"/>
              </a:solidFill>
              <a:latin typeface="Helvetica Neue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BNP Securities Services (gestione collettiva)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Revisori: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Pricewaterhouse Coopers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1822450" y="2860675"/>
            <a:ext cx="11185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2800" b="1" dirty="0" smtClean="0">
                <a:solidFill>
                  <a:srgbClr val="1D4584"/>
                </a:solidFill>
                <a:latin typeface="Helvetica CE 75 Bold" pitchFamily="-84" charset="0"/>
                <a:ea typeface="MS PGothic" pitchFamily="34" charset="-128"/>
                <a:sym typeface="Helvetica CE 65 Medium" pitchFamily="-84" charset="0"/>
              </a:rPr>
              <a:t>Revisione e controllo del rischio</a:t>
            </a:r>
            <a:endParaRPr lang="it-IT" altLang="en-US" sz="2800" b="1" dirty="0">
              <a:solidFill>
                <a:srgbClr val="1D4584"/>
              </a:solidFill>
              <a:latin typeface="Helvetica CE 75 Bold" pitchFamily="-84" charset="0"/>
              <a:ea typeface="MS PGothic" pitchFamily="34" charset="-128"/>
              <a:sym typeface="Helvetica CE 65 Medium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30048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/>
          </p:cNvSpPr>
          <p:nvPr/>
        </p:nvSpPr>
        <p:spPr bwMode="auto">
          <a:xfrm>
            <a:off x="1822450" y="3508375"/>
            <a:ext cx="554355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Metodo di gestione: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Una gestione «core / satellite»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24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diversificata &amp; attiva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Obiettivo annualizzato di rendimento :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4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 6%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Obiettivo di volatilità media annualizzata: &lt;4%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Orizzonte d'investimento: a 3 anni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Gestione core-satellite diversificata ed attiva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Gamma di allocazione: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Prodotti obbligazionari ed equivalenti: da 55% a 100%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Azioni ed equiparati: da 0% a 30%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OPCVM e altri supporti: da 0% a 10% 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1822450" y="2860675"/>
            <a:ext cx="11185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2800" b="1">
                <a:solidFill>
                  <a:srgbClr val="1D4584"/>
                </a:solidFill>
                <a:latin typeface="Helvetica CE 75 Bold" pitchFamily="-84" charset="0"/>
                <a:ea typeface="MS PGothic" pitchFamily="34" charset="-128"/>
                <a:sym typeface="Helvetica CE 65 Medium" pitchFamily="-84" charset="0"/>
              </a:rPr>
              <a:t>Fondo Comune di Investimento UCITS 4</a:t>
            </a:r>
          </a:p>
        </p:txBody>
      </p:sp>
      <p:pic>
        <p:nvPicPr>
          <p:cNvPr id="21508" name="Image 6" descr="graphe02-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436938"/>
            <a:ext cx="5748338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30048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1822450" y="3508375"/>
            <a:ext cx="532923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1800" b="1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Analisi macroeconomica </a:t>
            </a: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settimanale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all interno del Comitato d'investimento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Allocazione «top down»,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ponderazioni fra le diverse classi di attivi.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Scelte tattiche :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Ricerca e selezione di titoli e orizzonte di investimenti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Ricerca di decorrelazione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Ricerca dei rendimento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Analisi fondamentale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Analisi grafica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Qualità del «sourcing» </a:t>
            </a: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e dell'esecuzione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per ottimizzare i prezzi d'acquisto e di vendita. 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endParaRPr lang="it-IT" altLang="en-US" sz="180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1822450" y="2860675"/>
            <a:ext cx="11185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2800" b="1">
                <a:solidFill>
                  <a:srgbClr val="1D4584"/>
                </a:solidFill>
                <a:latin typeface="Helvetica CE 75 Bold" pitchFamily="-84" charset="0"/>
                <a:ea typeface="MS PGothic" pitchFamily="34" charset="-128"/>
                <a:sym typeface="Helvetica CE 65 Medium" pitchFamily="-84" charset="0"/>
              </a:rPr>
              <a:t>Un processo rigoroso e disciplinato</a:t>
            </a:r>
          </a:p>
        </p:txBody>
      </p:sp>
      <p:pic>
        <p:nvPicPr>
          <p:cNvPr id="22532" name="Image 5" descr="graphe01-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508375"/>
            <a:ext cx="597535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30048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1822450" y="3508375"/>
            <a:ext cx="504031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Componente obbligazionaria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Breve duration media (massimo 4 anni)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Molto diversificata </a:t>
            </a:r>
            <a:r>
              <a:rPr lang="it-IT" altLang="en-US" sz="1800" dirty="0" smtClean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(97 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linee)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Equilibrio fra il livello del «carry trade» e la qualità degli emittenti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Gestione attiva ed opportunista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Regolari arbitraggi soprattutto nei mercati volatili.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Obiettivo</a:t>
            </a: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en-US" sz="1800" dirty="0">
                <a:solidFill>
                  <a:srgbClr val="1D4584"/>
                </a:solidFill>
                <a:latin typeface="Helvetica Neue Light" charset="0"/>
                <a:ea typeface="MS PGothic" pitchFamily="34" charset="-128"/>
                <a:sym typeface="Helvetica CE 65 Medium" pitchFamily="-84" charset="0"/>
              </a:rPr>
              <a:t>Apporta dal 60 al 75% della prestazione globale</a:t>
            </a:r>
          </a:p>
          <a:p>
            <a:pPr eaLnBrk="1" hangingPunct="1">
              <a:lnSpc>
                <a:spcPct val="120000"/>
              </a:lnSpc>
            </a:pPr>
            <a:endParaRPr lang="it-IT" altLang="en-US" sz="1800" dirty="0">
              <a:solidFill>
                <a:srgbClr val="1D4584"/>
              </a:solidFill>
              <a:latin typeface="Helvetica Neue Light" charset="0"/>
              <a:ea typeface="MS PGothic" pitchFamily="34" charset="-128"/>
              <a:sym typeface="Helvetica CE 65 Medium" pitchFamily="-8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en-US" sz="1800" b="1" dirty="0">
                <a:solidFill>
                  <a:srgbClr val="1D4584"/>
                </a:solidFill>
                <a:latin typeface="Helvetica Neue" charset="0"/>
                <a:ea typeface="MS PGothic" pitchFamily="34" charset="-128"/>
                <a:sym typeface="Helvetica CE 65 Medium" pitchFamily="-84" charset="0"/>
              </a:rPr>
              <a:t>Turnover nel portafoglio in 2013 : 114%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1822450" y="2860675"/>
            <a:ext cx="11185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en-US" sz="2800" b="1">
                <a:solidFill>
                  <a:srgbClr val="1D4584"/>
                </a:solidFill>
                <a:latin typeface="Helvetica CE 75 Bold" pitchFamily="-84" charset="0"/>
                <a:ea typeface="MS PGothic" pitchFamily="34" charset="-128"/>
                <a:sym typeface="Helvetica CE 65 Medium" pitchFamily="-84" charset="0"/>
              </a:rPr>
              <a:t>Core del portafoglio</a:t>
            </a:r>
          </a:p>
        </p:txBody>
      </p:sp>
      <p:pic>
        <p:nvPicPr>
          <p:cNvPr id="23556" name="Image 6" descr="graphe02-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436938"/>
            <a:ext cx="5748338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re et sous-titre">
  <a:themeElements>
    <a:clrScheme name="Titre et sous-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Vierge">
  <a:themeElements>
    <a:clrScheme name="Vie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er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Vie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re et puces - Gauche">
  <a:themeElements>
    <a:clrScheme name="Titre et puces - Gauch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Gauch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- Gau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re et puces sur 2 colonnes">
  <a:themeElements>
    <a:clrScheme name="Titre et puces sur 2 colon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sur 2 colonn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sur 2 colon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re et puces - Droite">
  <a:themeElements>
    <a:clrScheme name="Titre et puces - Dro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Droit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- Dro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re, puces et photo">
  <a:themeElements>
    <a:clrScheme name="Titre, puces et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, puces et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, puces et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re et puces">
  <a:themeElements>
    <a:clrScheme name="Titre et pu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 - Centré">
  <a:themeElements>
    <a:clrScheme name="Titre - Centr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Centré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- Centr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uces">
  <a:themeElements>
    <a:clrScheme name="Pu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c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e">
  <a:themeElements>
    <a:clrScheme name="Photo - Horizont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Reflet horizontal">
  <a:themeElements>
    <a:clrScheme name="Photo - Reflet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Reflet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Reflet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e">
  <a:themeElements>
    <a:clrScheme name="Photo - Vertic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Reflet vertical">
  <a:themeElements>
    <a:clrScheme name="Photo - Reflet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Reflet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Reflet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re - Haut">
  <a:themeElements>
    <a:clrScheme name="Titre - H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Pages>0</Pages>
  <Words>667</Words>
  <Characters>0</Characters>
  <Application>Microsoft Office PowerPoint</Application>
  <PresentationFormat>Custom</PresentationFormat>
  <Lines>0</Lines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40" baseType="lpstr">
      <vt:lpstr>MS PGothic</vt:lpstr>
      <vt:lpstr>MS PGothic</vt:lpstr>
      <vt:lpstr>Arial</vt:lpstr>
      <vt:lpstr>Gill Sans</vt:lpstr>
      <vt:lpstr>Helvetica CE 65 Medium</vt:lpstr>
      <vt:lpstr>Helvetica CE 75 Bold</vt:lpstr>
      <vt:lpstr>Helvetica LT Std</vt:lpstr>
      <vt:lpstr>Helvetica Neue</vt:lpstr>
      <vt:lpstr>Helvetica Neue Light</vt:lpstr>
      <vt:lpstr>ヒラギノ角ゴ ProN W3</vt:lpstr>
      <vt:lpstr>Titre et sous-titre</vt:lpstr>
      <vt:lpstr>Titre et puces</vt:lpstr>
      <vt:lpstr>Titre - Centré</vt:lpstr>
      <vt:lpstr>Puces</vt:lpstr>
      <vt:lpstr>Photo - Horizontale</vt:lpstr>
      <vt:lpstr>Photo - Reflet horizontal</vt:lpstr>
      <vt:lpstr>Photo - Verticale</vt:lpstr>
      <vt:lpstr>Photo - Reflet vertical</vt:lpstr>
      <vt:lpstr>Titre - Haut</vt:lpstr>
      <vt:lpstr>Vierge</vt:lpstr>
      <vt:lpstr>Titre et puces - Gauche</vt:lpstr>
      <vt:lpstr>Titre et puces sur 2 colonnes</vt:lpstr>
      <vt:lpstr>Titre et puces - Droite</vt:lpstr>
      <vt:lpstr>Titre, puces et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Anshinee VEERAPPA PILLAY</dc:creator>
  <cp:lastModifiedBy>PIETRO Invernizzi</cp:lastModifiedBy>
  <cp:revision>175</cp:revision>
  <cp:lastPrinted>2013-07-10T17:07:23Z</cp:lastPrinted>
  <dcterms:modified xsi:type="dcterms:W3CDTF">2015-09-13T08:47:29Z</dcterms:modified>
</cp:coreProperties>
</file>