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72" r:id="rId3"/>
    <p:sldId id="302" r:id="rId4"/>
    <p:sldId id="307" r:id="rId5"/>
    <p:sldId id="308" r:id="rId6"/>
    <p:sldId id="326" r:id="rId7"/>
    <p:sldId id="327" r:id="rId8"/>
    <p:sldId id="329" r:id="rId9"/>
    <p:sldId id="306" r:id="rId10"/>
    <p:sldId id="305" r:id="rId11"/>
    <p:sldId id="297" r:id="rId12"/>
  </p:sldIdLst>
  <p:sldSz cx="9144000" cy="6858000" type="screen4x3"/>
  <p:notesSz cx="6794500" cy="99314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3" autoAdjust="0"/>
    <p:restoredTop sz="94660"/>
  </p:normalViewPr>
  <p:slideViewPr>
    <p:cSldViewPr>
      <p:cViewPr>
        <p:scale>
          <a:sx n="104" d="100"/>
          <a:sy n="104" d="100"/>
        </p:scale>
        <p:origin x="-84"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fr-FR"/>
          </a:p>
        </p:txBody>
      </p:sp>
      <p:sp>
        <p:nvSpPr>
          <p:cNvPr id="3" name="Segnaposto data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C5C4828A-3EA9-4545-B19E-92A6E6A0AB36}" type="datetimeFigureOut">
              <a:rPr lang="fr-FR" smtClean="0"/>
              <a:pPr/>
              <a:t>11/09/2015</a:t>
            </a:fld>
            <a:endParaRPr lang="fr-FR"/>
          </a:p>
        </p:txBody>
      </p:sp>
      <p:sp>
        <p:nvSpPr>
          <p:cNvPr id="4" name="Segnaposto immagine diapositiva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Segnaposto note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6" name="Segnaposto piè di pagina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fr-FR"/>
          </a:p>
        </p:txBody>
      </p:sp>
      <p:sp>
        <p:nvSpPr>
          <p:cNvPr id="7" name="Segnaposto numero diapositiva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425D3764-CE95-484C-8EA0-659ACA04CCAB}" type="slidenum">
              <a:rPr lang="fr-FR" smtClean="0"/>
              <a:pPr/>
              <a:t>‹N›</a:t>
            </a:fld>
            <a:endParaRPr lang="fr-FR"/>
          </a:p>
        </p:txBody>
      </p:sp>
    </p:spTree>
    <p:extLst>
      <p:ext uri="{BB962C8B-B14F-4D97-AF65-F5344CB8AC3E}">
        <p14:creationId xmlns:p14="http://schemas.microsoft.com/office/powerpoint/2010/main" val="1131291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403648" y="2130426"/>
            <a:ext cx="7054552" cy="1470025"/>
          </a:xfrm>
        </p:spPr>
        <p:txBody>
          <a:bodyPr/>
          <a:lstStyle>
            <a:lvl1pPr>
              <a:defRPr>
                <a:latin typeface="Verdana" pitchFamily="34" charset="0"/>
                <a:ea typeface="Verdana" pitchFamily="34" charset="0"/>
                <a:cs typeface="Verdana" pitchFamily="34" charset="0"/>
              </a:defRPr>
            </a:lvl1pPr>
          </a:lstStyle>
          <a:p>
            <a:r>
              <a:rPr lang="it-IT" smtClean="0"/>
              <a:t>Fare clic per modificare lo stile del titolo</a:t>
            </a:r>
            <a:endParaRPr lang="it-IT" dirty="0"/>
          </a:p>
        </p:txBody>
      </p:sp>
      <p:sp>
        <p:nvSpPr>
          <p:cNvPr id="3" name="Sottotitolo 2"/>
          <p:cNvSpPr>
            <a:spLocks noGrp="1"/>
          </p:cNvSpPr>
          <p:nvPr>
            <p:ph type="subTitle" idx="1"/>
          </p:nvPr>
        </p:nvSpPr>
        <p:spPr>
          <a:xfrm>
            <a:off x="1403648" y="3886200"/>
            <a:ext cx="6368752" cy="1752600"/>
          </a:xfrm>
        </p:spPr>
        <p:txBody>
          <a:bodyPr/>
          <a:lstStyle>
            <a:lvl1pPr marL="0" indent="0" algn="ctr">
              <a:buNone/>
              <a:defRPr>
                <a:solidFill>
                  <a:schemeClr val="tx1">
                    <a:tint val="75000"/>
                  </a:schemeClr>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A0FE6A7-9806-4FF1-AEA7-C56B0907C501}" type="datetimeFigureOut">
              <a:rPr lang="fr-FR" smtClean="0"/>
              <a:pPr/>
              <a:t>11/09/2015</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E8161404-BB79-4034-A320-02D067D46FEF}" type="slidenum">
              <a:rPr lang="fr-FR" smtClean="0"/>
              <a:pPr/>
              <a:t>‹N›</a:t>
            </a:fld>
            <a:endParaRPr lang="fr-FR"/>
          </a:p>
        </p:txBody>
      </p:sp>
      <p:sp>
        <p:nvSpPr>
          <p:cNvPr id="7" name="Rettangolo 6"/>
          <p:cNvSpPr/>
          <p:nvPr/>
        </p:nvSpPr>
        <p:spPr>
          <a:xfrm>
            <a:off x="0" y="0"/>
            <a:ext cx="1403648" cy="6858000"/>
          </a:xfrm>
          <a:prstGeom prst="rect">
            <a:avLst/>
          </a:prstGeom>
          <a:solidFill>
            <a:srgbClr val="C50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1052736"/>
            <a:ext cx="5809300" cy="1242420"/>
          </a:xfrm>
          <a:prstGeom prst="rect">
            <a:avLst/>
          </a:prstGeom>
        </p:spPr>
      </p:pic>
      <p:sp>
        <p:nvSpPr>
          <p:cNvPr id="9" name="CasellaDiTesto 8"/>
          <p:cNvSpPr txBox="1"/>
          <p:nvPr/>
        </p:nvSpPr>
        <p:spPr>
          <a:xfrm rot="16200000">
            <a:off x="-936241" y="5547806"/>
            <a:ext cx="2220480" cy="276999"/>
          </a:xfrm>
          <a:prstGeom prst="rect">
            <a:avLst/>
          </a:prstGeom>
          <a:noFill/>
        </p:spPr>
        <p:txBody>
          <a:bodyPr wrap="none" rtlCol="0">
            <a:spAutoFit/>
          </a:bodyPr>
          <a:lstStyle/>
          <a:p>
            <a:r>
              <a:rPr lang="it-IT" sz="1200" dirty="0" smtClean="0">
                <a:solidFill>
                  <a:schemeClr val="bg1"/>
                </a:solidFill>
                <a:latin typeface="Verdana" pitchFamily="34" charset="0"/>
                <a:ea typeface="Verdana" pitchFamily="34" charset="0"/>
                <a:cs typeface="Verdana" pitchFamily="34" charset="0"/>
              </a:rPr>
              <a:t>Una compagnia per la vita</a:t>
            </a:r>
            <a:endParaRPr lang="it-IT" sz="120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50832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A0FE6A7-9806-4FF1-AEA7-C56B0907C501}" type="datetimeFigureOut">
              <a:rPr lang="fr-FR" smtClean="0"/>
              <a:pPr/>
              <a:t>11/09/2015</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E8161404-BB79-4034-A320-02D067D46FEF}" type="slidenum">
              <a:rPr lang="fr-FR" smtClean="0"/>
              <a:pPr/>
              <a:t>‹N›</a:t>
            </a:fld>
            <a:endParaRPr lang="fr-FR"/>
          </a:p>
        </p:txBody>
      </p:sp>
    </p:spTree>
    <p:extLst>
      <p:ext uri="{BB962C8B-B14F-4D97-AF65-F5344CB8AC3E}">
        <p14:creationId xmlns:p14="http://schemas.microsoft.com/office/powerpoint/2010/main" val="2794441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9"/>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A0FE6A7-9806-4FF1-AEA7-C56B0907C501}" type="datetimeFigureOut">
              <a:rPr lang="fr-FR" smtClean="0"/>
              <a:pPr/>
              <a:t>11/09/2015</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E8161404-BB79-4034-A320-02D067D46FEF}" type="slidenum">
              <a:rPr lang="fr-FR" smtClean="0"/>
              <a:pPr/>
              <a:t>‹N›</a:t>
            </a:fld>
            <a:endParaRPr lang="fr-FR"/>
          </a:p>
        </p:txBody>
      </p:sp>
    </p:spTree>
    <p:extLst>
      <p:ext uri="{BB962C8B-B14F-4D97-AF65-F5344CB8AC3E}">
        <p14:creationId xmlns:p14="http://schemas.microsoft.com/office/powerpoint/2010/main" val="854354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lvl1pPr algn="l">
              <a:defRPr sz="3600">
                <a:solidFill>
                  <a:schemeClr val="tx2"/>
                </a:solidFill>
                <a:latin typeface="Verdana" pitchFamily="34" charset="0"/>
                <a:ea typeface="Verdana" pitchFamily="34" charset="0"/>
                <a:cs typeface="Verdana" pitchFamily="34" charset="0"/>
              </a:defRPr>
            </a:lvl1pPr>
          </a:lstStyle>
          <a:p>
            <a:r>
              <a:rPr lang="it-IT" smtClean="0"/>
              <a:t>Fare clic per modificare lo stile del titolo</a:t>
            </a:r>
            <a:endParaRPr lang="it-IT" dirty="0"/>
          </a:p>
        </p:txBody>
      </p:sp>
      <p:sp>
        <p:nvSpPr>
          <p:cNvPr id="3" name="Segnaposto contenuto 2"/>
          <p:cNvSpPr>
            <a:spLocks noGrp="1"/>
          </p:cNvSpPr>
          <p:nvPr>
            <p:ph idx="1"/>
          </p:nvPr>
        </p:nvSpPr>
        <p:spPr/>
        <p:txBody>
          <a:bodyPr/>
          <a:lstStyle>
            <a:lvl1pPr>
              <a:defRPr sz="2400">
                <a:solidFill>
                  <a:schemeClr val="tx2"/>
                </a:solidFill>
                <a:latin typeface="Verdana" pitchFamily="34" charset="0"/>
                <a:ea typeface="Verdana" pitchFamily="34" charset="0"/>
                <a:cs typeface="Verdana" pitchFamily="34" charset="0"/>
              </a:defRPr>
            </a:lvl1pPr>
            <a:lvl2pPr>
              <a:defRPr sz="2000">
                <a:solidFill>
                  <a:schemeClr val="tx2"/>
                </a:solidFill>
                <a:latin typeface="Verdana" pitchFamily="34" charset="0"/>
                <a:ea typeface="Verdana" pitchFamily="34" charset="0"/>
                <a:cs typeface="Verdana" pitchFamily="34" charset="0"/>
              </a:defRPr>
            </a:lvl2pPr>
            <a:lvl3pPr>
              <a:defRPr sz="1800">
                <a:solidFill>
                  <a:schemeClr val="tx2"/>
                </a:solidFill>
                <a:latin typeface="Verdana" pitchFamily="34" charset="0"/>
                <a:ea typeface="Verdana" pitchFamily="34" charset="0"/>
                <a:cs typeface="Verdana" pitchFamily="34" charset="0"/>
              </a:defRPr>
            </a:lvl3pPr>
            <a:lvl4pPr>
              <a:defRPr sz="1600">
                <a:solidFill>
                  <a:schemeClr val="tx2"/>
                </a:solidFill>
                <a:latin typeface="Verdana" pitchFamily="34" charset="0"/>
                <a:ea typeface="Verdana" pitchFamily="34" charset="0"/>
                <a:cs typeface="Verdana" pitchFamily="34" charset="0"/>
              </a:defRPr>
            </a:lvl4pPr>
            <a:lvl5pPr>
              <a:defRPr sz="1400">
                <a:solidFill>
                  <a:schemeClr val="tx2"/>
                </a:solidFill>
                <a:latin typeface="Verdana" pitchFamily="34" charset="0"/>
                <a:ea typeface="Verdana" pitchFamily="34" charset="0"/>
                <a:cs typeface="Verdana" pitchFamily="34" charset="0"/>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7" name="Rettangolo 6"/>
          <p:cNvSpPr/>
          <p:nvPr/>
        </p:nvSpPr>
        <p:spPr>
          <a:xfrm>
            <a:off x="0" y="6381328"/>
            <a:ext cx="6012160" cy="476672"/>
          </a:xfrm>
          <a:prstGeom prst="rect">
            <a:avLst/>
          </a:prstGeom>
          <a:solidFill>
            <a:srgbClr val="C50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Segnaposto contenuto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0264" y="6410760"/>
            <a:ext cx="1882552" cy="402616"/>
          </a:xfrm>
          <a:prstGeom prst="rect">
            <a:avLst/>
          </a:prstGeom>
        </p:spPr>
      </p:pic>
      <p:sp>
        <p:nvSpPr>
          <p:cNvPr id="9" name="Rettangolo 8"/>
          <p:cNvSpPr/>
          <p:nvPr/>
        </p:nvSpPr>
        <p:spPr>
          <a:xfrm>
            <a:off x="8100392" y="6385120"/>
            <a:ext cx="1043608" cy="476672"/>
          </a:xfrm>
          <a:prstGeom prst="rect">
            <a:avLst/>
          </a:prstGeom>
          <a:solidFill>
            <a:srgbClr val="C50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Segnaposto numero diapositiva 6"/>
          <p:cNvSpPr txBox="1">
            <a:spLocks/>
          </p:cNvSpPr>
          <p:nvPr/>
        </p:nvSpPr>
        <p:spPr>
          <a:xfrm>
            <a:off x="8244408" y="6440893"/>
            <a:ext cx="792088"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800" dirty="0" smtClean="0">
                <a:solidFill>
                  <a:schemeClr val="bg1"/>
                </a:solidFill>
                <a:latin typeface="Verdana" pitchFamily="34" charset="0"/>
                <a:ea typeface="Verdana" pitchFamily="34" charset="0"/>
                <a:cs typeface="Verdana" pitchFamily="34" charset="0"/>
              </a:rPr>
              <a:t>Pag. </a:t>
            </a:r>
            <a:fld id="{694A326B-EDEF-405F-A5A9-57B604A521A2}" type="slidenum">
              <a:rPr lang="it-IT" sz="800" smtClean="0">
                <a:solidFill>
                  <a:schemeClr val="bg1"/>
                </a:solidFill>
                <a:latin typeface="Verdana" pitchFamily="34" charset="0"/>
                <a:ea typeface="Verdana" pitchFamily="34" charset="0"/>
                <a:cs typeface="Verdana" pitchFamily="34" charset="0"/>
              </a:rPr>
              <a:pPr/>
              <a:t>‹N›</a:t>
            </a:fld>
            <a:endParaRPr lang="it-IT" sz="800" dirty="0">
              <a:solidFill>
                <a:schemeClr val="bg1"/>
              </a:solidFill>
              <a:latin typeface="Verdana" pitchFamily="34" charset="0"/>
              <a:ea typeface="Verdana" pitchFamily="34" charset="0"/>
              <a:cs typeface="Verdana" pitchFamily="34" charset="0"/>
            </a:endParaRPr>
          </a:p>
        </p:txBody>
      </p:sp>
      <p:sp>
        <p:nvSpPr>
          <p:cNvPr id="11" name="Rettangolo 10"/>
          <p:cNvSpPr/>
          <p:nvPr/>
        </p:nvSpPr>
        <p:spPr>
          <a:xfrm>
            <a:off x="1348" y="1426424"/>
            <a:ext cx="9142651" cy="44712"/>
          </a:xfrm>
          <a:prstGeom prst="rect">
            <a:avLst/>
          </a:prstGeom>
          <a:solidFill>
            <a:srgbClr val="C50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124398" y="6482658"/>
            <a:ext cx="1882247" cy="246221"/>
          </a:xfrm>
          <a:prstGeom prst="rect">
            <a:avLst/>
          </a:prstGeom>
          <a:noFill/>
        </p:spPr>
        <p:txBody>
          <a:bodyPr wrap="none" rtlCol="0">
            <a:spAutoFit/>
          </a:bodyPr>
          <a:lstStyle/>
          <a:p>
            <a:r>
              <a:rPr lang="it-IT" sz="1000" dirty="0" smtClean="0">
                <a:solidFill>
                  <a:schemeClr val="bg1"/>
                </a:solidFill>
                <a:latin typeface="Verdana" pitchFamily="34" charset="0"/>
                <a:ea typeface="Verdana" pitchFamily="34" charset="0"/>
                <a:cs typeface="Verdana" pitchFamily="34" charset="0"/>
              </a:rPr>
              <a:t>Una compagnia per la vita</a:t>
            </a:r>
            <a:endParaRPr lang="it-IT" sz="100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246042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A0FE6A7-9806-4FF1-AEA7-C56B0907C501}" type="datetimeFigureOut">
              <a:rPr lang="fr-FR" smtClean="0"/>
              <a:pPr/>
              <a:t>11/09/2015</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E8161404-BB79-4034-A320-02D067D46FEF}" type="slidenum">
              <a:rPr lang="fr-FR" smtClean="0"/>
              <a:pPr/>
              <a:t>‹N›</a:t>
            </a:fld>
            <a:endParaRPr lang="fr-FR"/>
          </a:p>
        </p:txBody>
      </p:sp>
    </p:spTree>
    <p:extLst>
      <p:ext uri="{BB962C8B-B14F-4D97-AF65-F5344CB8AC3E}">
        <p14:creationId xmlns:p14="http://schemas.microsoft.com/office/powerpoint/2010/main" val="805729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A0FE6A7-9806-4FF1-AEA7-C56B0907C501}" type="datetimeFigureOut">
              <a:rPr lang="fr-FR" smtClean="0"/>
              <a:pPr/>
              <a:t>11/09/2015</a:t>
            </a:fld>
            <a:endParaRPr lang="fr-FR"/>
          </a:p>
        </p:txBody>
      </p:sp>
      <p:sp>
        <p:nvSpPr>
          <p:cNvPr id="6" name="Segnaposto piè di pagina 5"/>
          <p:cNvSpPr>
            <a:spLocks noGrp="1"/>
          </p:cNvSpPr>
          <p:nvPr>
            <p:ph type="ftr" sz="quarter" idx="11"/>
          </p:nvPr>
        </p:nvSpPr>
        <p:spPr/>
        <p:txBody>
          <a:bodyPr/>
          <a:lstStyle/>
          <a:p>
            <a:endParaRPr lang="fr-FR"/>
          </a:p>
        </p:txBody>
      </p:sp>
      <p:sp>
        <p:nvSpPr>
          <p:cNvPr id="7" name="Segnaposto numero diapositiva 6"/>
          <p:cNvSpPr>
            <a:spLocks noGrp="1"/>
          </p:cNvSpPr>
          <p:nvPr>
            <p:ph type="sldNum" sz="quarter" idx="12"/>
          </p:nvPr>
        </p:nvSpPr>
        <p:spPr/>
        <p:txBody>
          <a:bodyPr/>
          <a:lstStyle/>
          <a:p>
            <a:fld id="{E8161404-BB79-4034-A320-02D067D46FEF}" type="slidenum">
              <a:rPr lang="fr-FR" smtClean="0"/>
              <a:pPr/>
              <a:t>‹N›</a:t>
            </a:fld>
            <a:endParaRPr lang="fr-FR"/>
          </a:p>
        </p:txBody>
      </p:sp>
    </p:spTree>
    <p:extLst>
      <p:ext uri="{BB962C8B-B14F-4D97-AF65-F5344CB8AC3E}">
        <p14:creationId xmlns:p14="http://schemas.microsoft.com/office/powerpoint/2010/main" val="1691123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A0FE6A7-9806-4FF1-AEA7-C56B0907C501}" type="datetimeFigureOut">
              <a:rPr lang="fr-FR" smtClean="0"/>
              <a:pPr/>
              <a:t>11/09/2015</a:t>
            </a:fld>
            <a:endParaRPr lang="fr-FR"/>
          </a:p>
        </p:txBody>
      </p:sp>
      <p:sp>
        <p:nvSpPr>
          <p:cNvPr id="8" name="Segnaposto piè di pagina 7"/>
          <p:cNvSpPr>
            <a:spLocks noGrp="1"/>
          </p:cNvSpPr>
          <p:nvPr>
            <p:ph type="ftr" sz="quarter" idx="11"/>
          </p:nvPr>
        </p:nvSpPr>
        <p:spPr/>
        <p:txBody>
          <a:bodyPr/>
          <a:lstStyle/>
          <a:p>
            <a:endParaRPr lang="fr-FR"/>
          </a:p>
        </p:txBody>
      </p:sp>
      <p:sp>
        <p:nvSpPr>
          <p:cNvPr id="9" name="Segnaposto numero diapositiva 8"/>
          <p:cNvSpPr>
            <a:spLocks noGrp="1"/>
          </p:cNvSpPr>
          <p:nvPr>
            <p:ph type="sldNum" sz="quarter" idx="12"/>
          </p:nvPr>
        </p:nvSpPr>
        <p:spPr/>
        <p:txBody>
          <a:bodyPr/>
          <a:lstStyle/>
          <a:p>
            <a:fld id="{E8161404-BB79-4034-A320-02D067D46FEF}" type="slidenum">
              <a:rPr lang="fr-FR" smtClean="0"/>
              <a:pPr/>
              <a:t>‹N›</a:t>
            </a:fld>
            <a:endParaRPr lang="fr-FR"/>
          </a:p>
        </p:txBody>
      </p:sp>
    </p:spTree>
    <p:extLst>
      <p:ext uri="{BB962C8B-B14F-4D97-AF65-F5344CB8AC3E}">
        <p14:creationId xmlns:p14="http://schemas.microsoft.com/office/powerpoint/2010/main" val="2188547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A0FE6A7-9806-4FF1-AEA7-C56B0907C501}" type="datetimeFigureOut">
              <a:rPr lang="fr-FR" smtClean="0"/>
              <a:pPr/>
              <a:t>11/09/2015</a:t>
            </a:fld>
            <a:endParaRPr lang="fr-FR"/>
          </a:p>
        </p:txBody>
      </p:sp>
      <p:sp>
        <p:nvSpPr>
          <p:cNvPr id="4" name="Segnaposto piè di pagina 3"/>
          <p:cNvSpPr>
            <a:spLocks noGrp="1"/>
          </p:cNvSpPr>
          <p:nvPr>
            <p:ph type="ftr" sz="quarter" idx="11"/>
          </p:nvPr>
        </p:nvSpPr>
        <p:spPr/>
        <p:txBody>
          <a:bodyPr/>
          <a:lstStyle/>
          <a:p>
            <a:endParaRPr lang="fr-FR"/>
          </a:p>
        </p:txBody>
      </p:sp>
      <p:sp>
        <p:nvSpPr>
          <p:cNvPr id="5" name="Segnaposto numero diapositiva 4"/>
          <p:cNvSpPr>
            <a:spLocks noGrp="1"/>
          </p:cNvSpPr>
          <p:nvPr>
            <p:ph type="sldNum" sz="quarter" idx="12"/>
          </p:nvPr>
        </p:nvSpPr>
        <p:spPr/>
        <p:txBody>
          <a:bodyPr/>
          <a:lstStyle/>
          <a:p>
            <a:fld id="{E8161404-BB79-4034-A320-02D067D46FEF}" type="slidenum">
              <a:rPr lang="fr-FR" smtClean="0"/>
              <a:pPr/>
              <a:t>‹N›</a:t>
            </a:fld>
            <a:endParaRPr lang="fr-FR"/>
          </a:p>
        </p:txBody>
      </p:sp>
    </p:spTree>
    <p:extLst>
      <p:ext uri="{BB962C8B-B14F-4D97-AF65-F5344CB8AC3E}">
        <p14:creationId xmlns:p14="http://schemas.microsoft.com/office/powerpoint/2010/main" val="3177368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A0FE6A7-9806-4FF1-AEA7-C56B0907C501}" type="datetimeFigureOut">
              <a:rPr lang="fr-FR" smtClean="0"/>
              <a:pPr/>
              <a:t>11/09/2015</a:t>
            </a:fld>
            <a:endParaRPr lang="fr-FR"/>
          </a:p>
        </p:txBody>
      </p:sp>
      <p:sp>
        <p:nvSpPr>
          <p:cNvPr id="3" name="Segnaposto piè di pagina 2"/>
          <p:cNvSpPr>
            <a:spLocks noGrp="1"/>
          </p:cNvSpPr>
          <p:nvPr>
            <p:ph type="ftr" sz="quarter" idx="11"/>
          </p:nvPr>
        </p:nvSpPr>
        <p:spPr/>
        <p:txBody>
          <a:bodyPr/>
          <a:lstStyle/>
          <a:p>
            <a:endParaRPr lang="fr-FR"/>
          </a:p>
        </p:txBody>
      </p:sp>
      <p:sp>
        <p:nvSpPr>
          <p:cNvPr id="4" name="Segnaposto numero diapositiva 3"/>
          <p:cNvSpPr>
            <a:spLocks noGrp="1"/>
          </p:cNvSpPr>
          <p:nvPr>
            <p:ph type="sldNum" sz="quarter" idx="12"/>
          </p:nvPr>
        </p:nvSpPr>
        <p:spPr/>
        <p:txBody>
          <a:bodyPr/>
          <a:lstStyle/>
          <a:p>
            <a:fld id="{E8161404-BB79-4034-A320-02D067D46FEF}" type="slidenum">
              <a:rPr lang="fr-FR" smtClean="0"/>
              <a:pPr/>
              <a:t>‹N›</a:t>
            </a:fld>
            <a:endParaRPr lang="fr-FR"/>
          </a:p>
        </p:txBody>
      </p:sp>
    </p:spTree>
    <p:extLst>
      <p:ext uri="{BB962C8B-B14F-4D97-AF65-F5344CB8AC3E}">
        <p14:creationId xmlns:p14="http://schemas.microsoft.com/office/powerpoint/2010/main" val="983829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A0FE6A7-9806-4FF1-AEA7-C56B0907C501}" type="datetimeFigureOut">
              <a:rPr lang="fr-FR" smtClean="0"/>
              <a:pPr/>
              <a:t>11/09/2015</a:t>
            </a:fld>
            <a:endParaRPr lang="fr-FR"/>
          </a:p>
        </p:txBody>
      </p:sp>
      <p:sp>
        <p:nvSpPr>
          <p:cNvPr id="6" name="Segnaposto piè di pagina 5"/>
          <p:cNvSpPr>
            <a:spLocks noGrp="1"/>
          </p:cNvSpPr>
          <p:nvPr>
            <p:ph type="ftr" sz="quarter" idx="11"/>
          </p:nvPr>
        </p:nvSpPr>
        <p:spPr/>
        <p:txBody>
          <a:bodyPr/>
          <a:lstStyle/>
          <a:p>
            <a:endParaRPr lang="fr-FR"/>
          </a:p>
        </p:txBody>
      </p:sp>
      <p:sp>
        <p:nvSpPr>
          <p:cNvPr id="7" name="Segnaposto numero diapositiva 6"/>
          <p:cNvSpPr>
            <a:spLocks noGrp="1"/>
          </p:cNvSpPr>
          <p:nvPr>
            <p:ph type="sldNum" sz="quarter" idx="12"/>
          </p:nvPr>
        </p:nvSpPr>
        <p:spPr/>
        <p:txBody>
          <a:bodyPr/>
          <a:lstStyle/>
          <a:p>
            <a:fld id="{E8161404-BB79-4034-A320-02D067D46FEF}" type="slidenum">
              <a:rPr lang="fr-FR" smtClean="0"/>
              <a:pPr/>
              <a:t>‹N›</a:t>
            </a:fld>
            <a:endParaRPr lang="fr-FR"/>
          </a:p>
        </p:txBody>
      </p:sp>
    </p:spTree>
    <p:extLst>
      <p:ext uri="{BB962C8B-B14F-4D97-AF65-F5344CB8AC3E}">
        <p14:creationId xmlns:p14="http://schemas.microsoft.com/office/powerpoint/2010/main" val="2156595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it-IT"/>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A0FE6A7-9806-4FF1-AEA7-C56B0907C501}" type="datetimeFigureOut">
              <a:rPr lang="fr-FR" smtClean="0"/>
              <a:pPr/>
              <a:t>11/09/2015</a:t>
            </a:fld>
            <a:endParaRPr lang="fr-FR"/>
          </a:p>
        </p:txBody>
      </p:sp>
      <p:sp>
        <p:nvSpPr>
          <p:cNvPr id="6" name="Segnaposto piè di pagina 5"/>
          <p:cNvSpPr>
            <a:spLocks noGrp="1"/>
          </p:cNvSpPr>
          <p:nvPr>
            <p:ph type="ftr" sz="quarter" idx="11"/>
          </p:nvPr>
        </p:nvSpPr>
        <p:spPr/>
        <p:txBody>
          <a:bodyPr/>
          <a:lstStyle/>
          <a:p>
            <a:endParaRPr lang="fr-FR"/>
          </a:p>
        </p:txBody>
      </p:sp>
      <p:sp>
        <p:nvSpPr>
          <p:cNvPr id="7" name="Segnaposto numero diapositiva 6"/>
          <p:cNvSpPr>
            <a:spLocks noGrp="1"/>
          </p:cNvSpPr>
          <p:nvPr>
            <p:ph type="sldNum" sz="quarter" idx="12"/>
          </p:nvPr>
        </p:nvSpPr>
        <p:spPr/>
        <p:txBody>
          <a:bodyPr/>
          <a:lstStyle/>
          <a:p>
            <a:fld id="{E8161404-BB79-4034-A320-02D067D46FEF}" type="slidenum">
              <a:rPr lang="fr-FR" smtClean="0"/>
              <a:pPr/>
              <a:t>‹N›</a:t>
            </a:fld>
            <a:endParaRPr lang="fr-FR"/>
          </a:p>
        </p:txBody>
      </p:sp>
    </p:spTree>
    <p:extLst>
      <p:ext uri="{BB962C8B-B14F-4D97-AF65-F5344CB8AC3E}">
        <p14:creationId xmlns:p14="http://schemas.microsoft.com/office/powerpoint/2010/main" val="166001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000">
                <a:solidFill>
                  <a:schemeClr val="tx1">
                    <a:tint val="75000"/>
                  </a:schemeClr>
                </a:solidFill>
                <a:latin typeface="Verdana" pitchFamily="34" charset="0"/>
                <a:ea typeface="Verdana" pitchFamily="34" charset="0"/>
                <a:cs typeface="Verdana" pitchFamily="34" charset="0"/>
              </a:defRPr>
            </a:lvl1pPr>
          </a:lstStyle>
          <a:p>
            <a:fld id="{CA0FE6A7-9806-4FF1-AEA7-C56B0907C501}" type="datetimeFigureOut">
              <a:rPr lang="fr-FR" smtClean="0"/>
              <a:pPr/>
              <a:t>11/09/2015</a:t>
            </a:fld>
            <a:endParaRPr lang="fr-FR"/>
          </a:p>
        </p:txBody>
      </p:sp>
      <p:sp>
        <p:nvSpPr>
          <p:cNvPr id="5" name="Segnaposto piè di pagina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000">
                <a:solidFill>
                  <a:schemeClr val="tx1">
                    <a:tint val="75000"/>
                  </a:schemeClr>
                </a:solidFill>
                <a:latin typeface="Verdana" pitchFamily="34" charset="0"/>
                <a:ea typeface="Verdana" pitchFamily="34" charset="0"/>
                <a:cs typeface="Verdana" pitchFamily="34" charset="0"/>
              </a:defRPr>
            </a:lvl1pPr>
          </a:lstStyle>
          <a:p>
            <a:endParaRPr lang="fr-FR"/>
          </a:p>
        </p:txBody>
      </p:sp>
      <p:sp>
        <p:nvSpPr>
          <p:cNvPr id="6" name="Segnaposto numero diapositiva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000">
                <a:solidFill>
                  <a:schemeClr val="tx1">
                    <a:tint val="75000"/>
                  </a:schemeClr>
                </a:solidFill>
                <a:latin typeface="Verdana" pitchFamily="34" charset="0"/>
                <a:ea typeface="Verdana" pitchFamily="34" charset="0"/>
                <a:cs typeface="Verdana" pitchFamily="34" charset="0"/>
              </a:defRPr>
            </a:lvl1pPr>
          </a:lstStyle>
          <a:p>
            <a:fld id="{E8161404-BB79-4034-A320-02D067D46FEF}" type="slidenum">
              <a:rPr lang="fr-FR" smtClean="0"/>
              <a:pPr/>
              <a:t>‹N›</a:t>
            </a:fld>
            <a:endParaRPr lang="fr-FR"/>
          </a:p>
        </p:txBody>
      </p:sp>
    </p:spTree>
    <p:extLst>
      <p:ext uri="{BB962C8B-B14F-4D97-AF65-F5344CB8AC3E}">
        <p14:creationId xmlns:p14="http://schemas.microsoft.com/office/powerpoint/2010/main" val="970610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mailto:d.distefano@afi-esca.com" TargetMode="External"/><Relationship Id="rId5" Type="http://schemas.openxmlformats.org/officeDocument/2006/relationships/hyperlink" Target="http://www.afi-esca.it/" TargetMode="External"/><Relationship Id="rId4" Type="http://schemas.openxmlformats.org/officeDocument/2006/relationships/hyperlink" Target="mailto:informazioni@afi-esca.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03648" y="1772816"/>
            <a:ext cx="7054552" cy="1470025"/>
          </a:xfrm>
        </p:spPr>
        <p:txBody>
          <a:bodyPr/>
          <a:lstStyle/>
          <a:p>
            <a:pPr algn="l"/>
            <a:r>
              <a:rPr lang="fr-FR" dirty="0" smtClean="0"/>
              <a:t/>
            </a:r>
            <a:br>
              <a:rPr lang="fr-FR" dirty="0" smtClean="0"/>
            </a:br>
            <a:endParaRPr lang="fr-FR"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2348880"/>
            <a:ext cx="2869735" cy="3816424"/>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2636912"/>
            <a:ext cx="2421306" cy="1736208"/>
          </a:xfrm>
          <a:prstGeom prst="rect">
            <a:avLst/>
          </a:prstGeom>
          <a:effectLst>
            <a:glow>
              <a:schemeClr val="accent1"/>
            </a:glow>
            <a:softEdge rad="127000"/>
          </a:effectLst>
        </p:spPr>
      </p:pic>
    </p:spTree>
    <p:extLst>
      <p:ext uri="{BB962C8B-B14F-4D97-AF65-F5344CB8AC3E}">
        <p14:creationId xmlns:p14="http://schemas.microsoft.com/office/powerpoint/2010/main" val="3145856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317574"/>
            <a:ext cx="3655030" cy="1007328"/>
          </a:xfrm>
          <a:prstGeom prst="rect">
            <a:avLst/>
          </a:prstGeom>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72876"/>
            <a:ext cx="3257764" cy="696729"/>
          </a:xfrm>
          <a:prstGeom prst="rect">
            <a:avLst/>
          </a:prstGeom>
        </p:spPr>
      </p:pic>
      <p:sp>
        <p:nvSpPr>
          <p:cNvPr id="6" name="Segnaposto contenuto 2"/>
          <p:cNvSpPr>
            <a:spLocks noGrp="1"/>
          </p:cNvSpPr>
          <p:nvPr>
            <p:ph idx="1"/>
          </p:nvPr>
        </p:nvSpPr>
        <p:spPr>
          <a:xfrm>
            <a:off x="457200" y="1600203"/>
            <a:ext cx="8229600" cy="4525963"/>
          </a:xfrm>
        </p:spPr>
        <p:txBody>
          <a:bodyPr>
            <a:normAutofit/>
          </a:bodyPr>
          <a:lstStyle/>
          <a:p>
            <a:pPr marL="0" indent="0" algn="ctr">
              <a:buNone/>
            </a:pPr>
            <a:endParaRPr lang="it-IT" sz="1200" dirty="0" smtClean="0"/>
          </a:p>
          <a:p>
            <a:pPr marL="0" indent="0" algn="ctr">
              <a:buNone/>
            </a:pPr>
            <a:endParaRPr lang="it-IT" sz="1200" dirty="0"/>
          </a:p>
          <a:p>
            <a:pPr marL="0" indent="0" algn="ctr">
              <a:buNone/>
            </a:pPr>
            <a:r>
              <a:rPr lang="it-IT" sz="1600" dirty="0" smtClean="0"/>
              <a:t>AFI ESCA S.A.</a:t>
            </a:r>
          </a:p>
          <a:p>
            <a:pPr marL="0" indent="0" algn="ctr">
              <a:buNone/>
            </a:pPr>
            <a:r>
              <a:rPr lang="it-IT" sz="1600" dirty="0" smtClean="0"/>
              <a:t>Rappresentanza Generale per l’Italia</a:t>
            </a:r>
          </a:p>
          <a:p>
            <a:pPr marL="0" indent="0" algn="ctr">
              <a:buNone/>
            </a:pPr>
            <a:r>
              <a:rPr lang="it-IT" sz="1600" dirty="0" smtClean="0"/>
              <a:t>Largo Richini, 6</a:t>
            </a:r>
          </a:p>
          <a:p>
            <a:pPr marL="0" indent="0" algn="ctr">
              <a:buNone/>
            </a:pPr>
            <a:r>
              <a:rPr lang="it-IT" sz="1600" dirty="0" smtClean="0"/>
              <a:t>20122 Milano</a:t>
            </a:r>
          </a:p>
          <a:p>
            <a:pPr marL="0" indent="0" algn="ctr">
              <a:buNone/>
            </a:pPr>
            <a:r>
              <a:rPr lang="it-IT" sz="1600" dirty="0" smtClean="0">
                <a:hlinkClick r:id="rId4"/>
              </a:rPr>
              <a:t>informazioni@afi-esca.com</a:t>
            </a:r>
            <a:endParaRPr lang="it-IT" sz="1600" dirty="0" smtClean="0"/>
          </a:p>
          <a:p>
            <a:pPr marL="0" indent="0" algn="ctr">
              <a:buNone/>
            </a:pPr>
            <a:r>
              <a:rPr lang="it-IT" sz="1600" dirty="0" smtClean="0">
                <a:hlinkClick r:id="rId5"/>
              </a:rPr>
              <a:t>www.afi-esca.it</a:t>
            </a:r>
            <a:endParaRPr lang="it-IT" sz="1600" dirty="0" smtClean="0"/>
          </a:p>
          <a:p>
            <a:pPr marL="0" indent="0" algn="ctr">
              <a:buNone/>
            </a:pPr>
            <a:endParaRPr lang="it-IT" sz="1600" dirty="0" smtClean="0"/>
          </a:p>
          <a:p>
            <a:pPr marL="0" indent="0" algn="ctr">
              <a:buNone/>
            </a:pPr>
            <a:r>
              <a:rPr lang="it-IT" sz="1600" dirty="0" smtClean="0"/>
              <a:t>Donato Di Stefano</a:t>
            </a:r>
          </a:p>
          <a:p>
            <a:pPr marL="0" indent="0" algn="ctr">
              <a:buNone/>
            </a:pPr>
            <a:r>
              <a:rPr lang="it-IT" sz="1600" dirty="0" smtClean="0"/>
              <a:t>Responsabile Sviluppo Accordi Commerciali</a:t>
            </a:r>
          </a:p>
          <a:p>
            <a:pPr marL="0" indent="0" algn="ctr">
              <a:buNone/>
            </a:pPr>
            <a:r>
              <a:rPr lang="it-IT" sz="1600" dirty="0" smtClean="0"/>
              <a:t>Tel. +39.02.5832.4925</a:t>
            </a:r>
          </a:p>
          <a:p>
            <a:pPr marL="0" indent="0" algn="ctr">
              <a:buNone/>
            </a:pPr>
            <a:r>
              <a:rPr lang="it-IT" sz="1600" dirty="0" err="1" smtClean="0"/>
              <a:t>Mob</a:t>
            </a:r>
            <a:r>
              <a:rPr lang="it-IT" sz="1600" dirty="0" smtClean="0"/>
              <a:t>. +39.347.0066.228</a:t>
            </a:r>
          </a:p>
          <a:p>
            <a:pPr marL="0" indent="0" algn="ctr">
              <a:buNone/>
            </a:pPr>
            <a:r>
              <a:rPr lang="it-IT" sz="1600" dirty="0" smtClean="0">
                <a:hlinkClick r:id="rId6"/>
              </a:rPr>
              <a:t>d.distefano@afi-esca.com</a:t>
            </a:r>
            <a:endParaRPr lang="it-IT" sz="1600" dirty="0" smtClean="0"/>
          </a:p>
          <a:p>
            <a:pPr marL="0" indent="0" algn="ctr">
              <a:buNone/>
            </a:pPr>
            <a:endParaRPr lang="it-IT" sz="1200" dirty="0"/>
          </a:p>
        </p:txBody>
      </p:sp>
    </p:spTree>
    <p:extLst>
      <p:ext uri="{BB962C8B-B14F-4D97-AF65-F5344CB8AC3E}">
        <p14:creationId xmlns:p14="http://schemas.microsoft.com/office/powerpoint/2010/main" val="3486252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fr-FR" dirty="0" smtClean="0"/>
              <a:t/>
            </a:r>
            <a:br>
              <a:rPr lang="fr-FR" dirty="0" smtClean="0"/>
            </a:br>
            <a:r>
              <a:rPr lang="fr-FR" dirty="0"/>
              <a:t/>
            </a:r>
            <a:br>
              <a:rPr lang="fr-FR" dirty="0"/>
            </a:br>
            <a:r>
              <a:rPr lang="fr-FR" dirty="0" smtClean="0"/>
              <a:t/>
            </a:r>
            <a:br>
              <a:rPr lang="fr-FR" dirty="0" smtClean="0"/>
            </a:br>
            <a:r>
              <a:rPr lang="fr-FR" dirty="0" err="1" smtClean="0">
                <a:solidFill>
                  <a:schemeClr val="tx2"/>
                </a:solidFill>
              </a:rPr>
              <a:t>Grazie</a:t>
            </a:r>
            <a:r>
              <a:rPr lang="fr-FR" dirty="0" smtClean="0">
                <a:solidFill>
                  <a:schemeClr val="tx2"/>
                </a:solidFill>
              </a:rPr>
              <a:t> per l’</a:t>
            </a:r>
            <a:r>
              <a:rPr lang="fr-FR" dirty="0" err="1" smtClean="0">
                <a:solidFill>
                  <a:schemeClr val="tx2"/>
                </a:solidFill>
              </a:rPr>
              <a:t>attenzione</a:t>
            </a:r>
            <a:r>
              <a:rPr lang="fr-FR" dirty="0" smtClean="0">
                <a:solidFill>
                  <a:schemeClr val="tx2"/>
                </a:solidFill>
              </a:rPr>
              <a:t> e </a:t>
            </a:r>
            <a:r>
              <a:rPr lang="fr-FR" dirty="0" err="1" smtClean="0">
                <a:solidFill>
                  <a:schemeClr val="tx2"/>
                </a:solidFill>
              </a:rPr>
              <a:t>buon</a:t>
            </a:r>
            <a:r>
              <a:rPr lang="fr-FR" dirty="0" smtClean="0">
                <a:solidFill>
                  <a:schemeClr val="tx2"/>
                </a:solidFill>
              </a:rPr>
              <a:t> </a:t>
            </a:r>
            <a:r>
              <a:rPr lang="fr-FR" dirty="0" err="1" smtClean="0">
                <a:solidFill>
                  <a:schemeClr val="tx2"/>
                </a:solidFill>
              </a:rPr>
              <a:t>lavoro</a:t>
            </a:r>
            <a:endParaRPr lang="fr-FR" dirty="0">
              <a:solidFill>
                <a:schemeClr val="tx2"/>
              </a:solidFill>
            </a:endParaRPr>
          </a:p>
        </p:txBody>
      </p:sp>
    </p:spTree>
    <p:extLst>
      <p:ext uri="{BB962C8B-B14F-4D97-AF65-F5344CB8AC3E}">
        <p14:creationId xmlns:p14="http://schemas.microsoft.com/office/powerpoint/2010/main" val="2619389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sz="3600" dirty="0" smtClean="0"/>
              <a:t>LA NOSTRA STORIA</a:t>
            </a:r>
            <a:endParaRPr lang="it-IT" sz="3600"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126059"/>
            <a:ext cx="1647800" cy="1181562"/>
          </a:xfrm>
          <a:prstGeom prst="rect">
            <a:avLst/>
          </a:prstGeom>
          <a:effectLst>
            <a:glow>
              <a:schemeClr val="accent1"/>
            </a:glow>
            <a:softEdge rad="127000"/>
          </a:effectLst>
        </p:spPr>
      </p:pic>
      <p:sp>
        <p:nvSpPr>
          <p:cNvPr id="3" name="Segnaposto contenuto 2"/>
          <p:cNvSpPr>
            <a:spLocks noGrp="1"/>
          </p:cNvSpPr>
          <p:nvPr>
            <p:ph idx="1"/>
          </p:nvPr>
        </p:nvSpPr>
        <p:spPr/>
        <p:txBody>
          <a:bodyPr>
            <a:noAutofit/>
          </a:bodyPr>
          <a:lstStyle/>
          <a:p>
            <a:pPr algn="just"/>
            <a:r>
              <a:rPr lang="it-IT" sz="1400" dirty="0"/>
              <a:t>AFI ESCA è una Compagnia d’Assicurazione nata nel 2010 dalla fusione delle Compagnie ESCA PREVOYANCE e AFI EUROPE</a:t>
            </a:r>
            <a:r>
              <a:rPr lang="it-IT" sz="1400" dirty="0" smtClean="0"/>
              <a:t>.</a:t>
            </a:r>
          </a:p>
          <a:p>
            <a:pPr algn="just"/>
            <a:endParaRPr lang="it-IT" sz="1400" dirty="0"/>
          </a:p>
          <a:p>
            <a:pPr algn="just"/>
            <a:r>
              <a:rPr lang="it-IT" sz="1400" dirty="0"/>
              <a:t>Pur essendo una Compagnia completamente nuova vanta tuttavia una storia di quasi 100 anni</a:t>
            </a:r>
            <a:r>
              <a:rPr lang="it-IT" sz="1400" dirty="0" smtClean="0"/>
              <a:t>.</a:t>
            </a:r>
          </a:p>
          <a:p>
            <a:pPr algn="just"/>
            <a:endParaRPr lang="it-IT" sz="1400" dirty="0"/>
          </a:p>
          <a:p>
            <a:pPr algn="just"/>
            <a:r>
              <a:rPr lang="it-IT" sz="1400" dirty="0" smtClean="0"/>
              <a:t>Attive </a:t>
            </a:r>
            <a:r>
              <a:rPr lang="it-IT" sz="1400" dirty="0"/>
              <a:t>in Francia dal 1923, </a:t>
            </a:r>
            <a:r>
              <a:rPr lang="it-IT" sz="1400" dirty="0" smtClean="0"/>
              <a:t>le </a:t>
            </a:r>
            <a:r>
              <a:rPr lang="it-IT" sz="1400" dirty="0"/>
              <a:t>società </a:t>
            </a:r>
            <a:r>
              <a:rPr lang="it-IT" sz="1400" dirty="0" smtClean="0"/>
              <a:t>hanno </a:t>
            </a:r>
            <a:r>
              <a:rPr lang="it-IT" sz="1400" dirty="0"/>
              <a:t>iniziato il </a:t>
            </a:r>
            <a:r>
              <a:rPr lang="it-IT" sz="1400" dirty="0" smtClean="0"/>
              <a:t>loro sviluppo </a:t>
            </a:r>
            <a:r>
              <a:rPr lang="it-IT" sz="1400" dirty="0"/>
              <a:t>internazionale con il lancio dell’attività in Belgio nel 2008 e con l’arrivo in Italia a fine 2011</a:t>
            </a:r>
            <a:r>
              <a:rPr lang="it-IT" sz="1400" dirty="0" smtClean="0"/>
              <a:t>.</a:t>
            </a:r>
          </a:p>
          <a:p>
            <a:pPr algn="just"/>
            <a:endParaRPr lang="it-IT" sz="1400" dirty="0"/>
          </a:p>
          <a:p>
            <a:pPr algn="just"/>
            <a:r>
              <a:rPr lang="it-IT" sz="1400" dirty="0" smtClean="0"/>
              <a:t>AFI ESCA crea </a:t>
            </a:r>
            <a:r>
              <a:rPr lang="it-IT" sz="1400" dirty="0"/>
              <a:t>e gestisce direttamente le proprie soluzioni di Risparmio, </a:t>
            </a:r>
            <a:r>
              <a:rPr lang="it-IT" sz="1400" dirty="0" smtClean="0"/>
              <a:t>Protezione </a:t>
            </a:r>
            <a:r>
              <a:rPr lang="it-IT" sz="1400" dirty="0"/>
              <a:t>e CPI che vengono distribuite attraverso accordi di partnership con intermediari assicurativi e finanziari</a:t>
            </a:r>
            <a:r>
              <a:rPr lang="it-IT" sz="1400" dirty="0" smtClean="0"/>
              <a:t>.</a:t>
            </a:r>
          </a:p>
          <a:p>
            <a:pPr algn="just"/>
            <a:endParaRPr lang="it-IT" sz="1400" dirty="0"/>
          </a:p>
          <a:p>
            <a:pPr algn="just"/>
            <a:r>
              <a:rPr lang="it-IT" sz="1400" dirty="0"/>
              <a:t>Forte di uno staff di quasi </a:t>
            </a:r>
            <a:r>
              <a:rPr lang="it-IT" sz="1400" dirty="0" smtClean="0"/>
              <a:t>300 </a:t>
            </a:r>
            <a:r>
              <a:rPr lang="it-IT" sz="1400" dirty="0"/>
              <a:t>persone, distribuite </a:t>
            </a:r>
            <a:r>
              <a:rPr lang="it-IT" sz="1400" dirty="0" smtClean="0"/>
              <a:t>su quattro sedi a Milano, Bruxelles, </a:t>
            </a:r>
            <a:r>
              <a:rPr lang="it-IT" sz="1400" dirty="0"/>
              <a:t>Lille e </a:t>
            </a:r>
            <a:r>
              <a:rPr lang="it-IT" sz="1400" dirty="0" smtClean="0"/>
              <a:t>Strasburgo, </a:t>
            </a:r>
            <a:r>
              <a:rPr lang="it-IT" sz="1400" dirty="0" smtClean="0"/>
              <a:t>conferma la </a:t>
            </a:r>
            <a:r>
              <a:rPr lang="it-IT" sz="1400" dirty="0"/>
              <a:t>sua capacità di produrre </a:t>
            </a:r>
            <a:r>
              <a:rPr lang="it-IT" sz="1400" dirty="0" smtClean="0"/>
              <a:t>Innovazione unita a Crescita </a:t>
            </a:r>
            <a:r>
              <a:rPr lang="it-IT" sz="1400" dirty="0"/>
              <a:t>e </a:t>
            </a:r>
            <a:r>
              <a:rPr lang="it-IT" sz="1400" dirty="0" smtClean="0"/>
              <a:t>Solidità avendo superato </a:t>
            </a:r>
            <a:r>
              <a:rPr lang="it-IT" sz="1400" dirty="0"/>
              <a:t>la soglia simbolica del miliardo di euro di attivi </a:t>
            </a:r>
            <a:r>
              <a:rPr lang="it-IT" sz="1400" dirty="0" smtClean="0"/>
              <a:t>gestiti (1mliardo e </a:t>
            </a:r>
            <a:r>
              <a:rPr lang="it-IT" sz="1400" dirty="0" smtClean="0"/>
              <a:t>750milioni </a:t>
            </a:r>
            <a:r>
              <a:rPr lang="it-IT" sz="1400" dirty="0" smtClean="0"/>
              <a:t>al </a:t>
            </a:r>
            <a:r>
              <a:rPr lang="it-IT" sz="1400" dirty="0" smtClean="0"/>
              <a:t>31/12/2014).</a:t>
            </a:r>
            <a:endParaRPr lang="it-IT" sz="1400"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265852"/>
            <a:ext cx="1431776" cy="1026661"/>
          </a:xfrm>
          <a:prstGeom prst="rect">
            <a:avLst/>
          </a:prstGeom>
          <a:effectLst>
            <a:softEdge rad="317500"/>
          </a:effectLst>
        </p:spPr>
      </p:pic>
    </p:spTree>
    <p:extLst>
      <p:ext uri="{BB962C8B-B14F-4D97-AF65-F5344CB8AC3E}">
        <p14:creationId xmlns:p14="http://schemas.microsoft.com/office/powerpoint/2010/main" val="9468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smtClean="0"/>
              <a:t>IL NOSTRO APPROCCIO</a:t>
            </a:r>
            <a:endParaRPr lang="it-IT" dirty="0"/>
          </a:p>
        </p:txBody>
      </p:sp>
      <p:sp>
        <p:nvSpPr>
          <p:cNvPr id="3" name="Segnaposto contenuto 2"/>
          <p:cNvSpPr>
            <a:spLocks noGrp="1"/>
          </p:cNvSpPr>
          <p:nvPr>
            <p:ph idx="1"/>
          </p:nvPr>
        </p:nvSpPr>
        <p:spPr/>
        <p:txBody>
          <a:bodyPr>
            <a:normAutofit/>
          </a:bodyPr>
          <a:lstStyle/>
          <a:p>
            <a:pPr algn="just"/>
            <a:r>
              <a:rPr lang="it-IT" sz="1400" dirty="0" smtClean="0"/>
              <a:t>AFI ESCA </a:t>
            </a:r>
            <a:r>
              <a:rPr lang="it-IT" sz="1400" b="1" dirty="0" smtClean="0"/>
              <a:t>opera</a:t>
            </a:r>
            <a:r>
              <a:rPr lang="it-IT" sz="1400" dirty="0" smtClean="0"/>
              <a:t> da sempre attraverso lo sviluppo di partnership forti e durature con operatori specializzati del settore, quali Agenti, Broker e </a:t>
            </a:r>
            <a:r>
              <a:rPr lang="it-IT" sz="1400" dirty="0"/>
              <a:t>Istituti di </a:t>
            </a:r>
            <a:r>
              <a:rPr lang="it-IT" sz="1400" dirty="0" smtClean="0"/>
              <a:t>Credito, ai quali demanda la capacità di distribuzione della propria offerta di prodotti.</a:t>
            </a:r>
          </a:p>
          <a:p>
            <a:pPr algn="just"/>
            <a:endParaRPr lang="it-IT" sz="1400" dirty="0" smtClean="0"/>
          </a:p>
          <a:p>
            <a:pPr algn="just"/>
            <a:r>
              <a:rPr lang="it-IT" sz="1400" dirty="0" smtClean="0"/>
              <a:t>AFI ESCA </a:t>
            </a:r>
            <a:r>
              <a:rPr lang="it-IT" sz="1400" b="1" dirty="0" smtClean="0"/>
              <a:t>offre</a:t>
            </a:r>
            <a:r>
              <a:rPr lang="it-IT" sz="1400" dirty="0" smtClean="0"/>
              <a:t> ai propri partner una Gestione delle pratiche rapida e puntuale, risposta in 48 ore, nel rispetto delle esigenze di tempo dei propri clienti, tramite procedure e sistemi testati in anni di esperienza.</a:t>
            </a:r>
          </a:p>
          <a:p>
            <a:pPr algn="just"/>
            <a:endParaRPr lang="it-IT" sz="1400" dirty="0" smtClean="0"/>
          </a:p>
          <a:p>
            <a:pPr algn="just"/>
            <a:r>
              <a:rPr lang="it-IT" sz="1400" dirty="0" smtClean="0"/>
              <a:t>AFI ESCA </a:t>
            </a:r>
            <a:r>
              <a:rPr lang="it-IT" sz="1400" b="1" dirty="0" smtClean="0"/>
              <a:t>mette a disposizione </a:t>
            </a:r>
            <a:r>
              <a:rPr lang="it-IT" sz="1400" dirty="0" smtClean="0"/>
              <a:t>dei propri partner il proprio know-how per la gestione di tutte le pratiche, anche di quelle fuori standard, attraverso una capacità di selezione e quotazione del rischio unica sul mercato.</a:t>
            </a:r>
          </a:p>
          <a:p>
            <a:pPr algn="just"/>
            <a:endParaRPr lang="it-IT" sz="1400" dirty="0" smtClean="0"/>
          </a:p>
          <a:p>
            <a:pPr algn="just"/>
            <a:r>
              <a:rPr lang="it-IT" sz="1400" dirty="0" smtClean="0"/>
              <a:t>AFI ESCA </a:t>
            </a:r>
            <a:r>
              <a:rPr lang="it-IT" sz="1400" b="1" dirty="0" smtClean="0"/>
              <a:t>garantisce</a:t>
            </a:r>
            <a:r>
              <a:rPr lang="it-IT" sz="1400" dirty="0" smtClean="0"/>
              <a:t> ai propri partner un’offerta alternativa e compliant nel pieno rispetto delle più recenti normative.</a:t>
            </a:r>
          </a:p>
          <a:p>
            <a:pPr algn="just"/>
            <a:endParaRPr lang="it-IT" sz="1400" dirty="0"/>
          </a:p>
          <a:p>
            <a:pPr algn="just"/>
            <a:r>
              <a:rPr lang="it-IT" sz="1400" dirty="0" smtClean="0"/>
              <a:t>AFI ESCA </a:t>
            </a:r>
            <a:r>
              <a:rPr lang="it-IT" sz="1400" b="1" dirty="0" smtClean="0"/>
              <a:t>presenta</a:t>
            </a:r>
            <a:r>
              <a:rPr lang="it-IT" sz="1400" dirty="0" smtClean="0"/>
              <a:t> ai suoi intermediari una nuova modalità di fare polizze vita puro rischio di qualità e remunerative nel tempo</a:t>
            </a:r>
            <a:endParaRPr lang="it-IT" sz="1400" dirty="0"/>
          </a:p>
        </p:txBody>
      </p:sp>
    </p:spTree>
    <p:extLst>
      <p:ext uri="{BB962C8B-B14F-4D97-AF65-F5344CB8AC3E}">
        <p14:creationId xmlns:p14="http://schemas.microsoft.com/office/powerpoint/2010/main" val="340908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03648" y="3140968"/>
            <a:ext cx="7054552" cy="1470025"/>
          </a:xfrm>
        </p:spPr>
        <p:txBody>
          <a:bodyPr>
            <a:normAutofit fontScale="90000"/>
          </a:bodyPr>
          <a:lstStyle/>
          <a:p>
            <a:r>
              <a:rPr lang="fr-FR" dirty="0" err="1" smtClean="0">
                <a:solidFill>
                  <a:schemeClr val="tx2"/>
                </a:solidFill>
              </a:rPr>
              <a:t>Polizza</a:t>
            </a:r>
            <a:r>
              <a:rPr lang="fr-FR" dirty="0" smtClean="0">
                <a:solidFill>
                  <a:schemeClr val="tx2"/>
                </a:solidFill>
              </a:rPr>
              <a:t> </a:t>
            </a:r>
            <a:r>
              <a:rPr lang="fr-FR" dirty="0" err="1" smtClean="0">
                <a:solidFill>
                  <a:schemeClr val="tx2"/>
                </a:solidFill>
              </a:rPr>
              <a:t>temporanea</a:t>
            </a:r>
            <a:r>
              <a:rPr lang="fr-FR" dirty="0" smtClean="0">
                <a:solidFill>
                  <a:schemeClr val="tx2"/>
                </a:solidFill>
              </a:rPr>
              <a:t> </a:t>
            </a:r>
            <a:r>
              <a:rPr lang="fr-FR" dirty="0" err="1" smtClean="0">
                <a:solidFill>
                  <a:schemeClr val="tx2"/>
                </a:solidFill>
              </a:rPr>
              <a:t>caso</a:t>
            </a:r>
            <a:r>
              <a:rPr lang="fr-FR" dirty="0" smtClean="0">
                <a:solidFill>
                  <a:schemeClr val="tx2"/>
                </a:solidFill>
              </a:rPr>
              <a:t> morte a capitale </a:t>
            </a:r>
            <a:r>
              <a:rPr lang="fr-FR" dirty="0" err="1" smtClean="0">
                <a:solidFill>
                  <a:schemeClr val="tx2"/>
                </a:solidFill>
              </a:rPr>
              <a:t>costante</a:t>
            </a:r>
            <a:r>
              <a:rPr lang="fr-FR" dirty="0" smtClean="0">
                <a:solidFill>
                  <a:schemeClr val="tx2"/>
                </a:solidFill>
              </a:rPr>
              <a:t/>
            </a:r>
            <a:br>
              <a:rPr lang="fr-FR" dirty="0" smtClean="0">
                <a:solidFill>
                  <a:schemeClr val="tx2"/>
                </a:solidFill>
              </a:rPr>
            </a:br>
            <a:r>
              <a:rPr lang="fr-FR" dirty="0" smtClean="0">
                <a:solidFill>
                  <a:schemeClr val="tx2"/>
                </a:solidFill>
              </a:rPr>
              <a:t/>
            </a:r>
            <a:br>
              <a:rPr lang="fr-FR" dirty="0" smtClean="0">
                <a:solidFill>
                  <a:schemeClr val="tx2"/>
                </a:solidFill>
              </a:rPr>
            </a:br>
            <a:r>
              <a:rPr lang="fr-FR" b="1" dirty="0" smtClean="0">
                <a:solidFill>
                  <a:schemeClr val="tx2"/>
                </a:solidFill>
              </a:rPr>
              <a:t>VITRUVIO</a:t>
            </a:r>
            <a:endParaRPr lang="fr-FR" b="1" dirty="0">
              <a:solidFill>
                <a:schemeClr val="tx2"/>
              </a:solidFill>
            </a:endParaRPr>
          </a:p>
        </p:txBody>
      </p:sp>
    </p:spTree>
    <p:extLst>
      <p:ext uri="{BB962C8B-B14F-4D97-AF65-F5344CB8AC3E}">
        <p14:creationId xmlns:p14="http://schemas.microsoft.com/office/powerpoint/2010/main" val="346257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Museo 500" pitchFamily="50" charset="0"/>
              </a:rPr>
              <a:t>Vitruvio</a:t>
            </a:r>
            <a:endParaRPr lang="fr-FR" dirty="0">
              <a:latin typeface="Museo 500" pitchFamily="50" charset="0"/>
            </a:endParaRPr>
          </a:p>
        </p:txBody>
      </p:sp>
      <p:sp>
        <p:nvSpPr>
          <p:cNvPr id="3" name="Segnaposto contenuto 2"/>
          <p:cNvSpPr>
            <a:spLocks noGrp="1"/>
          </p:cNvSpPr>
          <p:nvPr>
            <p:ph idx="1"/>
          </p:nvPr>
        </p:nvSpPr>
        <p:spPr/>
        <p:txBody>
          <a:bodyPr>
            <a:normAutofit/>
          </a:bodyPr>
          <a:lstStyle/>
          <a:p>
            <a:pPr marL="0" indent="0">
              <a:lnSpc>
                <a:spcPct val="150000"/>
              </a:lnSpc>
              <a:buNone/>
            </a:pPr>
            <a:r>
              <a:rPr lang="fr-FR" sz="1300" b="1" dirty="0" err="1" smtClean="0"/>
              <a:t>Caratteristiche</a:t>
            </a:r>
            <a:r>
              <a:rPr lang="fr-FR" sz="1300" b="1" dirty="0" smtClean="0"/>
              <a:t> </a:t>
            </a:r>
            <a:r>
              <a:rPr lang="fr-FR" sz="1300" b="1" dirty="0" err="1" smtClean="0"/>
              <a:t>principali</a:t>
            </a:r>
            <a:r>
              <a:rPr lang="fr-FR" sz="1300" b="1" dirty="0" smtClean="0"/>
              <a:t>:</a:t>
            </a:r>
          </a:p>
          <a:p>
            <a:pPr>
              <a:lnSpc>
                <a:spcPct val="150000"/>
              </a:lnSpc>
            </a:pPr>
            <a:r>
              <a:rPr lang="fr-FR" sz="1300" dirty="0" err="1" smtClean="0"/>
              <a:t>Tassi</a:t>
            </a:r>
            <a:r>
              <a:rPr lang="fr-FR" sz="1300" dirty="0" smtClean="0"/>
              <a:t> </a:t>
            </a:r>
            <a:r>
              <a:rPr lang="fr-FR" sz="1300" dirty="0" err="1" smtClean="0"/>
              <a:t>tra</a:t>
            </a:r>
            <a:r>
              <a:rPr lang="fr-FR" sz="1300" dirty="0" smtClean="0"/>
              <a:t> i più </a:t>
            </a:r>
            <a:r>
              <a:rPr lang="fr-FR" sz="1300" dirty="0" err="1" smtClean="0"/>
              <a:t>competitivi</a:t>
            </a:r>
            <a:r>
              <a:rPr lang="fr-FR" sz="1300" dirty="0" smtClean="0"/>
              <a:t> </a:t>
            </a:r>
            <a:r>
              <a:rPr lang="fr-FR" sz="1300" dirty="0" err="1" smtClean="0"/>
              <a:t>del</a:t>
            </a:r>
            <a:r>
              <a:rPr lang="fr-FR" sz="1300" dirty="0" smtClean="0"/>
              <a:t> </a:t>
            </a:r>
            <a:r>
              <a:rPr lang="fr-FR" sz="1300" dirty="0" err="1" smtClean="0"/>
              <a:t>mercato</a:t>
            </a:r>
            <a:endParaRPr lang="fr-FR" sz="1300" dirty="0" smtClean="0"/>
          </a:p>
          <a:p>
            <a:pPr>
              <a:lnSpc>
                <a:spcPct val="150000"/>
              </a:lnSpc>
            </a:pPr>
            <a:r>
              <a:rPr lang="fr-FR" sz="1300" dirty="0" err="1" smtClean="0"/>
              <a:t>Commissioni</a:t>
            </a:r>
            <a:r>
              <a:rPr lang="fr-FR" sz="1300" dirty="0" smtClean="0"/>
              <a:t> </a:t>
            </a:r>
            <a:r>
              <a:rPr lang="fr-FR" sz="1300" dirty="0" err="1" smtClean="0"/>
              <a:t>riconosciute</a:t>
            </a:r>
            <a:r>
              <a:rPr lang="fr-FR" sz="1300" dirty="0" smtClean="0"/>
              <a:t> in modo </a:t>
            </a:r>
            <a:r>
              <a:rPr lang="fr-FR" sz="1300" dirty="0" err="1" smtClean="0"/>
              <a:t>ricorrente</a:t>
            </a:r>
            <a:r>
              <a:rPr lang="fr-FR" sz="1300" dirty="0" smtClean="0"/>
              <a:t> e « flat » per </a:t>
            </a:r>
            <a:r>
              <a:rPr lang="fr-FR" sz="1300" dirty="0" err="1" smtClean="0"/>
              <a:t>ogni</a:t>
            </a:r>
            <a:r>
              <a:rPr lang="fr-FR" sz="1300" dirty="0" smtClean="0"/>
              <a:t> </a:t>
            </a:r>
            <a:r>
              <a:rPr lang="fr-FR" sz="1300" dirty="0" err="1" smtClean="0"/>
              <a:t>premio</a:t>
            </a:r>
            <a:r>
              <a:rPr lang="fr-FR" sz="1300" dirty="0" smtClean="0"/>
              <a:t> </a:t>
            </a:r>
            <a:r>
              <a:rPr lang="fr-FR" sz="1300" dirty="0" err="1" smtClean="0"/>
              <a:t>incassato</a:t>
            </a:r>
            <a:r>
              <a:rPr lang="fr-FR" sz="1300" dirty="0" smtClean="0"/>
              <a:t> per tutta la </a:t>
            </a:r>
            <a:r>
              <a:rPr lang="fr-FR" sz="1300" dirty="0" err="1" smtClean="0"/>
              <a:t>durata</a:t>
            </a:r>
            <a:r>
              <a:rPr lang="fr-FR" sz="1300" dirty="0" smtClean="0"/>
              <a:t> </a:t>
            </a:r>
            <a:r>
              <a:rPr lang="fr-FR" sz="1300" dirty="0" err="1" smtClean="0"/>
              <a:t>del</a:t>
            </a:r>
            <a:r>
              <a:rPr lang="fr-FR" sz="1300" dirty="0" smtClean="0"/>
              <a:t> </a:t>
            </a:r>
            <a:r>
              <a:rPr lang="fr-FR" sz="1300" dirty="0" err="1" smtClean="0"/>
              <a:t>contratto</a:t>
            </a:r>
            <a:r>
              <a:rPr lang="fr-FR" sz="1300" dirty="0" smtClean="0"/>
              <a:t> (no </a:t>
            </a:r>
            <a:r>
              <a:rPr lang="fr-FR" sz="1300" dirty="0" err="1" smtClean="0"/>
              <a:t>pre-conto</a:t>
            </a:r>
            <a:r>
              <a:rPr lang="fr-FR" sz="1300" dirty="0" smtClean="0"/>
              <a:t>)</a:t>
            </a:r>
          </a:p>
          <a:p>
            <a:pPr>
              <a:lnSpc>
                <a:spcPct val="150000"/>
              </a:lnSpc>
            </a:pPr>
            <a:r>
              <a:rPr lang="fr-FR" sz="1300" dirty="0" err="1" smtClean="0"/>
              <a:t>Possibilità</a:t>
            </a:r>
            <a:r>
              <a:rPr lang="fr-FR" sz="1300" dirty="0" smtClean="0"/>
              <a:t> di </a:t>
            </a:r>
            <a:r>
              <a:rPr lang="fr-FR" sz="1300" dirty="0" err="1" smtClean="0"/>
              <a:t>aggiungere</a:t>
            </a:r>
            <a:r>
              <a:rPr lang="fr-FR" sz="1300" dirty="0" smtClean="0"/>
              <a:t> </a:t>
            </a:r>
            <a:r>
              <a:rPr lang="fr-FR" sz="1300" dirty="0" err="1" smtClean="0"/>
              <a:t>garanzie</a:t>
            </a:r>
            <a:r>
              <a:rPr lang="fr-FR" sz="1300" dirty="0" smtClean="0"/>
              <a:t> </a:t>
            </a:r>
            <a:r>
              <a:rPr lang="fr-FR" sz="1300" dirty="0" err="1" smtClean="0"/>
              <a:t>complementari</a:t>
            </a:r>
            <a:r>
              <a:rPr lang="fr-FR" sz="1300" dirty="0" smtClean="0"/>
              <a:t> a </a:t>
            </a:r>
            <a:r>
              <a:rPr lang="fr-FR" sz="1300" dirty="0" err="1" smtClean="0"/>
              <a:t>discrezione</a:t>
            </a:r>
            <a:r>
              <a:rPr lang="fr-FR" sz="1300" dirty="0" smtClean="0"/>
              <a:t> </a:t>
            </a:r>
            <a:r>
              <a:rPr lang="fr-FR" sz="1300" dirty="0" err="1" smtClean="0"/>
              <a:t>del</a:t>
            </a:r>
            <a:r>
              <a:rPr lang="fr-FR" sz="1300" dirty="0" smtClean="0"/>
              <a:t> cliente (ITP e/o DAC </a:t>
            </a:r>
            <a:r>
              <a:rPr lang="fr-FR" sz="1300" dirty="0" err="1" smtClean="0"/>
              <a:t>complementare</a:t>
            </a:r>
            <a:r>
              <a:rPr lang="fr-FR" sz="1300" dirty="0" smtClean="0"/>
              <a:t> </a:t>
            </a:r>
            <a:r>
              <a:rPr lang="fr-FR" sz="1300" dirty="0" err="1" smtClean="0"/>
              <a:t>infortuni</a:t>
            </a:r>
            <a:r>
              <a:rPr lang="fr-FR" sz="1300" dirty="0" smtClean="0"/>
              <a:t>)</a:t>
            </a:r>
          </a:p>
          <a:p>
            <a:pPr>
              <a:lnSpc>
                <a:spcPct val="150000"/>
              </a:lnSpc>
            </a:pPr>
            <a:r>
              <a:rPr lang="fr-FR" sz="1300" dirty="0" err="1" smtClean="0"/>
              <a:t>Durata</a:t>
            </a:r>
            <a:r>
              <a:rPr lang="fr-FR" sz="1300" dirty="0" smtClean="0"/>
              <a:t> da 1 a 30 </a:t>
            </a:r>
            <a:r>
              <a:rPr lang="fr-FR" sz="1300" dirty="0" err="1" smtClean="0"/>
              <a:t>anni</a:t>
            </a:r>
            <a:endParaRPr lang="fr-FR" sz="1300" dirty="0" smtClean="0"/>
          </a:p>
          <a:p>
            <a:pPr>
              <a:lnSpc>
                <a:spcPct val="150000"/>
              </a:lnSpc>
            </a:pPr>
            <a:r>
              <a:rPr lang="fr-FR" sz="1300" dirty="0" err="1"/>
              <a:t>Possibilità</a:t>
            </a:r>
            <a:r>
              <a:rPr lang="fr-FR" sz="1300" dirty="0"/>
              <a:t> di </a:t>
            </a:r>
            <a:r>
              <a:rPr lang="fr-FR" sz="1300" dirty="0" err="1"/>
              <a:t>premio</a:t>
            </a:r>
            <a:r>
              <a:rPr lang="fr-FR" sz="1300" dirty="0"/>
              <a:t> </a:t>
            </a:r>
            <a:r>
              <a:rPr lang="fr-FR" sz="1300" dirty="0" err="1"/>
              <a:t>unico</a:t>
            </a:r>
            <a:r>
              <a:rPr lang="fr-FR" sz="1300" dirty="0"/>
              <a:t> o </a:t>
            </a:r>
            <a:r>
              <a:rPr lang="fr-FR" sz="1300" dirty="0" err="1" smtClean="0"/>
              <a:t>periodico</a:t>
            </a:r>
            <a:r>
              <a:rPr lang="fr-FR" sz="1300" dirty="0" smtClean="0"/>
              <a:t> (</a:t>
            </a:r>
            <a:r>
              <a:rPr lang="fr-FR" sz="1300" dirty="0" err="1" smtClean="0"/>
              <a:t>fisso</a:t>
            </a:r>
            <a:r>
              <a:rPr lang="fr-FR" sz="1300" dirty="0" smtClean="0"/>
              <a:t> o </a:t>
            </a:r>
            <a:r>
              <a:rPr lang="fr-FR" sz="1300" dirty="0" err="1" smtClean="0"/>
              <a:t>variabile</a:t>
            </a:r>
            <a:r>
              <a:rPr lang="fr-FR" sz="1300" dirty="0" smtClean="0"/>
              <a:t>)</a:t>
            </a:r>
          </a:p>
          <a:p>
            <a:pPr marL="0" indent="0">
              <a:lnSpc>
                <a:spcPct val="150000"/>
              </a:lnSpc>
              <a:buNone/>
            </a:pPr>
            <a:r>
              <a:rPr lang="fr-FR" sz="1300" b="1" dirty="0" err="1" smtClean="0"/>
              <a:t>Garanzie</a:t>
            </a:r>
            <a:r>
              <a:rPr lang="fr-FR" sz="1300" b="1" dirty="0" smtClean="0"/>
              <a:t>:</a:t>
            </a:r>
          </a:p>
          <a:p>
            <a:pPr>
              <a:lnSpc>
                <a:spcPct val="150000"/>
              </a:lnSpc>
            </a:pPr>
            <a:r>
              <a:rPr lang="fr-FR" sz="1300" dirty="0" err="1" smtClean="0"/>
              <a:t>Liquidazione</a:t>
            </a:r>
            <a:r>
              <a:rPr lang="fr-FR" sz="1300" dirty="0" smtClean="0"/>
              <a:t> </a:t>
            </a:r>
            <a:r>
              <a:rPr lang="fr-FR" sz="1300" dirty="0" err="1" smtClean="0"/>
              <a:t>dell’intero</a:t>
            </a:r>
            <a:r>
              <a:rPr lang="fr-FR" sz="1300" dirty="0" smtClean="0"/>
              <a:t> capitale </a:t>
            </a:r>
            <a:r>
              <a:rPr lang="fr-FR" sz="1300" dirty="0" err="1" smtClean="0"/>
              <a:t>assicurato</a:t>
            </a:r>
            <a:r>
              <a:rPr lang="fr-FR" sz="1300" dirty="0" smtClean="0"/>
              <a:t> in </a:t>
            </a:r>
            <a:r>
              <a:rPr lang="fr-FR" sz="1300" dirty="0" err="1" smtClean="0"/>
              <a:t>caso</a:t>
            </a:r>
            <a:r>
              <a:rPr lang="fr-FR" sz="1300" dirty="0" smtClean="0"/>
              <a:t> di </a:t>
            </a:r>
            <a:r>
              <a:rPr lang="fr-FR" sz="1300" dirty="0" err="1" smtClean="0"/>
              <a:t>decesso</a:t>
            </a:r>
            <a:r>
              <a:rPr lang="fr-FR" sz="1300" dirty="0" smtClean="0"/>
              <a:t> o </a:t>
            </a:r>
            <a:r>
              <a:rPr lang="fr-FR" sz="1300" dirty="0" err="1" smtClean="0"/>
              <a:t>invalidità</a:t>
            </a:r>
            <a:r>
              <a:rPr lang="fr-FR" sz="1300" dirty="0" smtClean="0"/>
              <a:t> totale permanente</a:t>
            </a:r>
          </a:p>
          <a:p>
            <a:pPr>
              <a:lnSpc>
                <a:spcPct val="150000"/>
              </a:lnSpc>
            </a:pPr>
            <a:r>
              <a:rPr lang="fr-FR" sz="1300" dirty="0" err="1" smtClean="0"/>
              <a:t>Liquidazione</a:t>
            </a:r>
            <a:r>
              <a:rPr lang="fr-FR" sz="1300" dirty="0" smtClean="0"/>
              <a:t> </a:t>
            </a:r>
            <a:r>
              <a:rPr lang="fr-FR" sz="1300" dirty="0" err="1" smtClean="0"/>
              <a:t>del</a:t>
            </a:r>
            <a:r>
              <a:rPr lang="fr-FR" sz="1300" dirty="0" smtClean="0"/>
              <a:t> </a:t>
            </a:r>
            <a:r>
              <a:rPr lang="fr-FR" sz="1300" dirty="0" err="1" smtClean="0"/>
              <a:t>doppio</a:t>
            </a:r>
            <a:r>
              <a:rPr lang="fr-FR" sz="1300" dirty="0" smtClean="0"/>
              <a:t> o </a:t>
            </a:r>
            <a:r>
              <a:rPr lang="fr-FR" sz="1300" dirty="0" err="1" smtClean="0"/>
              <a:t>del</a:t>
            </a:r>
            <a:r>
              <a:rPr lang="fr-FR" sz="1300" dirty="0" smtClean="0"/>
              <a:t> </a:t>
            </a:r>
            <a:r>
              <a:rPr lang="fr-FR" sz="1300" dirty="0" err="1" smtClean="0"/>
              <a:t>triplo</a:t>
            </a:r>
            <a:r>
              <a:rPr lang="fr-FR" sz="1300" dirty="0" smtClean="0"/>
              <a:t> </a:t>
            </a:r>
            <a:r>
              <a:rPr lang="fr-FR" sz="1300" dirty="0" err="1" smtClean="0"/>
              <a:t>del</a:t>
            </a:r>
            <a:r>
              <a:rPr lang="fr-FR" sz="1300" dirty="0" smtClean="0"/>
              <a:t> capitale </a:t>
            </a:r>
            <a:r>
              <a:rPr lang="fr-FR" sz="1300" dirty="0" err="1" smtClean="0"/>
              <a:t>assicurato</a:t>
            </a:r>
            <a:r>
              <a:rPr lang="fr-FR" sz="1300" dirty="0" smtClean="0"/>
              <a:t> in </a:t>
            </a:r>
            <a:r>
              <a:rPr lang="fr-FR" sz="1300" dirty="0" err="1" smtClean="0"/>
              <a:t>caso</a:t>
            </a:r>
            <a:r>
              <a:rPr lang="fr-FR" sz="1300" dirty="0" smtClean="0"/>
              <a:t> di </a:t>
            </a:r>
            <a:r>
              <a:rPr lang="fr-FR" sz="1300" dirty="0" err="1" smtClean="0"/>
              <a:t>decesso</a:t>
            </a:r>
            <a:r>
              <a:rPr lang="fr-FR" sz="1300" dirty="0" smtClean="0"/>
              <a:t> per </a:t>
            </a:r>
            <a:r>
              <a:rPr lang="fr-FR" sz="1300" dirty="0" err="1" smtClean="0"/>
              <a:t>infortunio</a:t>
            </a:r>
            <a:r>
              <a:rPr lang="fr-FR" sz="1300" dirty="0" smtClean="0"/>
              <a:t> o </a:t>
            </a:r>
            <a:r>
              <a:rPr lang="fr-FR" sz="1300" dirty="0" err="1" smtClean="0"/>
              <a:t>decesso</a:t>
            </a:r>
            <a:r>
              <a:rPr lang="fr-FR" sz="1300" dirty="0" smtClean="0"/>
              <a:t> per incidente </a:t>
            </a:r>
            <a:r>
              <a:rPr lang="fr-FR" sz="1300" dirty="0" err="1" smtClean="0"/>
              <a:t>stradale</a:t>
            </a:r>
            <a:endParaRPr lang="fr-FR" sz="1300"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6585" y="82332"/>
            <a:ext cx="1707637" cy="1257225"/>
          </a:xfrm>
          <a:prstGeom prst="rect">
            <a:avLst/>
          </a:prstGeom>
        </p:spPr>
      </p:pic>
    </p:spTree>
    <p:extLst>
      <p:ext uri="{BB962C8B-B14F-4D97-AF65-F5344CB8AC3E}">
        <p14:creationId xmlns:p14="http://schemas.microsoft.com/office/powerpoint/2010/main" val="268116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err="1" smtClean="0">
                <a:latin typeface="Museo 500" pitchFamily="50" charset="0"/>
              </a:rPr>
              <a:t>Vitruvio</a:t>
            </a:r>
            <a:r>
              <a:rPr lang="fr-FR" dirty="0" smtClean="0">
                <a:latin typeface="Museo 500" pitchFamily="50" charset="0"/>
              </a:rPr>
              <a:t> – TCM a capitale </a:t>
            </a:r>
            <a:r>
              <a:rPr lang="fr-FR" dirty="0" err="1" smtClean="0">
                <a:latin typeface="Museo 500" pitchFamily="50" charset="0"/>
              </a:rPr>
              <a:t>costante</a:t>
            </a:r>
            <a:endParaRPr lang="fr-FR" dirty="0">
              <a:latin typeface="Museo 500" pitchFamily="50" charset="0"/>
            </a:endParaRPr>
          </a:p>
        </p:txBody>
      </p:sp>
      <p:sp>
        <p:nvSpPr>
          <p:cNvPr id="3" name="Segnaposto contenuto 2"/>
          <p:cNvSpPr>
            <a:spLocks noGrp="1"/>
          </p:cNvSpPr>
          <p:nvPr>
            <p:ph idx="1"/>
          </p:nvPr>
        </p:nvSpPr>
        <p:spPr/>
        <p:txBody>
          <a:bodyPr>
            <a:normAutofit/>
          </a:bodyPr>
          <a:lstStyle/>
          <a:p>
            <a:pPr marL="0" indent="0">
              <a:lnSpc>
                <a:spcPct val="150000"/>
              </a:lnSpc>
              <a:buNone/>
            </a:pPr>
            <a:r>
              <a:rPr lang="it-IT" sz="1300" b="1" dirty="0" smtClean="0"/>
              <a:t>A chi proporre Vitruvio?</a:t>
            </a:r>
          </a:p>
          <a:p>
            <a:pPr>
              <a:lnSpc>
                <a:spcPct val="150000"/>
              </a:lnSpc>
              <a:buFontTx/>
              <a:buChar char="-"/>
            </a:pPr>
            <a:r>
              <a:rPr lang="it-IT" sz="1300" dirty="0" smtClean="0"/>
              <a:t>Cliente </a:t>
            </a:r>
            <a:r>
              <a:rPr lang="it-IT" sz="1300" dirty="0" err="1" smtClean="0"/>
              <a:t>key</a:t>
            </a:r>
            <a:r>
              <a:rPr lang="it-IT" sz="1300" dirty="0" smtClean="0"/>
              <a:t> man aziendale: Vitruvio permette all’azienda di contrarre la polizza portandola in deduzione fiscale assicurando per esempio amministratori, manager, dirigenti ecc..;</a:t>
            </a:r>
          </a:p>
          <a:p>
            <a:pPr>
              <a:lnSpc>
                <a:spcPct val="150000"/>
              </a:lnSpc>
              <a:buFontTx/>
              <a:buChar char="-"/>
            </a:pPr>
            <a:r>
              <a:rPr lang="it-IT" sz="1300" dirty="0" smtClean="0"/>
              <a:t>Cliente libero professionista: Vitruvio permette al professionista di contrarre la polizza come Partita Iva, ideale per chi vuole tutelare l’integrità della propria attività professionale usufruendo della deducibilità fiscale;</a:t>
            </a:r>
          </a:p>
          <a:p>
            <a:pPr>
              <a:lnSpc>
                <a:spcPct val="150000"/>
              </a:lnSpc>
              <a:buFontTx/>
              <a:buChar char="-"/>
            </a:pPr>
            <a:r>
              <a:rPr lang="it-IT" sz="1300" dirty="0" smtClean="0"/>
              <a:t>Cliente che desidera tutelare i propri cari contro i disagi economici derivanti da una morte prematura del portatore di reddito principale;</a:t>
            </a:r>
          </a:p>
          <a:p>
            <a:pPr>
              <a:lnSpc>
                <a:spcPct val="150000"/>
              </a:lnSpc>
              <a:buFontTx/>
              <a:buChar char="-"/>
            </a:pPr>
            <a:r>
              <a:rPr lang="it-IT" sz="1300" dirty="0" smtClean="0"/>
              <a:t>Partner che desidera sfruttare l’opportunità rappresentata dal piano di remunerazione costante per tutta la durata della polizza (aspetto vantaggioso sia in prima emissione, ma anche per azioni di rinnovo del portafoglio).</a:t>
            </a:r>
            <a:endParaRPr lang="it-IT" sz="1300" dirty="0"/>
          </a:p>
        </p:txBody>
      </p:sp>
    </p:spTree>
    <p:extLst>
      <p:ext uri="{BB962C8B-B14F-4D97-AF65-F5344CB8AC3E}">
        <p14:creationId xmlns:p14="http://schemas.microsoft.com/office/powerpoint/2010/main" val="370912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smtClean="0">
                <a:latin typeface="Museo 500" pitchFamily="50" charset="0"/>
              </a:rPr>
              <a:t>Le </a:t>
            </a:r>
            <a:r>
              <a:rPr lang="fr-FR" dirty="0" err="1" smtClean="0">
                <a:latin typeface="Museo 500" pitchFamily="50" charset="0"/>
              </a:rPr>
              <a:t>commissioni</a:t>
            </a:r>
            <a:r>
              <a:rPr lang="fr-FR" dirty="0" smtClean="0">
                <a:latin typeface="Museo 500" pitchFamily="50" charset="0"/>
              </a:rPr>
              <a:t> TCM: l’</a:t>
            </a:r>
            <a:r>
              <a:rPr lang="fr-FR" dirty="0" err="1" smtClean="0">
                <a:latin typeface="Museo 500" pitchFamily="50" charset="0"/>
              </a:rPr>
              <a:t>analisi</a:t>
            </a:r>
            <a:endParaRPr lang="fr-FR" dirty="0">
              <a:latin typeface="Museo 500" pitchFamily="50" charset="0"/>
            </a:endParaRPr>
          </a:p>
        </p:txBody>
      </p:sp>
      <p:sp>
        <p:nvSpPr>
          <p:cNvPr id="3" name="Segnaposto contenuto 2"/>
          <p:cNvSpPr>
            <a:spLocks noGrp="1"/>
          </p:cNvSpPr>
          <p:nvPr>
            <p:ph idx="1"/>
          </p:nvPr>
        </p:nvSpPr>
        <p:spPr/>
        <p:txBody>
          <a:bodyPr>
            <a:normAutofit/>
          </a:bodyPr>
          <a:lstStyle/>
          <a:p>
            <a:pPr marL="0" indent="0">
              <a:lnSpc>
                <a:spcPct val="150000"/>
              </a:lnSpc>
              <a:buNone/>
            </a:pPr>
            <a:endParaRPr lang="it-IT" sz="1300" b="1" dirty="0" smtClean="0"/>
          </a:p>
          <a:p>
            <a:pPr>
              <a:lnSpc>
                <a:spcPct val="150000"/>
              </a:lnSpc>
              <a:buFontTx/>
              <a:buChar char="-"/>
            </a:pPr>
            <a:endParaRPr lang="it-IT" sz="1300" dirty="0" smtClean="0"/>
          </a:p>
        </p:txBody>
      </p:sp>
      <p:sp>
        <p:nvSpPr>
          <p:cNvPr id="5" name="CasellaDiTesto 4"/>
          <p:cNvSpPr txBox="1"/>
          <p:nvPr/>
        </p:nvSpPr>
        <p:spPr>
          <a:xfrm>
            <a:off x="467544" y="1844824"/>
            <a:ext cx="8280920" cy="2031325"/>
          </a:xfrm>
          <a:prstGeom prst="rect">
            <a:avLst/>
          </a:prstGeom>
          <a:noFill/>
        </p:spPr>
        <p:txBody>
          <a:bodyPr wrap="square" rtlCol="0">
            <a:spAutoFit/>
          </a:bodyPr>
          <a:lstStyle/>
          <a:p>
            <a:r>
              <a:rPr lang="it-IT" b="1" dirty="0" smtClean="0">
                <a:solidFill>
                  <a:schemeClr val="tx2"/>
                </a:solidFill>
              </a:rPr>
              <a:t>Polizza TCM Compagnia tradizionale con mandato diretto</a:t>
            </a:r>
          </a:p>
          <a:p>
            <a:r>
              <a:rPr lang="it-IT" b="1" dirty="0" smtClean="0">
                <a:solidFill>
                  <a:schemeClr val="tx2"/>
                </a:solidFill>
              </a:rPr>
              <a:t>Durata: </a:t>
            </a:r>
            <a:r>
              <a:rPr lang="it-IT" dirty="0" smtClean="0">
                <a:solidFill>
                  <a:schemeClr val="tx2"/>
                </a:solidFill>
              </a:rPr>
              <a:t>10 anni (obbligatoria per avere il </a:t>
            </a:r>
            <a:r>
              <a:rPr lang="it-IT" dirty="0" err="1" smtClean="0">
                <a:solidFill>
                  <a:schemeClr val="tx2"/>
                </a:solidFill>
              </a:rPr>
              <a:t>preconto</a:t>
            </a:r>
            <a:r>
              <a:rPr lang="it-IT" dirty="0" smtClean="0">
                <a:solidFill>
                  <a:schemeClr val="tx2"/>
                </a:solidFill>
              </a:rPr>
              <a:t> indicato)</a:t>
            </a:r>
          </a:p>
          <a:p>
            <a:r>
              <a:rPr lang="it-IT" b="1" dirty="0" smtClean="0">
                <a:solidFill>
                  <a:schemeClr val="tx2"/>
                </a:solidFill>
              </a:rPr>
              <a:t>Premio annuo: </a:t>
            </a:r>
            <a:r>
              <a:rPr lang="it-IT" dirty="0" smtClean="0">
                <a:solidFill>
                  <a:schemeClr val="tx2"/>
                </a:solidFill>
              </a:rPr>
              <a:t>100€ (cumulo dopo 10 anni 1.000€)</a:t>
            </a:r>
          </a:p>
          <a:p>
            <a:r>
              <a:rPr lang="it-IT" b="1" dirty="0" err="1" smtClean="0">
                <a:solidFill>
                  <a:schemeClr val="tx2"/>
                </a:solidFill>
              </a:rPr>
              <a:t>Preconto</a:t>
            </a:r>
            <a:r>
              <a:rPr lang="it-IT" b="1" dirty="0" smtClean="0">
                <a:solidFill>
                  <a:schemeClr val="tx2"/>
                </a:solidFill>
              </a:rPr>
              <a:t> commissionale 80%: </a:t>
            </a:r>
            <a:r>
              <a:rPr lang="it-IT" dirty="0" smtClean="0">
                <a:solidFill>
                  <a:schemeClr val="tx2"/>
                </a:solidFill>
              </a:rPr>
              <a:t>80€</a:t>
            </a:r>
          </a:p>
          <a:p>
            <a:r>
              <a:rPr lang="it-IT" b="1" dirty="0" smtClean="0">
                <a:solidFill>
                  <a:schemeClr val="tx2"/>
                </a:solidFill>
              </a:rPr>
              <a:t>Commissioni d’incasso 5% per 9 anni: </a:t>
            </a:r>
            <a:r>
              <a:rPr lang="it-IT" dirty="0" smtClean="0">
                <a:solidFill>
                  <a:schemeClr val="tx2"/>
                </a:solidFill>
              </a:rPr>
              <a:t>5 X 9 = 45€</a:t>
            </a:r>
          </a:p>
          <a:p>
            <a:r>
              <a:rPr lang="it-IT" b="1" dirty="0" smtClean="0">
                <a:solidFill>
                  <a:schemeClr val="tx2"/>
                </a:solidFill>
              </a:rPr>
              <a:t>Commissioni totali: </a:t>
            </a:r>
            <a:r>
              <a:rPr lang="it-IT" dirty="0" smtClean="0">
                <a:solidFill>
                  <a:schemeClr val="tx2"/>
                </a:solidFill>
              </a:rPr>
              <a:t>125€ su 1.000€ di premi incassati sono il 12,5% </a:t>
            </a:r>
          </a:p>
          <a:p>
            <a:r>
              <a:rPr lang="it-IT" dirty="0" smtClean="0"/>
              <a:t> </a:t>
            </a:r>
          </a:p>
        </p:txBody>
      </p:sp>
      <p:sp>
        <p:nvSpPr>
          <p:cNvPr id="6" name="CasellaDiTesto 5"/>
          <p:cNvSpPr txBox="1"/>
          <p:nvPr/>
        </p:nvSpPr>
        <p:spPr>
          <a:xfrm>
            <a:off x="462976" y="3876149"/>
            <a:ext cx="8280920" cy="1908215"/>
          </a:xfrm>
          <a:prstGeom prst="rect">
            <a:avLst/>
          </a:prstGeom>
          <a:noFill/>
        </p:spPr>
        <p:txBody>
          <a:bodyPr wrap="square" rtlCol="0">
            <a:spAutoFit/>
          </a:bodyPr>
          <a:lstStyle/>
          <a:p>
            <a:r>
              <a:rPr lang="it-IT" b="1" dirty="0" smtClean="0">
                <a:solidFill>
                  <a:schemeClr val="tx2"/>
                </a:solidFill>
              </a:rPr>
              <a:t>Polizza TCM </a:t>
            </a:r>
            <a:r>
              <a:rPr lang="it-IT" sz="2800" b="1" dirty="0" smtClean="0">
                <a:solidFill>
                  <a:schemeClr val="tx2"/>
                </a:solidFill>
              </a:rPr>
              <a:t>AFI ESCA con Prime Life</a:t>
            </a:r>
          </a:p>
          <a:p>
            <a:r>
              <a:rPr lang="it-IT" b="1" dirty="0" smtClean="0">
                <a:solidFill>
                  <a:schemeClr val="tx2"/>
                </a:solidFill>
              </a:rPr>
              <a:t>Durata</a:t>
            </a:r>
            <a:r>
              <a:rPr lang="it-IT" dirty="0" smtClean="0">
                <a:solidFill>
                  <a:schemeClr val="tx2"/>
                </a:solidFill>
              </a:rPr>
              <a:t>: 10 anni (scelta libera da 1 a 30 anni)</a:t>
            </a:r>
          </a:p>
          <a:p>
            <a:r>
              <a:rPr lang="it-IT" b="1" dirty="0" smtClean="0">
                <a:solidFill>
                  <a:schemeClr val="tx2"/>
                </a:solidFill>
              </a:rPr>
              <a:t>Premio annuo</a:t>
            </a:r>
            <a:r>
              <a:rPr lang="it-IT" dirty="0" smtClean="0">
                <a:solidFill>
                  <a:schemeClr val="tx2"/>
                </a:solidFill>
              </a:rPr>
              <a:t>: 100€ (cumulo dopo 10 anni 1.000€)</a:t>
            </a:r>
          </a:p>
          <a:p>
            <a:r>
              <a:rPr lang="it-IT" b="1" dirty="0">
                <a:solidFill>
                  <a:schemeClr val="tx2"/>
                </a:solidFill>
              </a:rPr>
              <a:t>Commissioni </a:t>
            </a:r>
            <a:r>
              <a:rPr lang="it-IT" b="1" dirty="0" smtClean="0">
                <a:solidFill>
                  <a:schemeClr val="tx2"/>
                </a:solidFill>
              </a:rPr>
              <a:t>50%: </a:t>
            </a:r>
            <a:r>
              <a:rPr lang="it-IT" dirty="0" smtClean="0">
                <a:solidFill>
                  <a:schemeClr val="tx2"/>
                </a:solidFill>
              </a:rPr>
              <a:t>50€</a:t>
            </a:r>
            <a:endParaRPr lang="it-IT" dirty="0" smtClean="0">
              <a:solidFill>
                <a:schemeClr val="tx2"/>
              </a:solidFill>
            </a:endParaRPr>
          </a:p>
          <a:p>
            <a:r>
              <a:rPr lang="it-IT" b="1" dirty="0" smtClean="0">
                <a:solidFill>
                  <a:schemeClr val="tx2"/>
                </a:solidFill>
              </a:rPr>
              <a:t>Commissioni totali: </a:t>
            </a:r>
            <a:r>
              <a:rPr lang="it-IT" dirty="0" smtClean="0">
                <a:solidFill>
                  <a:schemeClr val="tx2"/>
                </a:solidFill>
              </a:rPr>
              <a:t>50 X 10 = 500€ su 1.000€ di premi incassati sono il 50% </a:t>
            </a:r>
          </a:p>
          <a:p>
            <a:r>
              <a:rPr lang="it-IT" dirty="0" smtClean="0"/>
              <a:t> </a:t>
            </a:r>
          </a:p>
        </p:txBody>
      </p:sp>
    </p:spTree>
    <p:extLst>
      <p:ext uri="{BB962C8B-B14F-4D97-AF65-F5344CB8AC3E}">
        <p14:creationId xmlns:p14="http://schemas.microsoft.com/office/powerpoint/2010/main" val="241186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 calcmode="lin" valueType="num">
                                      <p:cBhvr additive="base">
                                        <p:cTn id="4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anim calcmode="lin" valueType="num">
                                      <p:cBhvr additive="base">
                                        <p:cTn id="5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3" end="3"/>
                                            </p:txEl>
                                          </p:spTgt>
                                        </p:tgtEl>
                                        <p:attrNameLst>
                                          <p:attrName>style.visibility</p:attrName>
                                        </p:attrNameLst>
                                      </p:cBhvr>
                                      <p:to>
                                        <p:strVal val="visible"/>
                                      </p:to>
                                    </p:set>
                                    <p:anim calcmode="lin" valueType="num">
                                      <p:cBhvr additive="base">
                                        <p:cTn id="6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anim calcmode="lin" valueType="num">
                                      <p:cBhvr additive="base">
                                        <p:cTn id="6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a:latin typeface="Museo 500" pitchFamily="50" charset="0"/>
              </a:rPr>
              <a:t>Le </a:t>
            </a:r>
            <a:r>
              <a:rPr lang="fr-FR" dirty="0" err="1">
                <a:latin typeface="Museo 500" pitchFamily="50" charset="0"/>
              </a:rPr>
              <a:t>commissioni</a:t>
            </a:r>
            <a:r>
              <a:rPr lang="fr-FR" dirty="0">
                <a:latin typeface="Museo 500" pitchFamily="50" charset="0"/>
              </a:rPr>
              <a:t> TCM: l’</a:t>
            </a:r>
            <a:r>
              <a:rPr lang="fr-FR" dirty="0" err="1">
                <a:latin typeface="Museo 500" pitchFamily="50" charset="0"/>
              </a:rPr>
              <a:t>analisi</a:t>
            </a:r>
            <a:endParaRPr lang="fr-FR" dirty="0">
              <a:latin typeface="Museo 500" pitchFamily="50" charset="0"/>
            </a:endParaRPr>
          </a:p>
        </p:txBody>
      </p:sp>
      <p:sp>
        <p:nvSpPr>
          <p:cNvPr id="3" name="Segnaposto contenuto 2"/>
          <p:cNvSpPr>
            <a:spLocks noGrp="1"/>
          </p:cNvSpPr>
          <p:nvPr>
            <p:ph idx="1"/>
          </p:nvPr>
        </p:nvSpPr>
        <p:spPr/>
        <p:txBody>
          <a:bodyPr>
            <a:normAutofit/>
          </a:bodyPr>
          <a:lstStyle/>
          <a:p>
            <a:pPr marL="0" indent="0">
              <a:lnSpc>
                <a:spcPct val="150000"/>
              </a:lnSpc>
              <a:buNone/>
            </a:pPr>
            <a:r>
              <a:rPr lang="fr-FR" sz="1300" b="1" dirty="0" err="1" smtClean="0"/>
              <a:t>Vantaggi</a:t>
            </a:r>
            <a:r>
              <a:rPr lang="fr-FR" sz="1300" b="1" dirty="0" smtClean="0"/>
              <a:t> </a:t>
            </a:r>
            <a:r>
              <a:rPr lang="fr-FR" sz="1300" b="1" dirty="0" err="1" smtClean="0"/>
              <a:t>principali</a:t>
            </a:r>
            <a:r>
              <a:rPr lang="fr-FR" sz="1300" b="1" dirty="0" smtClean="0"/>
              <a:t>:</a:t>
            </a:r>
          </a:p>
          <a:p>
            <a:pPr>
              <a:lnSpc>
                <a:spcPct val="150000"/>
              </a:lnSpc>
            </a:pPr>
            <a:r>
              <a:rPr lang="fr-FR" sz="1300" dirty="0" err="1" smtClean="0"/>
              <a:t>Avere</a:t>
            </a:r>
            <a:r>
              <a:rPr lang="fr-FR" sz="1300" dirty="0" smtClean="0"/>
              <a:t> le </a:t>
            </a:r>
            <a:r>
              <a:rPr lang="fr-FR" sz="1300" dirty="0" err="1" smtClean="0"/>
              <a:t>commissioni</a:t>
            </a:r>
            <a:r>
              <a:rPr lang="fr-FR" sz="1300" dirty="0" smtClean="0"/>
              <a:t> </a:t>
            </a:r>
            <a:r>
              <a:rPr lang="fr-FR" sz="1300" dirty="0" err="1" smtClean="0"/>
              <a:t>desiderate</a:t>
            </a:r>
            <a:r>
              <a:rPr lang="fr-FR" sz="1300" dirty="0" smtClean="0"/>
              <a:t> per </a:t>
            </a:r>
            <a:r>
              <a:rPr lang="fr-FR" sz="1300" dirty="0" err="1" smtClean="0"/>
              <a:t>ogni</a:t>
            </a:r>
            <a:r>
              <a:rPr lang="fr-FR" sz="1300" dirty="0" smtClean="0"/>
              <a:t> </a:t>
            </a:r>
            <a:r>
              <a:rPr lang="fr-FR" sz="1300" dirty="0" err="1" smtClean="0"/>
              <a:t>preventivo</a:t>
            </a:r>
            <a:r>
              <a:rPr lang="fr-FR" sz="1300" dirty="0" smtClean="0"/>
              <a:t> </a:t>
            </a:r>
            <a:r>
              <a:rPr lang="fr-FR" sz="1300" dirty="0" err="1" smtClean="0"/>
              <a:t>garantendo</a:t>
            </a:r>
            <a:r>
              <a:rPr lang="fr-FR" sz="1300" dirty="0" smtClean="0"/>
              <a:t> </a:t>
            </a:r>
            <a:r>
              <a:rPr lang="fr-FR" sz="1300" dirty="0" err="1" smtClean="0"/>
              <a:t>una</a:t>
            </a:r>
            <a:r>
              <a:rPr lang="fr-FR" sz="1300" dirty="0" smtClean="0"/>
              <a:t> </a:t>
            </a:r>
            <a:r>
              <a:rPr lang="fr-FR" sz="1300" dirty="0" err="1" smtClean="0"/>
              <a:t>competitività</a:t>
            </a:r>
            <a:r>
              <a:rPr lang="fr-FR" sz="1300" dirty="0" smtClean="0"/>
              <a:t> di </a:t>
            </a:r>
            <a:r>
              <a:rPr lang="fr-FR" sz="1300" dirty="0" err="1" smtClean="0"/>
              <a:t>premio</a:t>
            </a:r>
            <a:r>
              <a:rPr lang="fr-FR" sz="1300" dirty="0" smtClean="0"/>
              <a:t> con la </a:t>
            </a:r>
            <a:r>
              <a:rPr lang="fr-FR" sz="1300" dirty="0" err="1" smtClean="0"/>
              <a:t>concorrenza</a:t>
            </a:r>
            <a:r>
              <a:rPr lang="fr-FR" sz="1300" dirty="0" smtClean="0"/>
              <a:t> anche con </a:t>
            </a:r>
            <a:r>
              <a:rPr lang="fr-FR" sz="1300" dirty="0" err="1" smtClean="0"/>
              <a:t>commissioni</a:t>
            </a:r>
            <a:r>
              <a:rPr lang="fr-FR" sz="1300" dirty="0" smtClean="0"/>
              <a:t> </a:t>
            </a:r>
            <a:r>
              <a:rPr lang="fr-FR" sz="1300" dirty="0" err="1" smtClean="0"/>
              <a:t>elevate</a:t>
            </a:r>
            <a:endParaRPr lang="fr-FR" sz="1300" dirty="0" smtClean="0"/>
          </a:p>
          <a:p>
            <a:pPr>
              <a:lnSpc>
                <a:spcPct val="150000"/>
              </a:lnSpc>
            </a:pPr>
            <a:r>
              <a:rPr lang="fr-FR" sz="1300" dirty="0"/>
              <a:t>Non </a:t>
            </a:r>
            <a:r>
              <a:rPr lang="fr-FR" sz="1300" dirty="0" err="1"/>
              <a:t>avere</a:t>
            </a:r>
            <a:r>
              <a:rPr lang="fr-FR" sz="1300" dirty="0"/>
              <a:t> </a:t>
            </a:r>
            <a:r>
              <a:rPr lang="fr-FR" sz="1300" dirty="0" err="1"/>
              <a:t>rischi</a:t>
            </a:r>
            <a:r>
              <a:rPr lang="fr-FR" sz="1300" dirty="0"/>
              <a:t> di </a:t>
            </a:r>
            <a:r>
              <a:rPr lang="fr-FR" sz="1300" dirty="0" err="1"/>
              <a:t>storno</a:t>
            </a:r>
            <a:r>
              <a:rPr lang="fr-FR" sz="1300" dirty="0"/>
              <a:t> </a:t>
            </a:r>
            <a:r>
              <a:rPr lang="fr-FR" sz="1300" dirty="0" err="1"/>
              <a:t>commissionale</a:t>
            </a:r>
            <a:r>
              <a:rPr lang="fr-FR" sz="1300" dirty="0"/>
              <a:t> </a:t>
            </a:r>
            <a:r>
              <a:rPr lang="fr-FR" sz="1300" dirty="0" err="1"/>
              <a:t>nei</a:t>
            </a:r>
            <a:r>
              <a:rPr lang="fr-FR" sz="1300" dirty="0"/>
              <a:t> </a:t>
            </a:r>
            <a:r>
              <a:rPr lang="fr-FR" sz="1300" dirty="0" err="1"/>
              <a:t>primi</a:t>
            </a:r>
            <a:r>
              <a:rPr lang="fr-FR" sz="1300" dirty="0"/>
              <a:t> </a:t>
            </a:r>
            <a:r>
              <a:rPr lang="fr-FR" sz="1300" dirty="0" err="1"/>
              <a:t>anni</a:t>
            </a:r>
            <a:r>
              <a:rPr lang="fr-FR" sz="1300" dirty="0"/>
              <a:t> di </a:t>
            </a:r>
            <a:r>
              <a:rPr lang="fr-FR" sz="1300" dirty="0" err="1"/>
              <a:t>durata</a:t>
            </a:r>
            <a:r>
              <a:rPr lang="fr-FR" sz="1300" dirty="0"/>
              <a:t> </a:t>
            </a:r>
            <a:r>
              <a:rPr lang="fr-FR" sz="1300" dirty="0" err="1"/>
              <a:t>della</a:t>
            </a:r>
            <a:r>
              <a:rPr lang="fr-FR" sz="1300" dirty="0"/>
              <a:t> </a:t>
            </a:r>
            <a:r>
              <a:rPr lang="fr-FR" sz="1300" dirty="0" err="1"/>
              <a:t>polizza</a:t>
            </a:r>
            <a:endParaRPr lang="fr-FR" sz="1300" dirty="0"/>
          </a:p>
          <a:p>
            <a:pPr>
              <a:lnSpc>
                <a:spcPct val="150000"/>
              </a:lnSpc>
            </a:pPr>
            <a:r>
              <a:rPr lang="fr-FR" sz="1300" dirty="0" err="1" smtClean="0"/>
              <a:t>Costruire</a:t>
            </a:r>
            <a:r>
              <a:rPr lang="fr-FR" sz="1300" dirty="0" smtClean="0"/>
              <a:t> un </a:t>
            </a:r>
            <a:r>
              <a:rPr lang="fr-FR" sz="1300" dirty="0" err="1" smtClean="0"/>
              <a:t>portafoglio</a:t>
            </a:r>
            <a:r>
              <a:rPr lang="fr-FR" sz="1300" dirty="0" smtClean="0"/>
              <a:t> </a:t>
            </a:r>
            <a:r>
              <a:rPr lang="fr-FR" sz="1300" dirty="0" err="1" smtClean="0"/>
              <a:t>vita</a:t>
            </a:r>
            <a:r>
              <a:rPr lang="fr-FR" sz="1300" dirty="0" smtClean="0"/>
              <a:t> </a:t>
            </a:r>
            <a:r>
              <a:rPr lang="fr-FR" sz="1300" dirty="0" err="1" smtClean="0"/>
              <a:t>remunerativo</a:t>
            </a:r>
            <a:r>
              <a:rPr lang="fr-FR" sz="1300" dirty="0" smtClean="0"/>
              <a:t> </a:t>
            </a:r>
            <a:r>
              <a:rPr lang="fr-FR" sz="1300" dirty="0" err="1" smtClean="0"/>
              <a:t>nel</a:t>
            </a:r>
            <a:r>
              <a:rPr lang="fr-FR" sz="1300" dirty="0" smtClean="0"/>
              <a:t> tempo</a:t>
            </a:r>
          </a:p>
          <a:p>
            <a:pPr>
              <a:lnSpc>
                <a:spcPct val="150000"/>
              </a:lnSpc>
            </a:pPr>
            <a:r>
              <a:rPr lang="fr-FR" sz="1300" dirty="0" err="1" smtClean="0"/>
              <a:t>Durata</a:t>
            </a:r>
            <a:r>
              <a:rPr lang="fr-FR" sz="1300" dirty="0" smtClean="0"/>
              <a:t> libera da 1 a 30 </a:t>
            </a:r>
            <a:r>
              <a:rPr lang="fr-FR" sz="1300" dirty="0" err="1" smtClean="0"/>
              <a:t>anni</a:t>
            </a:r>
            <a:r>
              <a:rPr lang="fr-FR" sz="1300" dirty="0" smtClean="0"/>
              <a:t>: le </a:t>
            </a:r>
            <a:r>
              <a:rPr lang="fr-FR" sz="1300" dirty="0" err="1" smtClean="0"/>
              <a:t>commissioni</a:t>
            </a:r>
            <a:r>
              <a:rPr lang="fr-FR" sz="1300" dirty="0" smtClean="0"/>
              <a:t> e la </a:t>
            </a:r>
            <a:r>
              <a:rPr lang="fr-FR" sz="1300" dirty="0" err="1" smtClean="0"/>
              <a:t>durata</a:t>
            </a:r>
            <a:r>
              <a:rPr lang="fr-FR" sz="1300" dirty="0" smtClean="0"/>
              <a:t> non sono </a:t>
            </a:r>
            <a:r>
              <a:rPr lang="fr-FR" sz="1300" dirty="0" err="1" smtClean="0"/>
              <a:t>correlate</a:t>
            </a:r>
            <a:endParaRPr lang="fr-FR" sz="1300" dirty="0" smtClean="0"/>
          </a:p>
          <a:p>
            <a:pPr>
              <a:lnSpc>
                <a:spcPct val="150000"/>
              </a:lnSpc>
            </a:pPr>
            <a:r>
              <a:rPr lang="fr-FR" sz="1300" dirty="0" err="1" smtClean="0"/>
              <a:t>Dare</a:t>
            </a:r>
            <a:r>
              <a:rPr lang="fr-FR" sz="1300" dirty="0" smtClean="0"/>
              <a:t> un </a:t>
            </a:r>
            <a:r>
              <a:rPr lang="fr-FR" sz="1300" dirty="0" err="1" smtClean="0"/>
              <a:t>servizio</a:t>
            </a:r>
            <a:r>
              <a:rPr lang="fr-FR" sz="1300" dirty="0" smtClean="0"/>
              <a:t> al cliente: non </a:t>
            </a:r>
            <a:r>
              <a:rPr lang="fr-FR" sz="1300" dirty="0" err="1" smtClean="0"/>
              <a:t>dovremo</a:t>
            </a:r>
            <a:r>
              <a:rPr lang="fr-FR" sz="1300" dirty="0" smtClean="0"/>
              <a:t>, per </a:t>
            </a:r>
            <a:r>
              <a:rPr lang="fr-FR" sz="1300" dirty="0" err="1" smtClean="0"/>
              <a:t>rendere</a:t>
            </a:r>
            <a:r>
              <a:rPr lang="fr-FR" sz="1300" dirty="0" smtClean="0"/>
              <a:t> </a:t>
            </a:r>
            <a:r>
              <a:rPr lang="fr-FR" sz="1300" dirty="0" err="1" smtClean="0"/>
              <a:t>remunerativo</a:t>
            </a:r>
            <a:r>
              <a:rPr lang="fr-FR" sz="1300" dirty="0" smtClean="0"/>
              <a:t> il </a:t>
            </a:r>
            <a:r>
              <a:rPr lang="fr-FR" sz="1300" dirty="0" err="1" smtClean="0"/>
              <a:t>contratto</a:t>
            </a:r>
            <a:r>
              <a:rPr lang="fr-FR" sz="1300" dirty="0" smtClean="0"/>
              <a:t>, </a:t>
            </a:r>
            <a:r>
              <a:rPr lang="fr-FR" sz="1300" dirty="0" err="1" smtClean="0"/>
              <a:t>rinnovarlo</a:t>
            </a:r>
            <a:r>
              <a:rPr lang="fr-FR" sz="1300" dirty="0" smtClean="0"/>
              <a:t> </a:t>
            </a:r>
            <a:r>
              <a:rPr lang="fr-FR" sz="1300" dirty="0" err="1" smtClean="0"/>
              <a:t>ogni</a:t>
            </a:r>
            <a:r>
              <a:rPr lang="fr-FR" sz="1300" dirty="0" smtClean="0"/>
              <a:t> 3 o 4 </a:t>
            </a:r>
            <a:r>
              <a:rPr lang="fr-FR" sz="1300" dirty="0" err="1" smtClean="0"/>
              <a:t>anni</a:t>
            </a:r>
            <a:r>
              <a:rPr lang="fr-FR" sz="1300" dirty="0" smtClean="0"/>
              <a:t> con il </a:t>
            </a:r>
            <a:r>
              <a:rPr lang="fr-FR" sz="1300" dirty="0" err="1" smtClean="0"/>
              <a:t>rischio</a:t>
            </a:r>
            <a:r>
              <a:rPr lang="fr-FR" sz="1300" dirty="0" smtClean="0"/>
              <a:t> </a:t>
            </a:r>
            <a:r>
              <a:rPr lang="fr-FR" sz="1300" dirty="0" err="1" smtClean="0"/>
              <a:t>che</a:t>
            </a:r>
            <a:r>
              <a:rPr lang="fr-FR" sz="1300" dirty="0" smtClean="0"/>
              <a:t> la </a:t>
            </a:r>
            <a:r>
              <a:rPr lang="fr-FR" sz="1300" dirty="0" err="1" smtClean="0"/>
              <a:t>situazione</a:t>
            </a:r>
            <a:r>
              <a:rPr lang="fr-FR" sz="1300" dirty="0" smtClean="0"/>
              <a:t> </a:t>
            </a:r>
            <a:r>
              <a:rPr lang="fr-FR" sz="1300" dirty="0" err="1" smtClean="0"/>
              <a:t>assuntiva</a:t>
            </a:r>
            <a:r>
              <a:rPr lang="fr-FR" sz="1300" dirty="0" smtClean="0"/>
              <a:t> </a:t>
            </a:r>
            <a:r>
              <a:rPr lang="fr-FR" sz="1300" dirty="0" err="1" smtClean="0"/>
              <a:t>del</a:t>
            </a:r>
            <a:r>
              <a:rPr lang="fr-FR" sz="1300" dirty="0" smtClean="0"/>
              <a:t> cliente </a:t>
            </a:r>
            <a:r>
              <a:rPr lang="fr-FR" sz="1300" dirty="0" err="1" smtClean="0"/>
              <a:t>cambi</a:t>
            </a:r>
            <a:r>
              <a:rPr lang="fr-FR" sz="1300" dirty="0" smtClean="0"/>
              <a:t> con il </a:t>
            </a:r>
            <a:r>
              <a:rPr lang="fr-FR" sz="1300" dirty="0" err="1" smtClean="0"/>
              <a:t>passare</a:t>
            </a:r>
            <a:r>
              <a:rPr lang="fr-FR" sz="1300" dirty="0" smtClean="0"/>
              <a:t> </a:t>
            </a:r>
            <a:r>
              <a:rPr lang="fr-FR" sz="1300" dirty="0" err="1" smtClean="0"/>
              <a:t>degli</a:t>
            </a:r>
            <a:r>
              <a:rPr lang="fr-FR" sz="1300" dirty="0" smtClean="0"/>
              <a:t> </a:t>
            </a:r>
            <a:r>
              <a:rPr lang="fr-FR" sz="1300" dirty="0" err="1" smtClean="0"/>
              <a:t>anni</a:t>
            </a:r>
            <a:endParaRPr lang="fr-FR" sz="1300" dirty="0" smtClean="0"/>
          </a:p>
          <a:p>
            <a:pPr>
              <a:lnSpc>
                <a:spcPct val="150000"/>
              </a:lnSpc>
            </a:pPr>
            <a:r>
              <a:rPr lang="fr-FR" sz="1300" dirty="0" err="1" smtClean="0"/>
              <a:t>Avere</a:t>
            </a:r>
            <a:r>
              <a:rPr lang="fr-FR" sz="1300" dirty="0" smtClean="0"/>
              <a:t> </a:t>
            </a:r>
            <a:r>
              <a:rPr lang="fr-FR" sz="1300" dirty="0" err="1" smtClean="0"/>
              <a:t>uno</a:t>
            </a:r>
            <a:r>
              <a:rPr lang="fr-FR" sz="1300" dirty="0" smtClean="0"/>
              <a:t> </a:t>
            </a:r>
            <a:r>
              <a:rPr lang="fr-FR" sz="1300" dirty="0" err="1" smtClean="0"/>
              <a:t>strumento</a:t>
            </a:r>
            <a:r>
              <a:rPr lang="fr-FR" sz="1300" dirty="0" smtClean="0"/>
              <a:t> importante per il </a:t>
            </a:r>
            <a:r>
              <a:rPr lang="fr-FR" sz="1300" dirty="0" err="1" smtClean="0"/>
              <a:t>rinnovo</a:t>
            </a:r>
            <a:r>
              <a:rPr lang="fr-FR" sz="1300" dirty="0" smtClean="0"/>
              <a:t> delle </a:t>
            </a:r>
            <a:r>
              <a:rPr lang="fr-FR" sz="1300" dirty="0" err="1" smtClean="0"/>
              <a:t>coperture</a:t>
            </a:r>
            <a:r>
              <a:rPr lang="fr-FR" sz="1300" dirty="0" smtClean="0"/>
              <a:t> </a:t>
            </a:r>
            <a:r>
              <a:rPr lang="fr-FR" sz="1300" dirty="0" err="1" smtClean="0"/>
              <a:t>vetuste</a:t>
            </a:r>
            <a:r>
              <a:rPr lang="fr-FR" sz="1300" dirty="0"/>
              <a:t> </a:t>
            </a:r>
            <a:r>
              <a:rPr lang="fr-FR" sz="1300" dirty="0" err="1" smtClean="0"/>
              <a:t>difficilmente</a:t>
            </a:r>
            <a:r>
              <a:rPr lang="fr-FR" sz="1300" dirty="0" smtClean="0"/>
              <a:t> </a:t>
            </a:r>
            <a:r>
              <a:rPr lang="fr-FR" sz="1300" dirty="0" err="1" smtClean="0"/>
              <a:t>rinnovabili</a:t>
            </a:r>
            <a:r>
              <a:rPr lang="fr-FR" sz="1300" dirty="0" smtClean="0"/>
              <a:t>. </a:t>
            </a:r>
            <a:br>
              <a:rPr lang="fr-FR" sz="1300" dirty="0" smtClean="0"/>
            </a:br>
            <a:r>
              <a:rPr lang="fr-FR" sz="1300" dirty="0" smtClean="0"/>
              <a:t>Con </a:t>
            </a:r>
            <a:r>
              <a:rPr lang="fr-FR" sz="1300" dirty="0" err="1" smtClean="0"/>
              <a:t>Vitruvio</a:t>
            </a:r>
            <a:r>
              <a:rPr lang="fr-FR" sz="1300" dirty="0" smtClean="0"/>
              <a:t> </a:t>
            </a:r>
            <a:r>
              <a:rPr lang="fr-FR" sz="1300" dirty="0" err="1" smtClean="0"/>
              <a:t>potendo</a:t>
            </a:r>
            <a:r>
              <a:rPr lang="fr-FR" sz="1300" dirty="0" smtClean="0"/>
              <a:t> </a:t>
            </a:r>
            <a:r>
              <a:rPr lang="fr-FR" sz="1300" dirty="0" err="1" smtClean="0"/>
              <a:t>caricare</a:t>
            </a:r>
            <a:r>
              <a:rPr lang="fr-FR" sz="1300" dirty="0"/>
              <a:t> </a:t>
            </a:r>
            <a:r>
              <a:rPr lang="fr-FR" sz="1300" dirty="0" smtClean="0"/>
              <a:t>le </a:t>
            </a:r>
            <a:r>
              <a:rPr lang="fr-FR" sz="1300" dirty="0" err="1" smtClean="0"/>
              <a:t>commissioni</a:t>
            </a:r>
            <a:r>
              <a:rPr lang="fr-FR" sz="1300" dirty="0" smtClean="0"/>
              <a:t> a </a:t>
            </a:r>
            <a:r>
              <a:rPr lang="fr-FR" sz="1300" dirty="0" err="1" smtClean="0"/>
              <a:t>scelta</a:t>
            </a:r>
            <a:r>
              <a:rPr lang="fr-FR" sz="1300" dirty="0" smtClean="0"/>
              <a:t>, le </a:t>
            </a:r>
            <a:r>
              <a:rPr lang="fr-FR" sz="1300" dirty="0" err="1" smtClean="0"/>
              <a:t>garanzie</a:t>
            </a:r>
            <a:r>
              <a:rPr lang="fr-FR" sz="1300" dirty="0"/>
              <a:t> </a:t>
            </a:r>
            <a:r>
              <a:rPr lang="fr-FR" sz="1300" dirty="0" smtClean="0"/>
              <a:t>e le </a:t>
            </a:r>
            <a:r>
              <a:rPr lang="fr-FR" sz="1300" dirty="0" err="1" smtClean="0"/>
              <a:t>durate</a:t>
            </a:r>
            <a:r>
              <a:rPr lang="fr-FR" sz="1300" dirty="0" smtClean="0"/>
              <a:t> </a:t>
            </a:r>
            <a:r>
              <a:rPr lang="fr-FR" sz="1300" dirty="0" err="1" smtClean="0"/>
              <a:t>modificare</a:t>
            </a:r>
            <a:r>
              <a:rPr lang="fr-FR" sz="1300" dirty="0" smtClean="0"/>
              <a:t> il </a:t>
            </a:r>
            <a:r>
              <a:rPr lang="fr-FR" sz="1300" dirty="0" err="1" smtClean="0"/>
              <a:t>premio</a:t>
            </a:r>
            <a:r>
              <a:rPr lang="fr-FR" sz="1300" dirty="0" smtClean="0"/>
              <a:t> è </a:t>
            </a:r>
            <a:r>
              <a:rPr lang="fr-FR" sz="1300" dirty="0" err="1" smtClean="0"/>
              <a:t>semplice</a:t>
            </a:r>
            <a:r>
              <a:rPr lang="fr-FR" sz="1300" dirty="0" smtClean="0"/>
              <a:t> e </a:t>
            </a:r>
            <a:r>
              <a:rPr lang="fr-FR" sz="1300" dirty="0" err="1" smtClean="0"/>
              <a:t>garantisce</a:t>
            </a:r>
            <a:r>
              <a:rPr lang="fr-FR" sz="1300" dirty="0" smtClean="0"/>
              <a:t> la </a:t>
            </a:r>
            <a:r>
              <a:rPr lang="fr-FR" sz="1300" dirty="0" err="1" smtClean="0"/>
              <a:t>massima</a:t>
            </a:r>
            <a:r>
              <a:rPr lang="fr-FR" sz="1300" dirty="0" smtClean="0"/>
              <a:t> </a:t>
            </a:r>
            <a:r>
              <a:rPr lang="fr-FR" sz="1300" dirty="0" err="1" smtClean="0"/>
              <a:t>flessibilità</a:t>
            </a:r>
            <a:r>
              <a:rPr lang="fr-FR" sz="1300" dirty="0" smtClean="0"/>
              <a:t> e </a:t>
            </a:r>
            <a:r>
              <a:rPr lang="fr-FR" sz="1300" dirty="0" err="1" smtClean="0"/>
              <a:t>quindi</a:t>
            </a:r>
            <a:r>
              <a:rPr lang="fr-FR" sz="1300" dirty="0" smtClean="0"/>
              <a:t> la </a:t>
            </a:r>
            <a:r>
              <a:rPr lang="fr-FR" sz="1300" dirty="0" err="1" smtClean="0"/>
              <a:t>massima</a:t>
            </a:r>
            <a:r>
              <a:rPr lang="fr-FR" sz="1300" dirty="0" smtClean="0"/>
              <a:t> </a:t>
            </a:r>
            <a:r>
              <a:rPr lang="fr-FR" sz="1300" dirty="0" err="1" smtClean="0"/>
              <a:t>soddisfazione</a:t>
            </a:r>
            <a:r>
              <a:rPr lang="fr-FR" sz="1300" dirty="0" smtClean="0"/>
              <a:t> per il cliente.</a:t>
            </a:r>
          </a:p>
        </p:txBody>
      </p:sp>
    </p:spTree>
    <p:extLst>
      <p:ext uri="{BB962C8B-B14F-4D97-AF65-F5344CB8AC3E}">
        <p14:creationId xmlns:p14="http://schemas.microsoft.com/office/powerpoint/2010/main" val="334922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Museo 500" pitchFamily="50" charset="0"/>
              </a:rPr>
              <a:t>Formalità mediche Vitruvio e </a:t>
            </a:r>
            <a:r>
              <a:rPr lang="it-IT" dirty="0" err="1" smtClean="0">
                <a:latin typeface="Museo 500" pitchFamily="50" charset="0"/>
              </a:rPr>
              <a:t>Protectim</a:t>
            </a:r>
            <a:endParaRPr lang="it-IT"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38503"/>
            <a:ext cx="7848872" cy="4776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100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AFI ESCA I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 AFI ESCA ITA</Template>
  <TotalTime>1901</TotalTime>
  <Words>738</Words>
  <Application>Microsoft Office PowerPoint</Application>
  <PresentationFormat>Presentazione su schermo (4:3)</PresentationFormat>
  <Paragraphs>76</Paragraphs>
  <Slides>11</Slides>
  <Notes>0</Notes>
  <HiddenSlides>0</HiddenSlides>
  <MMClips>0</MMClips>
  <ScaleCrop>false</ScaleCrop>
  <HeadingPairs>
    <vt:vector size="4" baseType="variant">
      <vt:variant>
        <vt:lpstr>Tema</vt:lpstr>
      </vt:variant>
      <vt:variant>
        <vt:i4>1</vt:i4>
      </vt:variant>
      <vt:variant>
        <vt:lpstr>Titoli diapositive</vt:lpstr>
      </vt:variant>
      <vt:variant>
        <vt:i4>11</vt:i4>
      </vt:variant>
    </vt:vector>
  </HeadingPairs>
  <TitlesOfParts>
    <vt:vector size="12" baseType="lpstr">
      <vt:lpstr>tema AFI ESCA ITA</vt:lpstr>
      <vt:lpstr> </vt:lpstr>
      <vt:lpstr>LA NOSTRA STORIA</vt:lpstr>
      <vt:lpstr>IL NOSTRO APPROCCIO</vt:lpstr>
      <vt:lpstr>Polizza temporanea caso morte a capitale costante  VITRUVIO</vt:lpstr>
      <vt:lpstr>Vitruvio</vt:lpstr>
      <vt:lpstr>Vitruvio – TCM a capitale costante</vt:lpstr>
      <vt:lpstr>Le commissioni TCM: l’analisi</vt:lpstr>
      <vt:lpstr>Le commissioni TCM: l’analisi</vt:lpstr>
      <vt:lpstr>Formalità mediche Vitruvio e Protectim</vt:lpstr>
      <vt:lpstr>Presentazione standard di PowerPoint</vt:lpstr>
      <vt:lpstr>   Grazie per l’attenzione e buon lavoro</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INCONTRO DI FORMAZIONE</dc:title>
  <dc:creator>Pierfrancesco BASILICO</dc:creator>
  <cp:lastModifiedBy>Donato DI STEFANO</cp:lastModifiedBy>
  <cp:revision>104</cp:revision>
  <cp:lastPrinted>2013-09-11T08:04:38Z</cp:lastPrinted>
  <dcterms:created xsi:type="dcterms:W3CDTF">2013-09-02T14:44:03Z</dcterms:created>
  <dcterms:modified xsi:type="dcterms:W3CDTF">2015-09-11T14:11:21Z</dcterms:modified>
</cp:coreProperties>
</file>