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1" r:id="rId3"/>
    <p:sldId id="302" r:id="rId4"/>
    <p:sldId id="303" r:id="rId5"/>
    <p:sldId id="304" r:id="rId6"/>
    <p:sldId id="305" r:id="rId7"/>
    <p:sldId id="306" r:id="rId8"/>
    <p:sldId id="342" r:id="rId9"/>
    <p:sldId id="344" r:id="rId10"/>
    <p:sldId id="343" r:id="rId11"/>
    <p:sldId id="310" r:id="rId12"/>
    <p:sldId id="288" r:id="rId13"/>
    <p:sldId id="333" r:id="rId14"/>
    <p:sldId id="334" r:id="rId15"/>
    <p:sldId id="335" r:id="rId16"/>
    <p:sldId id="345" r:id="rId17"/>
    <p:sldId id="341" r:id="rId18"/>
    <p:sldId id="289" r:id="rId19"/>
    <p:sldId id="282" r:id="rId20"/>
    <p:sldId id="283" r:id="rId21"/>
    <p:sldId id="284" r:id="rId22"/>
    <p:sldId id="346" r:id="rId23"/>
    <p:sldId id="347" r:id="rId24"/>
    <p:sldId id="348" r:id="rId25"/>
    <p:sldId id="349" r:id="rId26"/>
    <p:sldId id="350" r:id="rId27"/>
    <p:sldId id="300" r:id="rId28"/>
    <p:sldId id="286" r:id="rId29"/>
    <p:sldId id="287" r:id="rId30"/>
    <p:sldId id="298" r:id="rId31"/>
    <p:sldId id="299" r:id="rId32"/>
    <p:sldId id="269" r:id="rId33"/>
  </p:sldIdLst>
  <p:sldSz cx="9144000" cy="6858000" type="screen4x3"/>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70064"/>
    <a:srgbClr val="002364"/>
    <a:srgbClr val="E9F1F2"/>
    <a:srgbClr val="E7F0FF"/>
    <a:srgbClr val="D9E7FF"/>
    <a:srgbClr val="D9D9D9"/>
    <a:srgbClr val="93BAFF"/>
    <a:srgbClr val="A7C6FF"/>
    <a:srgbClr val="B7D1FF"/>
    <a:srgbClr val="B3CE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7" autoAdjust="0"/>
    <p:restoredTop sz="99561" autoAdjust="0"/>
  </p:normalViewPr>
  <p:slideViewPr>
    <p:cSldViewPr>
      <p:cViewPr>
        <p:scale>
          <a:sx n="90" d="100"/>
          <a:sy n="90" d="100"/>
        </p:scale>
        <p:origin x="-97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941585E-44DD-4A9A-95B7-EC4E4FBEB568}" type="datetimeFigureOut">
              <a:rPr lang="es-ES" smtClean="0"/>
              <a:pPr/>
              <a:t>14/09/2015</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E6A81F2-939D-44F6-BFD5-4607950226CF}" type="slidenum">
              <a:rPr lang="es-ES" smtClean="0"/>
              <a:pPr/>
              <a:t>‹N›</a:t>
            </a:fld>
            <a:endParaRPr lang="es-ES"/>
          </a:p>
        </p:txBody>
      </p:sp>
    </p:spTree>
    <p:extLst>
      <p:ext uri="{BB962C8B-B14F-4D97-AF65-F5344CB8AC3E}">
        <p14:creationId xmlns:p14="http://schemas.microsoft.com/office/powerpoint/2010/main" xmlns="" val="309523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7" name="6 Imagen" descr="pp.jpg"/>
          <p:cNvPicPr>
            <a:picLocks noChangeAspect="1"/>
          </p:cNvPicPr>
          <p:nvPr userDrawn="1"/>
        </p:nvPicPr>
        <p:blipFill>
          <a:blip r:embed="rId2" cstate="print"/>
          <a:stretch>
            <a:fillRect/>
          </a:stretch>
        </p:blipFill>
        <p:spPr>
          <a:xfrm>
            <a:off x="0" y="1268760"/>
            <a:ext cx="9143999" cy="3362220"/>
          </a:xfrm>
          <a:prstGeom prst="rect">
            <a:avLst/>
          </a:prstGeom>
        </p:spPr>
      </p:pic>
      <p:pic>
        <p:nvPicPr>
          <p:cNvPr id="8" name="7 Imagen" descr="CNP_Partners_20mm_4C.jpg"/>
          <p:cNvPicPr>
            <a:picLocks noChangeAspect="1"/>
          </p:cNvPicPr>
          <p:nvPr userDrawn="1"/>
        </p:nvPicPr>
        <p:blipFill>
          <a:blip r:embed="rId3" cstate="print"/>
          <a:stretch>
            <a:fillRect/>
          </a:stretch>
        </p:blipFill>
        <p:spPr>
          <a:xfrm>
            <a:off x="6876256" y="5733256"/>
            <a:ext cx="2016224" cy="886638"/>
          </a:xfrm>
          <a:prstGeom prst="rect">
            <a:avLst/>
          </a:prstGeom>
        </p:spPr>
      </p:pic>
      <p:sp>
        <p:nvSpPr>
          <p:cNvPr id="9" name="8 CuadroTexto"/>
          <p:cNvSpPr txBox="1"/>
          <p:nvPr userDrawn="1"/>
        </p:nvSpPr>
        <p:spPr>
          <a:xfrm>
            <a:off x="4932040" y="404664"/>
            <a:ext cx="3672408" cy="369332"/>
          </a:xfrm>
          <a:prstGeom prst="rect">
            <a:avLst/>
          </a:prstGeom>
          <a:noFill/>
        </p:spPr>
        <p:txBody>
          <a:bodyPr wrap="square" rtlCol="0">
            <a:spAutoFit/>
          </a:bodyPr>
          <a:lstStyle/>
          <a:p>
            <a:pPr algn="r"/>
            <a:r>
              <a:rPr lang="it-IT" noProof="0" dirty="0" smtClean="0">
                <a:solidFill>
                  <a:srgbClr val="002364"/>
                </a:solidFill>
                <a:latin typeface="Arial" pitchFamily="34" charset="0"/>
                <a:cs typeface="Arial" pitchFamily="34" charset="0"/>
              </a:rPr>
              <a:t>Assicuriamo</a:t>
            </a:r>
            <a:r>
              <a:rPr lang="es-ES" baseline="0" dirty="0" smtClean="0">
                <a:solidFill>
                  <a:srgbClr val="002364"/>
                </a:solidFill>
                <a:latin typeface="Arial" pitchFamily="34" charset="0"/>
                <a:cs typeface="Arial" pitchFamily="34" charset="0"/>
              </a:rPr>
              <a:t> </a:t>
            </a:r>
            <a:r>
              <a:rPr lang="it-IT" baseline="0" noProof="0" dirty="0" smtClean="0">
                <a:solidFill>
                  <a:srgbClr val="002364"/>
                </a:solidFill>
                <a:latin typeface="Arial" pitchFamily="34" charset="0"/>
                <a:cs typeface="Arial" pitchFamily="34" charset="0"/>
              </a:rPr>
              <a:t>il</a:t>
            </a:r>
            <a:r>
              <a:rPr lang="es-ES" baseline="0" dirty="0" smtClean="0">
                <a:solidFill>
                  <a:srgbClr val="002364"/>
                </a:solidFill>
                <a:latin typeface="Arial" pitchFamily="34" charset="0"/>
                <a:cs typeface="Arial" pitchFamily="34" charset="0"/>
              </a:rPr>
              <a:t> </a:t>
            </a:r>
            <a:r>
              <a:rPr lang="it-IT" baseline="0" noProof="0" dirty="0" smtClean="0">
                <a:solidFill>
                  <a:srgbClr val="002364"/>
                </a:solidFill>
                <a:latin typeface="Arial" pitchFamily="34" charset="0"/>
                <a:cs typeface="Arial" pitchFamily="34" charset="0"/>
              </a:rPr>
              <a:t>tuo</a:t>
            </a:r>
            <a:r>
              <a:rPr lang="es-ES" baseline="0" dirty="0" smtClean="0">
                <a:solidFill>
                  <a:srgbClr val="002364"/>
                </a:solidFill>
                <a:latin typeface="Arial" pitchFamily="34" charset="0"/>
                <a:cs typeface="Arial" pitchFamily="34" charset="0"/>
              </a:rPr>
              <a:t> futuro</a:t>
            </a:r>
            <a:endParaRPr lang="es-ES" dirty="0">
              <a:solidFill>
                <a:srgbClr val="002364"/>
              </a:solidFill>
              <a:latin typeface="Arial" pitchFamily="34" charset="0"/>
              <a:cs typeface="Arial" pitchFamily="34" charset="0"/>
            </a:endParaRPr>
          </a:p>
        </p:txBody>
      </p:sp>
      <p:sp>
        <p:nvSpPr>
          <p:cNvPr id="13" name="12 Título"/>
          <p:cNvSpPr>
            <a:spLocks noGrp="1"/>
          </p:cNvSpPr>
          <p:nvPr>
            <p:ph type="title"/>
          </p:nvPr>
        </p:nvSpPr>
        <p:spPr>
          <a:xfrm>
            <a:off x="539552" y="5013176"/>
            <a:ext cx="5760640" cy="1143000"/>
          </a:xfrm>
        </p:spPr>
        <p:txBody>
          <a:bodyPr>
            <a:normAutofit/>
          </a:bodyPr>
          <a:lstStyle>
            <a:lvl1pPr algn="l">
              <a:defRPr sz="2400">
                <a:solidFill>
                  <a:srgbClr val="002364"/>
                </a:solidFill>
                <a:latin typeface="Arial" pitchFamily="34" charset="0"/>
                <a:cs typeface="Arial" pitchFamily="34" charset="0"/>
              </a:defRPr>
            </a:lvl1pPr>
          </a:lstStyle>
          <a:p>
            <a:r>
              <a:rPr lang="it-IT" dirty="0" smtClean="0"/>
              <a:t>Fare clic per modificare lo stile del titolo</a:t>
            </a:r>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32048"/>
            <a:ext cx="6984776" cy="980728"/>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dirty="0" smtClean="0"/>
              <a:t>Fare clic per modificare lo stile del titolo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sp>
        <p:nvSpPr>
          <p:cNvPr id="16" name="Rettangolo 15"/>
          <p:cNvSpPr/>
          <p:nvPr userDrawn="1"/>
        </p:nvSpPr>
        <p:spPr>
          <a:xfrm>
            <a:off x="539552" y="404664"/>
            <a:ext cx="1008112" cy="1008112"/>
          </a:xfrm>
          <a:prstGeom prst="rect">
            <a:avLst/>
          </a:prstGeom>
          <a:solidFill>
            <a:srgbClr val="002364"/>
          </a:solidFill>
          <a:ln>
            <a:solidFill>
              <a:srgbClr val="002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dirty="0"/>
          </a:p>
        </p:txBody>
      </p:sp>
      <p:sp>
        <p:nvSpPr>
          <p:cNvPr id="18" name="Rettangolo 17"/>
          <p:cNvSpPr/>
          <p:nvPr userDrawn="1"/>
        </p:nvSpPr>
        <p:spPr>
          <a:xfrm>
            <a:off x="539552" y="1484784"/>
            <a:ext cx="8208912" cy="180000"/>
          </a:xfrm>
          <a:prstGeom prst="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32048"/>
            <a:ext cx="3384376" cy="980728"/>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dirty="0" smtClean="0"/>
              <a:t>Fare clic per modificare lo stile del titolo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sp>
        <p:nvSpPr>
          <p:cNvPr id="16" name="Rettangolo 15"/>
          <p:cNvSpPr/>
          <p:nvPr userDrawn="1"/>
        </p:nvSpPr>
        <p:spPr>
          <a:xfrm>
            <a:off x="539552" y="404664"/>
            <a:ext cx="1008112" cy="1008112"/>
          </a:xfrm>
          <a:prstGeom prst="rect">
            <a:avLst/>
          </a:prstGeom>
          <a:solidFill>
            <a:srgbClr val="002364"/>
          </a:solidFill>
          <a:ln>
            <a:solidFill>
              <a:srgbClr val="002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dirty="0"/>
          </a:p>
        </p:txBody>
      </p:sp>
      <p:sp>
        <p:nvSpPr>
          <p:cNvPr id="8" name="Rettangolo 7"/>
          <p:cNvSpPr/>
          <p:nvPr userDrawn="1"/>
        </p:nvSpPr>
        <p:spPr>
          <a:xfrm>
            <a:off x="467544" y="1484784"/>
            <a:ext cx="4608512" cy="216024"/>
          </a:xfrm>
          <a:prstGeom prst="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normAutofit/>
          </a:bodyPr>
          <a:lstStyle>
            <a:lvl1pPr algn="l" defTabSz="914400" rtl="0" eaLnBrk="1" latinLnBrk="0" hangingPunct="1">
              <a:spcBef>
                <a:spcPct val="0"/>
              </a:spcBef>
              <a:buNone/>
              <a:defRPr lang="es-ES" sz="2000" b="1" kern="1200" cap="all" dirty="0">
                <a:solidFill>
                  <a:srgbClr val="4CAFAA"/>
                </a:solidFill>
                <a:latin typeface="Arial" pitchFamily="34" charset="0"/>
                <a:ea typeface="+mj-ea"/>
                <a:cs typeface="Arial" pitchFamily="34" charset="0"/>
              </a:defRPr>
            </a:lvl1pPr>
          </a:lstStyle>
          <a:p>
            <a:r>
              <a:rPr lang="it-IT" smtClean="0"/>
              <a:t>Fare clic per modificare lo stile del titolo</a:t>
            </a:r>
            <a:endParaRPr lang="es-ES" dirty="0"/>
          </a:p>
        </p:txBody>
      </p:sp>
      <p:pic>
        <p:nvPicPr>
          <p:cNvPr id="8" name="7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sp>
        <p:nvSpPr>
          <p:cNvPr id="10"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6" name="5 Imagen" descr="pp2.jpg"/>
          <p:cNvPicPr>
            <a:picLocks noChangeAspect="1"/>
          </p:cNvPicPr>
          <p:nvPr userDrawn="1"/>
        </p:nvPicPr>
        <p:blipFill>
          <a:blip r:embed="rId3" cstate="print"/>
          <a:stretch>
            <a:fillRect/>
          </a:stretch>
        </p:blipFill>
        <p:spPr>
          <a:xfrm>
            <a:off x="1" y="0"/>
            <a:ext cx="9190954" cy="379008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5626968" cy="1268760"/>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smtClean="0"/>
              <a:t>Fare clic per modificare lo stile del titolo</a:t>
            </a:r>
            <a:endParaRPr lang="es-ES" dirty="0"/>
          </a:p>
        </p:txBody>
      </p:sp>
      <p:sp>
        <p:nvSpPr>
          <p:cNvPr id="3" name="2 Marcador de contenido"/>
          <p:cNvSpPr>
            <a:spLocks noGrp="1"/>
          </p:cNvSpPr>
          <p:nvPr>
            <p:ph idx="1"/>
          </p:nvPr>
        </p:nvSpPr>
        <p:spPr/>
        <p:txBody>
          <a:bodyPr/>
          <a:lstStyle>
            <a:lvl1pPr>
              <a:defRPr sz="18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pic>
        <p:nvPicPr>
          <p:cNvPr id="8" name="7 Imagen" descr="pp2.jpg"/>
          <p:cNvPicPr>
            <a:picLocks noChangeAspect="1"/>
          </p:cNvPicPr>
          <p:nvPr userDrawn="1"/>
        </p:nvPicPr>
        <p:blipFill>
          <a:blip r:embed="rId3" cstate="print"/>
          <a:stretch>
            <a:fillRect/>
          </a:stretch>
        </p:blipFill>
        <p:spPr>
          <a:xfrm>
            <a:off x="6084167" y="0"/>
            <a:ext cx="3106787" cy="128114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normAutofit/>
          </a:bodyPr>
          <a:lstStyle>
            <a:lvl1pPr algn="l">
              <a:defRPr lang="es-ES" sz="2000" b="1" kern="1200" cap="all" dirty="0">
                <a:solidFill>
                  <a:srgbClr val="4CAFAA"/>
                </a:solidFill>
                <a:latin typeface="Arial" pitchFamily="34" charset="0"/>
                <a:ea typeface="+mj-ea"/>
                <a:cs typeface="Arial" pitchFamily="34" charset="0"/>
              </a:defRPr>
            </a:lvl1pPr>
          </a:lstStyle>
          <a:p>
            <a:r>
              <a:rPr lang="it-IT" smtClean="0"/>
              <a:t>Fare clic per modificare lo stile del titolo</a:t>
            </a:r>
            <a:endParaRPr lang="es-ES" dirty="0"/>
          </a:p>
        </p:txBody>
      </p:sp>
      <p:pic>
        <p:nvPicPr>
          <p:cNvPr id="8" name="7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sp>
        <p:nvSpPr>
          <p:cNvPr id="10"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pp2.jpg"/>
          <p:cNvPicPr>
            <a:picLocks noChangeAspect="1"/>
          </p:cNvPicPr>
          <p:nvPr userDrawn="1"/>
        </p:nvPicPr>
        <p:blipFill>
          <a:blip r:embed="rId3" cstate="print"/>
          <a:srcRect/>
          <a:stretch>
            <a:fillRect/>
          </a:stretch>
        </p:blipFill>
        <p:spPr>
          <a:xfrm>
            <a:off x="0" y="0"/>
            <a:ext cx="9144000" cy="383629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5626968" cy="1268760"/>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smtClean="0"/>
              <a:t>Fare clic per modificare lo stile del titolo</a:t>
            </a:r>
            <a:endParaRPr lang="es-ES" dirty="0"/>
          </a:p>
        </p:txBody>
      </p:sp>
      <p:sp>
        <p:nvSpPr>
          <p:cNvPr id="3" name="2 Marcador de contenido"/>
          <p:cNvSpPr>
            <a:spLocks noGrp="1"/>
          </p:cNvSpPr>
          <p:nvPr>
            <p:ph idx="1"/>
          </p:nvPr>
        </p:nvSpPr>
        <p:spPr/>
        <p:txBody>
          <a:bodyPr/>
          <a:lstStyle>
            <a:lvl1pPr>
              <a:defRPr sz="18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pic>
        <p:nvPicPr>
          <p:cNvPr id="8" name="7 Imagen" descr="pp2.jpg"/>
          <p:cNvPicPr>
            <a:picLocks noChangeAspect="1"/>
          </p:cNvPicPr>
          <p:nvPr userDrawn="1"/>
        </p:nvPicPr>
        <p:blipFill>
          <a:blip r:embed="rId3" cstate="print"/>
          <a:srcRect/>
          <a:stretch>
            <a:fillRect/>
          </a:stretch>
        </p:blipFill>
        <p:spPr>
          <a:xfrm>
            <a:off x="6084168" y="0"/>
            <a:ext cx="3059832" cy="1283727"/>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normAutofit/>
          </a:bodyPr>
          <a:lstStyle>
            <a:lvl1pPr algn="l" defTabSz="914400" rtl="0" eaLnBrk="1" latinLnBrk="0" hangingPunct="1">
              <a:spcBef>
                <a:spcPct val="0"/>
              </a:spcBef>
              <a:buNone/>
              <a:defRPr lang="es-ES" sz="2000" b="1" kern="1200" cap="all" dirty="0">
                <a:solidFill>
                  <a:srgbClr val="4CAFAA"/>
                </a:solidFill>
                <a:latin typeface="Arial" pitchFamily="34" charset="0"/>
                <a:ea typeface="+mj-ea"/>
                <a:cs typeface="Arial" pitchFamily="34" charset="0"/>
              </a:defRPr>
            </a:lvl1pPr>
          </a:lstStyle>
          <a:p>
            <a:r>
              <a:rPr lang="it-IT" smtClean="0"/>
              <a:t>Fare clic per modificare lo stile del titolo</a:t>
            </a:r>
            <a:endParaRPr lang="es-ES" dirty="0"/>
          </a:p>
        </p:txBody>
      </p:sp>
      <p:pic>
        <p:nvPicPr>
          <p:cNvPr id="8" name="7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sp>
        <p:nvSpPr>
          <p:cNvPr id="10"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pp2.jpg"/>
          <p:cNvPicPr>
            <a:picLocks noChangeAspect="1"/>
          </p:cNvPicPr>
          <p:nvPr userDrawn="1"/>
        </p:nvPicPr>
        <p:blipFill>
          <a:blip r:embed="rId3" cstate="print"/>
          <a:srcRect/>
          <a:stretch>
            <a:fillRect/>
          </a:stretch>
        </p:blipFill>
        <p:spPr>
          <a:xfrm>
            <a:off x="0" y="0"/>
            <a:ext cx="9144000" cy="378904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5626968" cy="1268760"/>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smtClean="0"/>
              <a:t>Fare clic per modificare lo stile del titolo</a:t>
            </a:r>
            <a:endParaRPr lang="es-ES" dirty="0"/>
          </a:p>
        </p:txBody>
      </p:sp>
      <p:sp>
        <p:nvSpPr>
          <p:cNvPr id="3" name="2 Marcador de contenido"/>
          <p:cNvSpPr>
            <a:spLocks noGrp="1"/>
          </p:cNvSpPr>
          <p:nvPr>
            <p:ph idx="1"/>
          </p:nvPr>
        </p:nvSpPr>
        <p:spPr/>
        <p:txBody>
          <a:bodyPr/>
          <a:lstStyle>
            <a:lvl1pPr>
              <a:defRPr sz="18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pic>
        <p:nvPicPr>
          <p:cNvPr id="8" name="7 Imagen" descr="pp2.jpg"/>
          <p:cNvPicPr>
            <a:picLocks noChangeAspect="1"/>
          </p:cNvPicPr>
          <p:nvPr userDrawn="1"/>
        </p:nvPicPr>
        <p:blipFill>
          <a:blip r:embed="rId3" cstate="print"/>
          <a:srcRect/>
          <a:stretch>
            <a:fillRect/>
          </a:stretch>
        </p:blipFill>
        <p:spPr>
          <a:xfrm>
            <a:off x="6084168" y="0"/>
            <a:ext cx="3059832" cy="126876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pic>
        <p:nvPicPr>
          <p:cNvPr id="7" name="6 Imagen" descr="CNP_Partners_20mm_4C.jpg"/>
          <p:cNvPicPr>
            <a:picLocks noChangeAspect="1"/>
          </p:cNvPicPr>
          <p:nvPr userDrawn="1"/>
        </p:nvPicPr>
        <p:blipFill>
          <a:blip r:embed="rId2" cstate="print"/>
          <a:stretch>
            <a:fillRect/>
          </a:stretch>
        </p:blipFill>
        <p:spPr>
          <a:xfrm>
            <a:off x="3275856" y="1988840"/>
            <a:ext cx="2711690" cy="1192471"/>
          </a:xfrm>
          <a:prstGeom prst="rect">
            <a:avLst/>
          </a:prstGeom>
        </p:spPr>
      </p:pic>
      <p:sp>
        <p:nvSpPr>
          <p:cNvPr id="16" name="15 CuadroTexto"/>
          <p:cNvSpPr txBox="1"/>
          <p:nvPr userDrawn="1"/>
        </p:nvSpPr>
        <p:spPr>
          <a:xfrm>
            <a:off x="683568" y="5157192"/>
            <a:ext cx="7992888" cy="1569660"/>
          </a:xfrm>
          <a:prstGeom prst="rect">
            <a:avLst/>
          </a:prstGeom>
          <a:noFill/>
        </p:spPr>
        <p:txBody>
          <a:bodyPr wrap="square" rtlCol="0">
            <a:spAutoFit/>
          </a:bodyPr>
          <a:lstStyle/>
          <a:p>
            <a:pPr algn="just">
              <a:defRPr/>
            </a:pPr>
            <a:r>
              <a:rPr lang="fr-FR" sz="800" dirty="0" smtClean="0">
                <a:solidFill>
                  <a:schemeClr val="tx2"/>
                </a:solidFill>
                <a:latin typeface="Arial" pitchFamily="34" charset="0"/>
                <a:cs typeface="Arial" pitchFamily="34" charset="0"/>
              </a:rPr>
              <a:t>© CNP PARTNERS DE SEGUROS Y REASEGUROS, S.A.</a:t>
            </a:r>
            <a:endParaRPr lang="es-ES" sz="800" dirty="0" smtClean="0">
              <a:solidFill>
                <a:schemeClr val="tx2"/>
              </a:solidFill>
              <a:latin typeface="Arial" pitchFamily="34" charset="0"/>
              <a:cs typeface="Arial" pitchFamily="34" charset="0"/>
            </a:endParaRPr>
          </a:p>
          <a:p>
            <a:pPr algn="just">
              <a:defRPr/>
            </a:pPr>
            <a:r>
              <a:rPr lang="fr-FR" sz="800" dirty="0" smtClean="0">
                <a:solidFill>
                  <a:schemeClr val="tx2"/>
                </a:solidFill>
                <a:latin typeface="Arial" pitchFamily="34" charset="0"/>
                <a:cs typeface="Arial" pitchFamily="34" charset="0"/>
              </a:rPr>
              <a:t> </a:t>
            </a:r>
            <a:endParaRPr lang="es-ES" sz="800" dirty="0" smtClean="0">
              <a:solidFill>
                <a:schemeClr val="tx2"/>
              </a:solidFill>
              <a:latin typeface="Arial" pitchFamily="34" charset="0"/>
              <a:cs typeface="Arial" pitchFamily="34" charset="0"/>
            </a:endParaRPr>
          </a:p>
          <a:p>
            <a:pPr algn="just">
              <a:defRPr/>
            </a:pPr>
            <a:r>
              <a:rPr lang="es-ES" sz="800" dirty="0" smtClean="0">
                <a:solidFill>
                  <a:schemeClr val="tx2"/>
                </a:solidFill>
                <a:latin typeface="Arial" pitchFamily="34" charset="0"/>
                <a:cs typeface="Arial" pitchFamily="34" charset="0"/>
              </a:rPr>
              <a:t>Reservados todos los derechos. El contenido de este documento no puede ser reproducido, revelado, transmitido ni registrado, total o parcialmente, por ningún sistema de recuperación de información, o por cualquier otro medio, ya sea electrónico o mecánico, sin el permiso previo, por escrito, de CNP PARTNERS. Asimismo, se hace constar que el destinatario de este documento no usará ni permitirá que se use el mismo para cualquier finalidad distinta a la valoración y análisis exclusivamente por su parte de la posible relación comercial con CNP PARTNERS.</a:t>
            </a:r>
          </a:p>
          <a:p>
            <a:pPr algn="just">
              <a:defRPr/>
            </a:pPr>
            <a:r>
              <a:rPr lang="es-ES" sz="800" dirty="0" smtClean="0">
                <a:solidFill>
                  <a:schemeClr val="tx2"/>
                </a:solidFill>
                <a:latin typeface="Arial" pitchFamily="34" charset="0"/>
                <a:cs typeface="Arial" pitchFamily="34" charset="0"/>
              </a:rPr>
              <a:t> </a:t>
            </a:r>
          </a:p>
          <a:p>
            <a:pPr algn="just">
              <a:defRPr/>
            </a:pPr>
            <a:r>
              <a:rPr lang="es-ES" sz="800" dirty="0" smtClean="0">
                <a:solidFill>
                  <a:schemeClr val="tx2"/>
                </a:solidFill>
                <a:latin typeface="Arial" pitchFamily="34" charset="0"/>
                <a:cs typeface="Arial" pitchFamily="34" charset="0"/>
              </a:rPr>
              <a:t>Se hace constar igualmente que este documento (incluido su contenido) constituye información confidencial de CNP PARTNERS con un importante valor económico para dicha sociedad, razón por la cual su reproducción, revelación a terceros o tratamiento o uso indebido le ocasionaría importantes daños a dicha sociedad, los cuales el destinatario de este documento se obliga a resarcir e indemnizar.</a:t>
            </a:r>
          </a:p>
          <a:p>
            <a:pPr algn="just">
              <a:defRPr/>
            </a:pPr>
            <a:endParaRPr lang="es-ES" sz="800" dirty="0" smtClean="0">
              <a:solidFill>
                <a:schemeClr val="tx2"/>
              </a:solidFill>
              <a:latin typeface="Arial" pitchFamily="34" charset="0"/>
              <a:cs typeface="Arial" pitchFamily="34" charset="0"/>
            </a:endParaRPr>
          </a:p>
          <a:p>
            <a:pPr algn="just">
              <a:defRPr/>
            </a:pPr>
            <a:r>
              <a:rPr lang="es-ES" sz="800" dirty="0" smtClean="0">
                <a:solidFill>
                  <a:schemeClr val="tx2"/>
                </a:solidFill>
                <a:latin typeface="Arial" pitchFamily="34" charset="0"/>
                <a:cs typeface="Arial" pitchFamily="34" charset="0"/>
              </a:rPr>
              <a:t>CNP </a:t>
            </a:r>
            <a:r>
              <a:rPr lang="es-ES" sz="800" dirty="0" err="1" smtClean="0">
                <a:solidFill>
                  <a:schemeClr val="tx2"/>
                </a:solidFill>
                <a:latin typeface="Arial" pitchFamily="34" charset="0"/>
                <a:cs typeface="Arial" pitchFamily="34" charset="0"/>
              </a:rPr>
              <a:t>Partners</a:t>
            </a:r>
            <a:r>
              <a:rPr lang="es-ES" sz="800" baseline="0" dirty="0" smtClean="0">
                <a:solidFill>
                  <a:schemeClr val="tx2"/>
                </a:solidFill>
                <a:latin typeface="Arial" pitchFamily="34" charset="0"/>
                <a:cs typeface="Arial" pitchFamily="34" charset="0"/>
              </a:rPr>
              <a:t> de Seguros y Reaseguros. C/ </a:t>
            </a:r>
            <a:r>
              <a:rPr lang="es-ES" sz="800" baseline="0" dirty="0" err="1" smtClean="0">
                <a:solidFill>
                  <a:schemeClr val="tx2"/>
                </a:solidFill>
                <a:latin typeface="Arial" pitchFamily="34" charset="0"/>
                <a:cs typeface="Arial" pitchFamily="34" charset="0"/>
              </a:rPr>
              <a:t>Ochandiano</a:t>
            </a:r>
            <a:r>
              <a:rPr lang="es-ES" sz="800" baseline="0" dirty="0" smtClean="0">
                <a:solidFill>
                  <a:schemeClr val="tx2"/>
                </a:solidFill>
                <a:latin typeface="Arial" pitchFamily="34" charset="0"/>
                <a:cs typeface="Arial" pitchFamily="34" charset="0"/>
              </a:rPr>
              <a:t>, 10 – 1ª pta. -  28023 Madrid</a:t>
            </a:r>
            <a:endParaRPr lang="es-ES" sz="800" dirty="0" smtClean="0">
              <a:solidFill>
                <a:schemeClr val="tx2"/>
              </a:solidFill>
              <a:latin typeface="Arial" pitchFamily="34" charset="0"/>
              <a:cs typeface="Arial"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Image au-dessus de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6505" y="4424082"/>
            <a:ext cx="6191157" cy="833718"/>
          </a:xfrm>
        </p:spPr>
        <p:txBody>
          <a:bodyPr anchor="b">
            <a:noAutofit/>
          </a:bodyPr>
          <a:lstStyle>
            <a:lvl1pPr algn="l">
              <a:defRPr sz="4800" b="0"/>
            </a:lvl1pPr>
          </a:lstStyle>
          <a:p>
            <a:r>
              <a:rPr lang="fr-FR" dirty="0" smtClean="0"/>
              <a:t>CLIQUEZ ET MODIFIEZ LE TITRE</a:t>
            </a:r>
            <a:endParaRPr lang="fr-FR" dirty="0"/>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D728701E-CAF4-4159-9B3E-41C86DFFA30D}" type="datetimeFigureOut">
              <a:rPr lang="en-US" smtClean="0"/>
              <a:pPr/>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‹N›</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normAutofit/>
          </a:bodyPr>
          <a:lstStyle>
            <a:lvl1pPr algn="l">
              <a:defRPr sz="2000" b="1" cap="all">
                <a:solidFill>
                  <a:srgbClr val="4CAFAA"/>
                </a:solidFill>
                <a:latin typeface="Arial" pitchFamily="34" charset="0"/>
                <a:cs typeface="Arial" pitchFamily="34" charset="0"/>
              </a:defRPr>
            </a:lvl1pPr>
          </a:lstStyle>
          <a:p>
            <a:r>
              <a:rPr lang="it-IT" dirty="0" smtClean="0"/>
              <a:t>Fare clic per modificare lo stile del titolo</a:t>
            </a:r>
            <a:endParaRPr lang="es-ES" dirty="0"/>
          </a:p>
        </p:txBody>
      </p:sp>
      <p:pic>
        <p:nvPicPr>
          <p:cNvPr id="7" name="6 Imagen" descr="pp2.jpg"/>
          <p:cNvPicPr>
            <a:picLocks noChangeAspect="1"/>
          </p:cNvPicPr>
          <p:nvPr userDrawn="1"/>
        </p:nvPicPr>
        <p:blipFill>
          <a:blip r:embed="rId2" cstate="print"/>
          <a:stretch>
            <a:fillRect/>
          </a:stretch>
        </p:blipFill>
        <p:spPr>
          <a:xfrm>
            <a:off x="0" y="0"/>
            <a:ext cx="9144000" cy="3791562"/>
          </a:xfrm>
          <a:prstGeom prst="rect">
            <a:avLst/>
          </a:prstGeom>
        </p:spPr>
      </p:pic>
      <p:pic>
        <p:nvPicPr>
          <p:cNvPr id="8" name="7 Imagen" descr="CNP_Partners_20mm_4C.jpg"/>
          <p:cNvPicPr>
            <a:picLocks noChangeAspect="1"/>
          </p:cNvPicPr>
          <p:nvPr userDrawn="1"/>
        </p:nvPicPr>
        <p:blipFill>
          <a:blip r:embed="rId3" cstate="print"/>
          <a:stretch>
            <a:fillRect/>
          </a:stretch>
        </p:blipFill>
        <p:spPr>
          <a:xfrm>
            <a:off x="7452320" y="6214770"/>
            <a:ext cx="1361236" cy="598606"/>
          </a:xfrm>
          <a:prstGeom prst="rect">
            <a:avLst/>
          </a:prstGeom>
        </p:spPr>
      </p:pic>
      <p:sp>
        <p:nvSpPr>
          <p:cNvPr id="10"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 contenus, Haut et b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474" y="205964"/>
            <a:ext cx="7556313" cy="1116106"/>
          </a:xfrm>
        </p:spPr>
        <p:txBody>
          <a:bodyPr/>
          <a:lstStyle>
            <a:lvl1pPr>
              <a:defRPr sz="3200"/>
            </a:lvl1pPr>
          </a:lstStyle>
          <a:p>
            <a:r>
              <a:rPr lang="fr-FR" dirty="0" smtClean="0"/>
              <a:t>CLIQUEZ ET MODIFIEZ LE TITRE</a:t>
            </a:r>
            <a:endParaRPr lang="fr-FR" dirty="0"/>
          </a:p>
        </p:txBody>
      </p:sp>
      <p:sp>
        <p:nvSpPr>
          <p:cNvPr id="11" name="Rectangle 10"/>
          <p:cNvSpPr/>
          <p:nvPr userDrawn="1"/>
        </p:nvSpPr>
        <p:spPr>
          <a:xfrm>
            <a:off x="8210550" y="199135"/>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Date Placeholder 3"/>
          <p:cNvSpPr>
            <a:spLocks noGrp="1"/>
          </p:cNvSpPr>
          <p:nvPr>
            <p:ph type="dt" sz="half" idx="10"/>
          </p:nvPr>
        </p:nvSpPr>
        <p:spPr>
          <a:xfrm>
            <a:off x="3192722" y="6396060"/>
            <a:ext cx="2133600" cy="365125"/>
          </a:xfrm>
        </p:spPr>
        <p:txBody>
          <a:bodyPr/>
          <a:lstStyle/>
          <a:p>
            <a:fld id="{D728701E-CAF4-4159-9B3E-41C86DFFA30D}" type="datetimeFigureOut">
              <a:rPr lang="en-US" smtClean="0"/>
              <a:pPr/>
              <a:t>9/14/2015</a:t>
            </a:fld>
            <a:endParaRPr lang="en-US"/>
          </a:p>
        </p:txBody>
      </p:sp>
      <p:sp>
        <p:nvSpPr>
          <p:cNvPr id="17" name="Slide Number Placeholder 5"/>
          <p:cNvSpPr txBox="1">
            <a:spLocks/>
          </p:cNvSpPr>
          <p:nvPr userDrawn="1"/>
        </p:nvSpPr>
        <p:spPr>
          <a:xfrm>
            <a:off x="8305800" y="158795"/>
            <a:ext cx="554038"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2F1D00-BD13-4404-86B0-79703945A0A7}" type="slidenum">
              <a:rPr lang="en-US" smtClean="0"/>
              <a:pPr/>
              <a:t>‹N›</a:t>
            </a:fld>
            <a:endParaRPr lang="en-US"/>
          </a:p>
        </p:txBody>
      </p:sp>
      <p:sp>
        <p:nvSpPr>
          <p:cNvPr id="19" name="Rectangle 18"/>
          <p:cNvSpPr/>
          <p:nvPr userDrawn="1"/>
        </p:nvSpPr>
        <p:spPr>
          <a:xfrm>
            <a:off x="8068235" y="199135"/>
            <a:ext cx="91440" cy="1600200"/>
          </a:xfrm>
          <a:prstGeom prst="rect">
            <a:avLst/>
          </a:pr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Content Placeholder 2"/>
          <p:cNvSpPr>
            <a:spLocks noGrp="1"/>
          </p:cNvSpPr>
          <p:nvPr>
            <p:ph idx="1"/>
          </p:nvPr>
        </p:nvSpPr>
        <p:spPr>
          <a:xfrm>
            <a:off x="498474" y="1981201"/>
            <a:ext cx="7556313" cy="1923412"/>
          </a:xfrm>
        </p:spPr>
        <p:txBody>
          <a:bodyPr/>
          <a:lstStyle>
            <a:lvl2pPr marL="457200" indent="-228600">
              <a:buClr>
                <a:srgbClr val="800000"/>
              </a:buClr>
              <a:buFont typeface="Wingdings" charset="2"/>
              <a:buChar char="n"/>
              <a:defRPr/>
            </a:lvl2pPr>
            <a:lvl3pPr>
              <a:buClr>
                <a:schemeClr val="bg2"/>
              </a:buClr>
              <a:defRPr/>
            </a:lvl3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24" name="Content Placeholder 2"/>
          <p:cNvSpPr>
            <a:spLocks noGrp="1"/>
          </p:cNvSpPr>
          <p:nvPr>
            <p:ph idx="11"/>
          </p:nvPr>
        </p:nvSpPr>
        <p:spPr>
          <a:xfrm>
            <a:off x="498474" y="4057013"/>
            <a:ext cx="7556313" cy="1923412"/>
          </a:xfrm>
        </p:spPr>
        <p:txBody>
          <a:bodyPr/>
          <a:lstStyle>
            <a:lvl2pPr marL="457200" indent="-228600">
              <a:buClr>
                <a:srgbClr val="800000"/>
              </a:buClr>
              <a:buFont typeface="Wingdings" charset="2"/>
              <a:buChar char="n"/>
              <a:defRPr/>
            </a:lvl2pPr>
            <a:lvl3pPr>
              <a:buClr>
                <a:schemeClr val="bg2"/>
              </a:buClr>
              <a:defRPr/>
            </a:lvl3pPr>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cxnSp>
        <p:nvCxnSpPr>
          <p:cNvPr id="5" name="Connecteur droit 4"/>
          <p:cNvCxnSpPr/>
          <p:nvPr userDrawn="1"/>
        </p:nvCxnSpPr>
        <p:spPr>
          <a:xfrm>
            <a:off x="1113114" y="6731953"/>
            <a:ext cx="6955121" cy="0"/>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pic>
        <p:nvPicPr>
          <p:cNvPr id="13" name="Image 12" descr="CNP Assurances_GROUP_CMJN.pdf"/>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4877"/>
          <a:stretch/>
        </p:blipFill>
        <p:spPr>
          <a:xfrm>
            <a:off x="343676" y="6168598"/>
            <a:ext cx="818106" cy="689402"/>
          </a:xfrm>
          <a:prstGeom prst="rect">
            <a:avLst/>
          </a:prstGeom>
        </p:spPr>
      </p:pic>
      <p:sp>
        <p:nvSpPr>
          <p:cNvPr id="12" name="TextBox 8"/>
          <p:cNvSpPr txBox="1"/>
          <p:nvPr userDrawn="1"/>
        </p:nvSpPr>
        <p:spPr>
          <a:xfrm>
            <a:off x="176835" y="-105156"/>
            <a:ext cx="260909" cy="553998"/>
          </a:xfrm>
          <a:prstGeom prst="rect">
            <a:avLst/>
          </a:prstGeom>
          <a:noFill/>
        </p:spPr>
        <p:txBody>
          <a:bodyPr wrap="square" lIns="0" tIns="0" rIns="0" bIns="0" rtlCol="0">
            <a:spAutoFit/>
          </a:bodyPr>
          <a:lstStyle/>
          <a:p>
            <a:r>
              <a:rPr sz="3600" b="1" dirty="0">
                <a:solidFill>
                  <a:srgbClr val="FF8000"/>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5626968" cy="1268760"/>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smtClean="0"/>
              <a:t>Fare clic per modificare lo stile del titolo</a:t>
            </a:r>
            <a:endParaRPr lang="es-ES" dirty="0"/>
          </a:p>
        </p:txBody>
      </p:sp>
      <p:sp>
        <p:nvSpPr>
          <p:cNvPr id="3" name="2 Marcador de contenido"/>
          <p:cNvSpPr>
            <a:spLocks noGrp="1"/>
          </p:cNvSpPr>
          <p:nvPr>
            <p:ph idx="1"/>
          </p:nvPr>
        </p:nvSpPr>
        <p:spPr/>
        <p:txBody>
          <a:bodyPr/>
          <a:lstStyle>
            <a:lvl1pPr>
              <a:defRPr sz="18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pic>
        <p:nvPicPr>
          <p:cNvPr id="8" name="7 Imagen" descr="pp2.jpg"/>
          <p:cNvPicPr>
            <a:picLocks noChangeAspect="1"/>
          </p:cNvPicPr>
          <p:nvPr userDrawn="1"/>
        </p:nvPicPr>
        <p:blipFill>
          <a:blip r:embed="rId3" cstate="print"/>
          <a:stretch>
            <a:fillRect/>
          </a:stretch>
        </p:blipFill>
        <p:spPr>
          <a:xfrm>
            <a:off x="6084168" y="0"/>
            <a:ext cx="3059832" cy="12687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5626968" cy="1268760"/>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smtClean="0"/>
              <a:t>Fare clic per modificare lo stile del titolo</a:t>
            </a:r>
            <a:endParaRPr lang="es-ES" dirty="0"/>
          </a:p>
        </p:txBody>
      </p:sp>
      <p:sp>
        <p:nvSpPr>
          <p:cNvPr id="3" name="2 Marcador de contenido"/>
          <p:cNvSpPr>
            <a:spLocks noGrp="1"/>
          </p:cNvSpPr>
          <p:nvPr>
            <p:ph idx="1"/>
          </p:nvPr>
        </p:nvSpPr>
        <p:spPr/>
        <p:txBody>
          <a:bodyPr/>
          <a:lstStyle>
            <a:lvl1pPr>
              <a:defRPr sz="18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pic>
        <p:nvPicPr>
          <p:cNvPr id="8" name="7 Imagen" descr="pp2.jpg"/>
          <p:cNvPicPr>
            <a:picLocks noChangeAspect="1"/>
          </p:cNvPicPr>
          <p:nvPr userDrawn="1"/>
        </p:nvPicPr>
        <p:blipFill>
          <a:blip r:embed="rId3" cstate="print"/>
          <a:stretch>
            <a:fillRect/>
          </a:stretch>
        </p:blipFill>
        <p:spPr>
          <a:xfrm>
            <a:off x="6084168" y="0"/>
            <a:ext cx="3059832" cy="1268760"/>
          </a:xfrm>
          <a:prstGeom prst="rect">
            <a:avLst/>
          </a:prstGeom>
        </p:spPr>
      </p:pic>
      <p:sp>
        <p:nvSpPr>
          <p:cNvPr id="9" name="Rettangolo 8"/>
          <p:cNvSpPr/>
          <p:nvPr userDrawn="1"/>
        </p:nvSpPr>
        <p:spPr>
          <a:xfrm>
            <a:off x="6084168" y="1304784"/>
            <a:ext cx="3096344" cy="180000"/>
          </a:xfrm>
          <a:prstGeom prst="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32048"/>
            <a:ext cx="5770984" cy="980728"/>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dirty="0" smtClean="0"/>
              <a:t>Fare clic per modificare lo stile </a:t>
            </a:r>
            <a:r>
              <a:rPr lang="it-IT" smtClean="0"/>
              <a:t>del titolo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grpSp>
        <p:nvGrpSpPr>
          <p:cNvPr id="3" name="Gruppo 9"/>
          <p:cNvGrpSpPr/>
          <p:nvPr userDrawn="1"/>
        </p:nvGrpSpPr>
        <p:grpSpPr>
          <a:xfrm>
            <a:off x="323528" y="332656"/>
            <a:ext cx="1296144" cy="1224136"/>
            <a:chOff x="7524328" y="188640"/>
            <a:chExt cx="1296144" cy="1224136"/>
          </a:xfrm>
        </p:grpSpPr>
        <p:pic>
          <p:nvPicPr>
            <p:cNvPr id="1026" name="Picture 2"/>
            <p:cNvPicPr>
              <a:picLocks noChangeAspect="1" noChangeArrowheads="1"/>
            </p:cNvPicPr>
            <p:nvPr userDrawn="1"/>
          </p:nvPicPr>
          <p:blipFill>
            <a:blip r:embed="rId3" cstate="print"/>
            <a:srcRect/>
            <a:stretch>
              <a:fillRect/>
            </a:stretch>
          </p:blipFill>
          <p:spPr bwMode="auto">
            <a:xfrm>
              <a:off x="7524328" y="188640"/>
              <a:ext cx="1151872" cy="1152000"/>
            </a:xfrm>
            <a:prstGeom prst="rect">
              <a:avLst/>
            </a:prstGeom>
            <a:noFill/>
            <a:ln w="9525">
              <a:noFill/>
              <a:miter lim="800000"/>
              <a:headEnd/>
              <a:tailEnd/>
            </a:ln>
          </p:spPr>
        </p:pic>
        <p:sp>
          <p:nvSpPr>
            <p:cNvPr id="9" name="Rettangolo 8"/>
            <p:cNvSpPr/>
            <p:nvPr userDrawn="1"/>
          </p:nvSpPr>
          <p:spPr>
            <a:xfrm>
              <a:off x="8100392" y="764704"/>
              <a:ext cx="72008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 name="Gruppo 18"/>
          <p:cNvGrpSpPr/>
          <p:nvPr userDrawn="1"/>
        </p:nvGrpSpPr>
        <p:grpSpPr>
          <a:xfrm>
            <a:off x="323528" y="1988840"/>
            <a:ext cx="1510259" cy="1567965"/>
            <a:chOff x="6078831" y="2579206"/>
            <a:chExt cx="1510259" cy="1567965"/>
          </a:xfrm>
        </p:grpSpPr>
        <p:pic>
          <p:nvPicPr>
            <p:cNvPr id="1027" name="Picture 3"/>
            <p:cNvPicPr>
              <a:picLocks noChangeAspect="1" noChangeArrowheads="1"/>
            </p:cNvPicPr>
            <p:nvPr userDrawn="1"/>
          </p:nvPicPr>
          <p:blipFill>
            <a:blip r:embed="rId4" cstate="print"/>
            <a:srcRect/>
            <a:stretch>
              <a:fillRect/>
            </a:stretch>
          </p:blipFill>
          <p:spPr bwMode="auto">
            <a:xfrm>
              <a:off x="6078831" y="2636912"/>
              <a:ext cx="1510259" cy="1510259"/>
            </a:xfrm>
            <a:prstGeom prst="rect">
              <a:avLst/>
            </a:prstGeom>
            <a:noFill/>
            <a:ln w="9525">
              <a:noFill/>
              <a:miter lim="800000"/>
              <a:headEnd/>
              <a:tailEnd/>
            </a:ln>
          </p:spPr>
        </p:pic>
        <p:sp>
          <p:nvSpPr>
            <p:cNvPr id="11" name="CasellaDiTesto 10"/>
            <p:cNvSpPr txBox="1"/>
            <p:nvPr userDrawn="1"/>
          </p:nvSpPr>
          <p:spPr>
            <a:xfrm>
              <a:off x="6228184" y="2636912"/>
              <a:ext cx="431750" cy="633770"/>
            </a:xfrm>
            <a:prstGeom prst="rect">
              <a:avLst/>
            </a:prstGeom>
            <a:noFill/>
          </p:spPr>
          <p:txBody>
            <a:bodyPr wrap="square" rtlCol="0">
              <a:spAutoFit/>
            </a:bodyPr>
            <a:lstStyle/>
            <a:p>
              <a:pPr algn="ctr"/>
              <a:r>
                <a:rPr lang="it-IT" sz="5400" dirty="0" smtClean="0">
                  <a:solidFill>
                    <a:schemeClr val="bg1"/>
                  </a:solidFill>
                </a:rPr>
                <a:t>C</a:t>
              </a:r>
              <a:endParaRPr lang="it-IT" sz="5400" dirty="0">
                <a:solidFill>
                  <a:schemeClr val="bg1"/>
                </a:solidFill>
              </a:endParaRPr>
            </a:p>
          </p:txBody>
        </p:sp>
        <p:sp>
          <p:nvSpPr>
            <p:cNvPr id="12" name="CasellaDiTesto 11"/>
            <p:cNvSpPr txBox="1"/>
            <p:nvPr userDrawn="1"/>
          </p:nvSpPr>
          <p:spPr>
            <a:xfrm>
              <a:off x="7020570" y="2579206"/>
              <a:ext cx="431750" cy="633770"/>
            </a:xfrm>
            <a:prstGeom prst="rect">
              <a:avLst/>
            </a:prstGeom>
            <a:noFill/>
          </p:spPr>
          <p:txBody>
            <a:bodyPr wrap="square" rtlCol="0">
              <a:spAutoFit/>
            </a:bodyPr>
            <a:lstStyle/>
            <a:p>
              <a:pPr algn="ctr"/>
              <a:r>
                <a:rPr lang="it-IT" sz="5400" dirty="0" smtClean="0">
                  <a:solidFill>
                    <a:schemeClr val="bg1"/>
                  </a:solidFill>
                </a:rPr>
                <a:t>i</a:t>
              </a:r>
              <a:endParaRPr lang="it-IT" sz="5400" dirty="0">
                <a:solidFill>
                  <a:schemeClr val="bg1"/>
                </a:solidFill>
              </a:endParaRPr>
            </a:p>
          </p:txBody>
        </p:sp>
        <p:sp>
          <p:nvSpPr>
            <p:cNvPr id="13" name="CasellaDiTesto 12"/>
            <p:cNvSpPr txBox="1"/>
            <p:nvPr userDrawn="1"/>
          </p:nvSpPr>
          <p:spPr>
            <a:xfrm>
              <a:off x="6228184" y="3356992"/>
              <a:ext cx="431750" cy="633770"/>
            </a:xfrm>
            <a:prstGeom prst="rect">
              <a:avLst/>
            </a:prstGeom>
            <a:noFill/>
          </p:spPr>
          <p:txBody>
            <a:bodyPr wrap="square" rtlCol="0">
              <a:spAutoFit/>
            </a:bodyPr>
            <a:lstStyle/>
            <a:p>
              <a:pPr algn="ctr"/>
              <a:r>
                <a:rPr lang="it-IT" sz="5400" dirty="0" smtClean="0">
                  <a:solidFill>
                    <a:schemeClr val="bg1"/>
                  </a:solidFill>
                </a:rPr>
                <a:t>i</a:t>
              </a:r>
              <a:endParaRPr lang="it-IT" sz="5400" dirty="0">
                <a:solidFill>
                  <a:schemeClr val="bg1"/>
                </a:solidFill>
              </a:endParaRPr>
            </a:p>
          </p:txBody>
        </p:sp>
        <p:sp>
          <p:nvSpPr>
            <p:cNvPr id="14" name="CasellaDiTesto 13"/>
            <p:cNvSpPr txBox="1"/>
            <p:nvPr userDrawn="1"/>
          </p:nvSpPr>
          <p:spPr>
            <a:xfrm>
              <a:off x="7020570" y="3356992"/>
              <a:ext cx="431750" cy="633770"/>
            </a:xfrm>
            <a:prstGeom prst="rect">
              <a:avLst/>
            </a:prstGeom>
            <a:noFill/>
          </p:spPr>
          <p:txBody>
            <a:bodyPr wrap="square" rtlCol="0">
              <a:spAutoFit/>
            </a:bodyPr>
            <a:lstStyle/>
            <a:p>
              <a:pPr algn="ctr"/>
              <a:r>
                <a:rPr lang="it-IT" sz="5400" dirty="0" smtClean="0">
                  <a:solidFill>
                    <a:schemeClr val="bg1"/>
                  </a:solidFill>
                </a:rPr>
                <a:t>S</a:t>
              </a:r>
              <a:endParaRPr lang="it-IT" sz="5400" dirty="0">
                <a:solidFill>
                  <a:schemeClr val="bg1"/>
                </a:solidFil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sp>
        <p:nvSpPr>
          <p:cNvPr id="23" name="2 Marcador de contenido"/>
          <p:cNvSpPr>
            <a:spLocks noGrp="1"/>
          </p:cNvSpPr>
          <p:nvPr>
            <p:ph idx="1"/>
          </p:nvPr>
        </p:nvSpPr>
        <p:spPr>
          <a:xfrm>
            <a:off x="683568" y="1988840"/>
            <a:ext cx="4968552" cy="4021907"/>
          </a:xfrm>
        </p:spPr>
        <p:txBody>
          <a:bodyPr/>
          <a:lstStyle>
            <a:lvl1pPr>
              <a:defRPr sz="18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s-ES" dirty="0"/>
          </a:p>
        </p:txBody>
      </p:sp>
      <p:pic>
        <p:nvPicPr>
          <p:cNvPr id="21" name="7 Imagen" descr="pp2.jpg"/>
          <p:cNvPicPr>
            <a:picLocks noChangeAspect="1"/>
          </p:cNvPicPr>
          <p:nvPr userDrawn="1"/>
        </p:nvPicPr>
        <p:blipFill>
          <a:blip r:embed="rId3" cstate="print"/>
          <a:stretch>
            <a:fillRect/>
          </a:stretch>
        </p:blipFill>
        <p:spPr>
          <a:xfrm>
            <a:off x="5641677" y="260648"/>
            <a:ext cx="3106787" cy="1281149"/>
          </a:xfrm>
          <a:prstGeom prst="rect">
            <a:avLst/>
          </a:prstGeom>
        </p:spPr>
      </p:pic>
      <p:sp>
        <p:nvSpPr>
          <p:cNvPr id="30" name="1 Título"/>
          <p:cNvSpPr>
            <a:spLocks noGrp="1"/>
          </p:cNvSpPr>
          <p:nvPr>
            <p:ph type="title"/>
          </p:nvPr>
        </p:nvSpPr>
        <p:spPr>
          <a:xfrm>
            <a:off x="683568" y="864096"/>
            <a:ext cx="4968552" cy="692696"/>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dirty="0" smtClean="0"/>
              <a:t>Fare clic per modificare lo stile del titolo</a:t>
            </a:r>
            <a:endParaRPr lang="es-ES" dirty="0"/>
          </a:p>
        </p:txBody>
      </p:sp>
      <p:sp>
        <p:nvSpPr>
          <p:cNvPr id="43" name="Rettangolo 42"/>
          <p:cNvSpPr/>
          <p:nvPr userDrawn="1"/>
        </p:nvSpPr>
        <p:spPr>
          <a:xfrm>
            <a:off x="539552" y="1592816"/>
            <a:ext cx="8208000" cy="180000"/>
          </a:xfrm>
          <a:prstGeom prst="rect">
            <a:avLst/>
          </a:prstGeom>
          <a:solidFill>
            <a:srgbClr val="6AC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ítulo y objetos">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sp>
        <p:nvSpPr>
          <p:cNvPr id="23" name="2 Marcador de contenido"/>
          <p:cNvSpPr>
            <a:spLocks noGrp="1"/>
          </p:cNvSpPr>
          <p:nvPr>
            <p:ph idx="1"/>
          </p:nvPr>
        </p:nvSpPr>
        <p:spPr>
          <a:xfrm>
            <a:off x="683568" y="1988840"/>
            <a:ext cx="4968552" cy="4021907"/>
          </a:xfrm>
        </p:spPr>
        <p:txBody>
          <a:bodyPr/>
          <a:lstStyle>
            <a:lvl1pPr>
              <a:defRPr sz="18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s-ES" dirty="0"/>
          </a:p>
        </p:txBody>
      </p:sp>
      <p:pic>
        <p:nvPicPr>
          <p:cNvPr id="21" name="7 Imagen" descr="pp2.jpg"/>
          <p:cNvPicPr>
            <a:picLocks noChangeAspect="1"/>
          </p:cNvPicPr>
          <p:nvPr userDrawn="1"/>
        </p:nvPicPr>
        <p:blipFill>
          <a:blip r:embed="rId3" cstate="print"/>
          <a:stretch>
            <a:fillRect/>
          </a:stretch>
        </p:blipFill>
        <p:spPr>
          <a:xfrm>
            <a:off x="5641677" y="260648"/>
            <a:ext cx="3106787" cy="1281149"/>
          </a:xfrm>
          <a:prstGeom prst="rect">
            <a:avLst/>
          </a:prstGeom>
        </p:spPr>
      </p:pic>
      <p:sp>
        <p:nvSpPr>
          <p:cNvPr id="30" name="1 Título"/>
          <p:cNvSpPr>
            <a:spLocks noGrp="1"/>
          </p:cNvSpPr>
          <p:nvPr>
            <p:ph type="title"/>
          </p:nvPr>
        </p:nvSpPr>
        <p:spPr>
          <a:xfrm>
            <a:off x="683568" y="864096"/>
            <a:ext cx="4968552" cy="692696"/>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dirty="0" smtClean="0"/>
              <a:t>Fare clic per modificare lo stile del titolo</a:t>
            </a:r>
            <a:endParaRPr lang="es-ES" dirty="0"/>
          </a:p>
        </p:txBody>
      </p:sp>
      <p:sp>
        <p:nvSpPr>
          <p:cNvPr id="8" name="Rettangolo 7"/>
          <p:cNvSpPr/>
          <p:nvPr userDrawn="1"/>
        </p:nvSpPr>
        <p:spPr>
          <a:xfrm>
            <a:off x="539552" y="1592816"/>
            <a:ext cx="8208912" cy="180000"/>
          </a:xfrm>
          <a:prstGeom prst="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32048"/>
            <a:ext cx="6984776" cy="980728"/>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dirty="0" smtClean="0"/>
              <a:t>Fare clic per modificare lo stile del titolo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sp>
        <p:nvSpPr>
          <p:cNvPr id="16" name="Rettangolo 15"/>
          <p:cNvSpPr>
            <a:spLocks noChangeAspect="1"/>
          </p:cNvSpPr>
          <p:nvPr userDrawn="1"/>
        </p:nvSpPr>
        <p:spPr>
          <a:xfrm>
            <a:off x="539552" y="404664"/>
            <a:ext cx="1008000" cy="1008000"/>
          </a:xfrm>
          <a:prstGeom prst="rect">
            <a:avLst/>
          </a:prstGeom>
          <a:solidFill>
            <a:srgbClr val="002364"/>
          </a:solidFill>
          <a:ln>
            <a:solidFill>
              <a:srgbClr val="002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dirty="0"/>
          </a:p>
        </p:txBody>
      </p:sp>
      <p:sp>
        <p:nvSpPr>
          <p:cNvPr id="17" name="Rettangolo 16"/>
          <p:cNvSpPr/>
          <p:nvPr userDrawn="1"/>
        </p:nvSpPr>
        <p:spPr>
          <a:xfrm>
            <a:off x="540448" y="1484784"/>
            <a:ext cx="8208000" cy="180000"/>
          </a:xfrm>
          <a:prstGeom prst="rect">
            <a:avLst/>
          </a:prstGeom>
          <a:solidFill>
            <a:srgbClr val="6AC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userDrawn="1"/>
        </p:nvSpPr>
        <p:spPr>
          <a:xfrm>
            <a:off x="539552" y="1484784"/>
            <a:ext cx="8208000" cy="180000"/>
          </a:xfrm>
          <a:prstGeom prst="rect">
            <a:avLst/>
          </a:prstGeom>
          <a:solidFill>
            <a:srgbClr val="6AC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A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211960" y="404664"/>
            <a:ext cx="3456384" cy="1008112"/>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dirty="0" smtClean="0"/>
              <a:t>Fare clic per modificare lo stile del titolo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sp>
        <p:nvSpPr>
          <p:cNvPr id="16" name="Rettangolo 15"/>
          <p:cNvSpPr/>
          <p:nvPr userDrawn="1"/>
        </p:nvSpPr>
        <p:spPr>
          <a:xfrm>
            <a:off x="7740352" y="404664"/>
            <a:ext cx="1008112" cy="1008112"/>
          </a:xfrm>
          <a:prstGeom prst="rect">
            <a:avLst/>
          </a:prstGeom>
          <a:solidFill>
            <a:srgbClr val="002364"/>
          </a:solidFill>
          <a:ln>
            <a:solidFill>
              <a:srgbClr val="002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dirty="0"/>
          </a:p>
        </p:txBody>
      </p:sp>
      <p:sp>
        <p:nvSpPr>
          <p:cNvPr id="18" name="Rettangolo 17"/>
          <p:cNvSpPr/>
          <p:nvPr userDrawn="1"/>
        </p:nvSpPr>
        <p:spPr>
          <a:xfrm>
            <a:off x="4211960" y="1484784"/>
            <a:ext cx="4536504" cy="216024"/>
          </a:xfrm>
          <a:prstGeom prst="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88D13-5448-4040-B720-504D8EF8C859}" type="datetime1">
              <a:rPr lang="es-ES" smtClean="0"/>
              <a:pPr/>
              <a:t>14/09/2015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A66C3-F6AC-47B2-B5BC-E0A86AF003C3}" type="slidenum">
              <a:rPr lang="es-ES" smtClean="0"/>
              <a:pPr/>
              <a:t>‹N›</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75" r:id="rId4"/>
    <p:sldLayoutId id="2147483670" r:id="rId5"/>
    <p:sldLayoutId id="2147483667" r:id="rId6"/>
    <p:sldLayoutId id="2147483674" r:id="rId7"/>
    <p:sldLayoutId id="2147483669" r:id="rId8"/>
    <p:sldLayoutId id="2147483676" r:id="rId9"/>
    <p:sldLayoutId id="2147483668" r:id="rId10"/>
    <p:sldLayoutId id="2147483677" r:id="rId11"/>
    <p:sldLayoutId id="2147483663" r:id="rId12"/>
    <p:sldLayoutId id="2147483660" r:id="rId13"/>
    <p:sldLayoutId id="2147483664" r:id="rId14"/>
    <p:sldLayoutId id="2147483661" r:id="rId15"/>
    <p:sldLayoutId id="2147483665" r:id="rId16"/>
    <p:sldLayoutId id="2147483662" r:id="rId17"/>
    <p:sldLayoutId id="2147483666" r:id="rId18"/>
    <p:sldLayoutId id="2147483672" r:id="rId19"/>
    <p:sldLayoutId id="2147483673"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jpeg"/><Relationship Id="rId7" Type="http://schemas.openxmlformats.org/officeDocument/2006/relationships/image" Target="../media/image29.wmf"/><Relationship Id="rId2" Type="http://schemas.openxmlformats.org/officeDocument/2006/relationships/image" Target="../media/image24.jpeg"/><Relationship Id="rId1" Type="http://schemas.openxmlformats.org/officeDocument/2006/relationships/slideLayout" Target="../slideLayouts/slideLayout9.xml"/><Relationship Id="rId6" Type="http://schemas.openxmlformats.org/officeDocument/2006/relationships/image" Target="../media/image28.wmf"/><Relationship Id="rId5" Type="http://schemas.openxmlformats.org/officeDocument/2006/relationships/image" Target="../media/image27.png"/><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107504" y="5013176"/>
            <a:ext cx="4464496" cy="122413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it-IT" sz="2400" b="0" i="0" u="none" strike="noStrike" kern="1200" cap="none" spc="0" normalizeH="0" baseline="0" noProof="0" dirty="0" smtClean="0">
              <a:ln>
                <a:noFill/>
              </a:ln>
              <a:solidFill>
                <a:srgbClr val="002364"/>
              </a:solidFill>
              <a:effectLst/>
              <a:uLnTx/>
              <a:uFillTx/>
              <a:latin typeface="Arial" pitchFamily="34" charset="0"/>
              <a:ea typeface="+mj-ea"/>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179512" y="4941168"/>
            <a:ext cx="1406691" cy="1772816"/>
          </a:xfrm>
          <a:prstGeom prst="rect">
            <a:avLst/>
          </a:prstGeom>
          <a:noFill/>
          <a:ln w="9525">
            <a:noFill/>
            <a:miter lim="800000"/>
            <a:headEnd/>
            <a:tailEnd/>
          </a:ln>
        </p:spPr>
      </p:pic>
      <p:sp>
        <p:nvSpPr>
          <p:cNvPr id="6" name="CasellaDiTesto 5"/>
          <p:cNvSpPr txBox="1"/>
          <p:nvPr/>
        </p:nvSpPr>
        <p:spPr>
          <a:xfrm>
            <a:off x="1907704" y="5877272"/>
            <a:ext cx="3384376" cy="307777"/>
          </a:xfrm>
          <a:prstGeom prst="rect">
            <a:avLst/>
          </a:prstGeom>
          <a:noFill/>
        </p:spPr>
        <p:txBody>
          <a:bodyPr wrap="square" rtlCol="0">
            <a:spAutoFit/>
          </a:bodyPr>
          <a:lstStyle/>
          <a:p>
            <a:r>
              <a:rPr lang="it-IT" sz="1400" dirty="0" smtClean="0">
                <a:solidFill>
                  <a:srgbClr val="002060"/>
                </a:solidFill>
              </a:rPr>
              <a:t>Bologna, 15 Settembre 2015</a:t>
            </a:r>
            <a:endParaRPr lang="it-IT" sz="14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CNP IN ITALIA</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z="800" smtClean="0"/>
              <a:pPr/>
              <a:t>10</a:t>
            </a:fld>
            <a:endParaRPr lang="es-ES" sz="800" dirty="0"/>
          </a:p>
        </p:txBody>
      </p:sp>
      <p:sp>
        <p:nvSpPr>
          <p:cNvPr id="21" name="Segnaposto contenuto 2"/>
          <p:cNvSpPr txBox="1">
            <a:spLocks/>
          </p:cNvSpPr>
          <p:nvPr/>
        </p:nvSpPr>
        <p:spPr>
          <a:xfrm>
            <a:off x="539552" y="1628800"/>
            <a:ext cx="8208912" cy="3374144"/>
          </a:xfrm>
          <a:prstGeom prst="rect">
            <a:avLst/>
          </a:prstGeom>
        </p:spPr>
        <p:txBody>
          <a:bodyPr>
            <a:noAutofit/>
          </a:bodyPr>
          <a:lstStyle/>
          <a:p>
            <a:pPr marL="342900" marR="0" lvl="0" indent="-342900" algn="l" defTabSz="914400" rtl="0" eaLnBrk="1" fontAlgn="auto" latinLnBrk="0" hangingPunct="1">
              <a:lnSpc>
                <a:spcPts val="1900"/>
              </a:lnSpc>
              <a:spcBef>
                <a:spcPct val="20000"/>
              </a:spcBef>
              <a:spcAft>
                <a:spcPts val="0"/>
              </a:spcAft>
              <a:buClr>
                <a:srgbClr val="D70064"/>
              </a:buClr>
              <a:buSzTx/>
              <a:buFont typeface="Arial" pitchFamily="34" charset="0"/>
              <a:buChar char="•"/>
              <a:tabLst/>
              <a:defRPr/>
            </a:pP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Nasce in Italia nel </a:t>
            </a:r>
            <a:r>
              <a:rPr kumimoji="0" lang="it-IT" sz="1300" b="1" i="0" u="none" strike="noStrike" kern="1200" cap="none" spc="0" normalizeH="0" baseline="0" noProof="0" dirty="0" smtClean="0">
                <a:ln>
                  <a:noFill/>
                </a:ln>
                <a:solidFill>
                  <a:srgbClr val="002364"/>
                </a:solidFill>
                <a:effectLst/>
                <a:uLnTx/>
                <a:uFillTx/>
                <a:ea typeface="+mn-ea"/>
                <a:cs typeface="Arial" pitchFamily="34" charset="0"/>
              </a:rPr>
              <a:t>1990 CARIVITA</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 la prima Compagnia di </a:t>
            </a:r>
            <a:r>
              <a:rPr kumimoji="0" lang="it-IT" sz="1300" b="0" i="0" u="none" strike="noStrike" kern="1200" cap="none" spc="0" normalizeH="0" baseline="0" noProof="0" dirty="0" err="1" smtClean="0">
                <a:ln>
                  <a:noFill/>
                </a:ln>
                <a:solidFill>
                  <a:srgbClr val="4C4C4C"/>
                </a:solidFill>
                <a:effectLst/>
                <a:uLnTx/>
                <a:uFillTx/>
                <a:ea typeface="+mn-ea"/>
                <a:cs typeface="Arial" pitchFamily="34" charset="0"/>
              </a:rPr>
              <a:t>bancassicurazione</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 (Cariplo 60% Gruppo CNP 20% e TSB 20%). </a:t>
            </a:r>
          </a:p>
          <a:p>
            <a:pPr marL="342900" marR="0" lvl="0" indent="-342900" algn="l" defTabSz="914400" rtl="0" eaLnBrk="1" fontAlgn="auto" latinLnBrk="0" hangingPunct="1">
              <a:lnSpc>
                <a:spcPts val="1900"/>
              </a:lnSpc>
              <a:spcBef>
                <a:spcPct val="20000"/>
              </a:spcBef>
              <a:spcAft>
                <a:spcPts val="0"/>
              </a:spcAft>
              <a:buClr>
                <a:srgbClr val="D70064"/>
              </a:buClr>
              <a:buSzTx/>
              <a:buFont typeface="Arial" pitchFamily="34" charset="0"/>
              <a:buChar char="•"/>
              <a:tabLst/>
              <a:defRPr/>
            </a:pP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Nel </a:t>
            </a:r>
            <a:r>
              <a:rPr kumimoji="0" lang="it-IT" sz="1300" b="1" i="0" u="none" strike="noStrike" kern="1200" cap="none" spc="0" normalizeH="0" baseline="0" noProof="0" dirty="0" smtClean="0">
                <a:ln>
                  <a:noFill/>
                </a:ln>
                <a:solidFill>
                  <a:srgbClr val="002364"/>
                </a:solidFill>
                <a:effectLst/>
                <a:uLnTx/>
                <a:uFillTx/>
                <a:ea typeface="+mn-ea"/>
                <a:cs typeface="Arial" pitchFamily="34" charset="0"/>
              </a:rPr>
              <a:t>2002</a:t>
            </a:r>
            <a:r>
              <a:rPr kumimoji="0" lang="it-IT" sz="1300" b="1" i="0" u="none" strike="noStrike" kern="1200" cap="none" spc="0" normalizeH="0" baseline="0" noProof="0" dirty="0" smtClean="0">
                <a:ln>
                  <a:noFill/>
                </a:ln>
                <a:solidFill>
                  <a:srgbClr val="4C4C4C"/>
                </a:solidFill>
                <a:effectLst/>
                <a:uLnTx/>
                <a:uFillTx/>
                <a:ea typeface="+mn-ea"/>
                <a:cs typeface="Arial" pitchFamily="34" charset="0"/>
              </a:rPr>
              <a:t> </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CNP </a:t>
            </a:r>
            <a:r>
              <a:rPr kumimoji="0" lang="it-IT" sz="1300" b="0" i="0" u="none" strike="noStrike" kern="1200" cap="none" spc="0" normalizeH="0" baseline="0" noProof="0" dirty="0" err="1" smtClean="0">
                <a:ln>
                  <a:noFill/>
                </a:ln>
                <a:solidFill>
                  <a:srgbClr val="4C4C4C"/>
                </a:solidFill>
                <a:effectLst/>
                <a:uLnTx/>
                <a:uFillTx/>
                <a:ea typeface="+mn-ea"/>
                <a:cs typeface="Arial" pitchFamily="34" charset="0"/>
              </a:rPr>
              <a:t>Assurances</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 esce da CARIVITA per operare nel mercato italiano in regime di stabilimento. Nasce quindi </a:t>
            </a:r>
            <a:r>
              <a:rPr kumimoji="0" lang="it-IT" sz="1300" b="1" i="0" u="none" strike="noStrike" kern="1200" cap="none" spc="0" normalizeH="0" baseline="0" noProof="0" dirty="0" smtClean="0">
                <a:ln>
                  <a:noFill/>
                </a:ln>
                <a:solidFill>
                  <a:srgbClr val="002364"/>
                </a:solidFill>
                <a:effectLst/>
                <a:uLnTx/>
                <a:uFillTx/>
                <a:ea typeface="+mn-ea"/>
                <a:cs typeface="Arial" pitchFamily="34" charset="0"/>
              </a:rPr>
              <a:t>CNP Italia</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 fortemente focalizzata nella Creditor </a:t>
            </a:r>
            <a:r>
              <a:rPr kumimoji="0" lang="it-IT" sz="1300" b="0" i="0" u="none" strike="noStrike" kern="1200" cap="none" spc="0" normalizeH="0" baseline="0" noProof="0" dirty="0" err="1" smtClean="0">
                <a:ln>
                  <a:noFill/>
                </a:ln>
                <a:solidFill>
                  <a:srgbClr val="4C4C4C"/>
                </a:solidFill>
                <a:effectLst/>
                <a:uLnTx/>
                <a:uFillTx/>
                <a:ea typeface="+mn-ea"/>
                <a:cs typeface="Arial" pitchFamily="34" charset="0"/>
              </a:rPr>
              <a:t>Protection</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 </a:t>
            </a:r>
            <a:r>
              <a:rPr kumimoji="0" lang="it-IT" sz="1300" b="0" i="0" u="none" strike="noStrike" kern="1200" cap="none" spc="0" normalizeH="0" baseline="0" noProof="0" dirty="0" err="1" smtClean="0">
                <a:ln>
                  <a:noFill/>
                </a:ln>
                <a:solidFill>
                  <a:srgbClr val="4C4C4C"/>
                </a:solidFill>
                <a:effectLst/>
                <a:uLnTx/>
                <a:uFillTx/>
                <a:ea typeface="+mn-ea"/>
                <a:cs typeface="Arial" pitchFamily="34" charset="0"/>
              </a:rPr>
              <a:t>Insurance</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 (CPI).</a:t>
            </a:r>
          </a:p>
          <a:p>
            <a:pPr marL="342900" marR="0" lvl="0" indent="-342900" algn="l" defTabSz="914400" rtl="0" eaLnBrk="1" fontAlgn="auto" latinLnBrk="0" hangingPunct="1">
              <a:lnSpc>
                <a:spcPts val="1900"/>
              </a:lnSpc>
              <a:spcBef>
                <a:spcPct val="20000"/>
              </a:spcBef>
              <a:spcAft>
                <a:spcPts val="0"/>
              </a:spcAft>
              <a:buClr>
                <a:srgbClr val="D70064"/>
              </a:buClr>
              <a:buSzTx/>
              <a:buFont typeface="Arial" pitchFamily="34" charset="0"/>
              <a:buChar char="•"/>
              <a:tabLst/>
              <a:defRPr/>
            </a:pP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Nel </a:t>
            </a:r>
            <a:r>
              <a:rPr kumimoji="0" lang="it-IT" sz="1300" b="1" i="0" u="none" strike="noStrike" kern="1200" cap="none" spc="0" normalizeH="0" baseline="0" noProof="0" dirty="0" smtClean="0">
                <a:ln>
                  <a:noFill/>
                </a:ln>
                <a:solidFill>
                  <a:srgbClr val="002364"/>
                </a:solidFill>
                <a:effectLst/>
                <a:uLnTx/>
                <a:uFillTx/>
                <a:ea typeface="+mn-ea"/>
                <a:cs typeface="Arial" pitchFamily="34" charset="0"/>
              </a:rPr>
              <a:t>2005 </a:t>
            </a:r>
            <a:r>
              <a:rPr kumimoji="0" lang="it-IT" sz="1300" b="1" i="0" u="none" strike="noStrike" kern="1200" cap="none" spc="0" normalizeH="0" baseline="0" noProof="0" dirty="0" err="1" smtClean="0">
                <a:ln>
                  <a:noFill/>
                </a:ln>
                <a:solidFill>
                  <a:srgbClr val="002364"/>
                </a:solidFill>
                <a:effectLst/>
                <a:uLnTx/>
                <a:uFillTx/>
                <a:ea typeface="+mn-ea"/>
                <a:cs typeface="Arial" pitchFamily="34" charset="0"/>
              </a:rPr>
              <a:t>FinecoVita</a:t>
            </a:r>
            <a:r>
              <a:rPr kumimoji="0" lang="it-IT" sz="1300" b="1" i="0" u="none" strike="noStrike" kern="1200" cap="none" spc="0" normalizeH="0" baseline="0" noProof="0" dirty="0" smtClean="0">
                <a:ln>
                  <a:noFill/>
                </a:ln>
                <a:solidFill>
                  <a:srgbClr val="002364"/>
                </a:solidFill>
                <a:effectLst/>
                <a:uLnTx/>
                <a:uFillTx/>
                <a:ea typeface="+mn-ea"/>
                <a:cs typeface="Arial" pitchFamily="34" charset="0"/>
              </a:rPr>
              <a:t> </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entra a far parte del gruppo CNP </a:t>
            </a:r>
            <a:r>
              <a:rPr kumimoji="0" lang="it-IT" sz="1300" b="0" i="0" u="none" strike="noStrike" kern="1200" cap="none" spc="0" normalizeH="0" baseline="0" noProof="0" dirty="0" err="1" smtClean="0">
                <a:ln>
                  <a:noFill/>
                </a:ln>
                <a:solidFill>
                  <a:srgbClr val="4C4C4C"/>
                </a:solidFill>
                <a:effectLst/>
                <a:uLnTx/>
                <a:uFillTx/>
                <a:ea typeface="+mn-ea"/>
                <a:cs typeface="Arial" pitchFamily="34" charset="0"/>
              </a:rPr>
              <a:t>Assurances</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 dando il via alla collaborazione con il gruppo Capitalia. A seguito dell’operazione di fusione di Capitalia in UniCredit Group, la compagnia assume il nome di CNP UniCredit Vita. </a:t>
            </a:r>
          </a:p>
          <a:p>
            <a:pPr marL="342900" marR="0" lvl="0" indent="-342900" algn="l" defTabSz="914400" rtl="0" eaLnBrk="1" fontAlgn="auto" latinLnBrk="0" hangingPunct="1">
              <a:lnSpc>
                <a:spcPts val="1900"/>
              </a:lnSpc>
              <a:spcBef>
                <a:spcPct val="20000"/>
              </a:spcBef>
              <a:spcAft>
                <a:spcPts val="0"/>
              </a:spcAft>
              <a:buClr>
                <a:srgbClr val="D70064"/>
              </a:buClr>
              <a:buSzTx/>
              <a:buFont typeface="Arial" pitchFamily="34" charset="0"/>
              <a:buChar char="•"/>
              <a:tabLst/>
              <a:defRPr/>
            </a:pP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A seguito della Joint Venture tra CNP </a:t>
            </a:r>
            <a:r>
              <a:rPr kumimoji="0" lang="it-IT" sz="1300" b="0" i="0" u="none" strike="noStrike" kern="1200" cap="none" spc="0" normalizeH="0" baseline="0" noProof="0" dirty="0" err="1" smtClean="0">
                <a:ln>
                  <a:noFill/>
                </a:ln>
                <a:solidFill>
                  <a:srgbClr val="4C4C4C"/>
                </a:solidFill>
                <a:effectLst/>
                <a:uLnTx/>
                <a:uFillTx/>
                <a:ea typeface="+mn-ea"/>
                <a:cs typeface="Arial" pitchFamily="34" charset="0"/>
              </a:rPr>
              <a:t>Assurances</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 e Barclays </a:t>
            </a:r>
            <a:r>
              <a:rPr kumimoji="0" lang="it-IT" sz="1300" b="0" i="0" u="none" strike="noStrike" kern="1200" cap="none" spc="0" normalizeH="0" baseline="0" noProof="0" dirty="0" err="1" smtClean="0">
                <a:ln>
                  <a:noFill/>
                </a:ln>
                <a:solidFill>
                  <a:srgbClr val="4C4C4C"/>
                </a:solidFill>
                <a:effectLst/>
                <a:uLnTx/>
                <a:uFillTx/>
                <a:ea typeface="+mn-ea"/>
                <a:cs typeface="Arial" pitchFamily="34" charset="0"/>
              </a:rPr>
              <a:t>Bank</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 del 2009, nasce nel </a:t>
            </a:r>
            <a:r>
              <a:rPr kumimoji="0" lang="it-IT" sz="1300" b="1" i="0" u="none" strike="noStrike" kern="1200" cap="none" spc="0" normalizeH="0" baseline="0" noProof="0" dirty="0" smtClean="0">
                <a:ln>
                  <a:noFill/>
                </a:ln>
                <a:solidFill>
                  <a:srgbClr val="002364"/>
                </a:solidFill>
                <a:effectLst/>
                <a:uLnTx/>
                <a:uFillTx/>
                <a:ea typeface="+mn-ea"/>
                <a:cs typeface="Arial" pitchFamily="34" charset="0"/>
              </a:rPr>
              <a:t>2010</a:t>
            </a:r>
            <a:r>
              <a:rPr kumimoji="0" lang="it-IT" sz="1300" b="1" i="0" u="none" strike="noStrike" kern="1200" cap="none" spc="0" normalizeH="0" baseline="0" noProof="0" dirty="0" smtClean="0">
                <a:ln>
                  <a:noFill/>
                </a:ln>
                <a:solidFill>
                  <a:srgbClr val="4C4C4C"/>
                </a:solidFill>
                <a:effectLst/>
                <a:uLnTx/>
                <a:uFillTx/>
                <a:ea typeface="+mn-ea"/>
                <a:cs typeface="Arial" pitchFamily="34" charset="0"/>
              </a:rPr>
              <a:t> </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la </a:t>
            </a:r>
            <a:r>
              <a:rPr kumimoji="0" lang="it-IT" sz="1300" b="0" i="0" u="none" strike="noStrike" kern="1200" cap="none" spc="0" normalizeH="0" baseline="0" noProof="0" dirty="0" err="1" smtClean="0">
                <a:ln>
                  <a:noFill/>
                </a:ln>
                <a:solidFill>
                  <a:srgbClr val="4C4C4C"/>
                </a:solidFill>
                <a:effectLst/>
                <a:uLnTx/>
                <a:uFillTx/>
                <a:ea typeface="+mn-ea"/>
                <a:cs typeface="Arial" pitchFamily="34" charset="0"/>
              </a:rPr>
              <a:t>branch</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 italiana della Compagnia </a:t>
            </a:r>
            <a:r>
              <a:rPr kumimoji="0" lang="it-IT" sz="1300" b="1" i="0" u="none" strike="noStrike" kern="1200" cap="none" spc="0" normalizeH="0" baseline="0" noProof="0" dirty="0" smtClean="0">
                <a:ln>
                  <a:noFill/>
                </a:ln>
                <a:solidFill>
                  <a:srgbClr val="002364"/>
                </a:solidFill>
                <a:effectLst/>
                <a:uLnTx/>
                <a:uFillTx/>
                <a:ea typeface="+mn-ea"/>
                <a:cs typeface="Arial" pitchFamily="34" charset="0"/>
              </a:rPr>
              <a:t>CNP Barclays </a:t>
            </a:r>
            <a:r>
              <a:rPr kumimoji="0" lang="it-IT" sz="1300" b="1" i="0" u="none" strike="noStrike" kern="1200" cap="none" spc="0" normalizeH="0" baseline="0" noProof="0" dirty="0" err="1" smtClean="0">
                <a:ln>
                  <a:noFill/>
                </a:ln>
                <a:solidFill>
                  <a:srgbClr val="002364"/>
                </a:solidFill>
                <a:effectLst/>
                <a:uLnTx/>
                <a:uFillTx/>
                <a:ea typeface="+mn-ea"/>
                <a:cs typeface="Arial" pitchFamily="34" charset="0"/>
              </a:rPr>
              <a:t>Vida</a:t>
            </a:r>
            <a:r>
              <a:rPr kumimoji="0" lang="it-IT" sz="1300" b="1" i="0" u="none" strike="noStrike" kern="1200" cap="none" spc="0" normalizeH="0" baseline="0" noProof="0" dirty="0" smtClean="0">
                <a:ln>
                  <a:noFill/>
                </a:ln>
                <a:solidFill>
                  <a:srgbClr val="002364"/>
                </a:solidFill>
                <a:effectLst/>
                <a:uLnTx/>
                <a:uFillTx/>
                <a:ea typeface="+mn-ea"/>
                <a:cs typeface="Arial" pitchFamily="34" charset="0"/>
              </a:rPr>
              <a:t> y </a:t>
            </a:r>
            <a:r>
              <a:rPr kumimoji="0" lang="it-IT" sz="1300" b="1" i="0" u="none" strike="noStrike" kern="1200" cap="none" spc="0" normalizeH="0" baseline="0" noProof="0" dirty="0" err="1" smtClean="0">
                <a:ln>
                  <a:noFill/>
                </a:ln>
                <a:solidFill>
                  <a:srgbClr val="002364"/>
                </a:solidFill>
                <a:effectLst/>
                <a:uLnTx/>
                <a:uFillTx/>
                <a:ea typeface="+mn-ea"/>
                <a:cs typeface="Arial" pitchFamily="34" charset="0"/>
              </a:rPr>
              <a:t>Pensiones</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 le cui coperture danni dei prodotti CPI sono fornite da CNP </a:t>
            </a:r>
            <a:r>
              <a:rPr kumimoji="0" lang="it-IT" sz="1300" b="0" i="0" u="none" strike="noStrike" kern="1200" cap="none" spc="0" normalizeH="0" baseline="0" noProof="0" dirty="0" err="1" smtClean="0">
                <a:ln>
                  <a:noFill/>
                </a:ln>
                <a:solidFill>
                  <a:srgbClr val="4C4C4C"/>
                </a:solidFill>
                <a:effectLst/>
                <a:uLnTx/>
                <a:uFillTx/>
                <a:ea typeface="+mn-ea"/>
                <a:cs typeface="Arial" pitchFamily="34" charset="0"/>
              </a:rPr>
              <a:t>Partners</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a:t>
            </a:r>
          </a:p>
          <a:p>
            <a:pPr marL="342900" lvl="0" indent="-342900">
              <a:lnSpc>
                <a:spcPts val="1900"/>
              </a:lnSpc>
              <a:spcBef>
                <a:spcPct val="20000"/>
              </a:spcBef>
              <a:buClr>
                <a:srgbClr val="D70064"/>
              </a:buClr>
              <a:buFont typeface="Arial" pitchFamily="34" charset="0"/>
              <a:buChar char="•"/>
              <a:defRPr/>
            </a:pP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Nel </a:t>
            </a:r>
            <a:r>
              <a:rPr kumimoji="0" lang="it-IT" sz="1300" b="1" i="0" u="none" strike="noStrike" kern="1200" cap="none" spc="0" normalizeH="0" baseline="0" noProof="0" dirty="0" smtClean="0">
                <a:ln>
                  <a:noFill/>
                </a:ln>
                <a:solidFill>
                  <a:srgbClr val="D70064"/>
                </a:solidFill>
                <a:effectLst/>
                <a:uLnTx/>
                <a:uFillTx/>
                <a:ea typeface="+mn-ea"/>
                <a:cs typeface="Arial" pitchFamily="34" charset="0"/>
              </a:rPr>
              <a:t>2012 </a:t>
            </a:r>
            <a:r>
              <a:rPr lang="it-IT" sz="1300" b="1" dirty="0" smtClean="0">
                <a:solidFill>
                  <a:srgbClr val="D70064"/>
                </a:solidFill>
                <a:cs typeface="Arial" pitchFamily="34" charset="0"/>
              </a:rPr>
              <a:t>CNP </a:t>
            </a:r>
            <a:r>
              <a:rPr lang="it-IT" sz="1300" b="1" dirty="0" err="1" smtClean="0">
                <a:solidFill>
                  <a:srgbClr val="D70064"/>
                </a:solidFill>
                <a:cs typeface="Arial" pitchFamily="34" charset="0"/>
              </a:rPr>
              <a:t>Partners</a:t>
            </a:r>
            <a:r>
              <a:rPr lang="it-IT" sz="1300" b="1" dirty="0" smtClean="0">
                <a:solidFill>
                  <a:srgbClr val="D70064"/>
                </a:solidFill>
                <a:cs typeface="Arial" pitchFamily="34" charset="0"/>
              </a:rPr>
              <a:t> </a:t>
            </a:r>
            <a:r>
              <a:rPr kumimoji="0" lang="it-IT" sz="1300" b="0" i="0" u="none" strike="noStrike" kern="1200" cap="none" spc="0" normalizeH="0" baseline="0" noProof="0" dirty="0" smtClean="0">
                <a:ln>
                  <a:noFill/>
                </a:ln>
                <a:solidFill>
                  <a:srgbClr val="4C4C4C"/>
                </a:solidFill>
                <a:effectLst/>
                <a:uLnTx/>
                <a:uFillTx/>
                <a:ea typeface="+mn-ea"/>
                <a:cs typeface="Arial" pitchFamily="34" charset="0"/>
              </a:rPr>
              <a:t>allarga la propria offerta nel mercato italiano con prodotti assicurativi di investimento operando in libera prestazione di servizi.  </a:t>
            </a:r>
          </a:p>
          <a:p>
            <a:pPr marL="342900" marR="0" lvl="0" indent="12700" algn="l" defTabSz="914400" rtl="0" eaLnBrk="1" fontAlgn="auto" latinLnBrk="0" hangingPunct="1">
              <a:lnSpc>
                <a:spcPts val="1900"/>
              </a:lnSpc>
              <a:spcBef>
                <a:spcPct val="20000"/>
              </a:spcBef>
              <a:spcAft>
                <a:spcPts val="0"/>
              </a:spcAft>
              <a:buClr>
                <a:srgbClr val="D70064"/>
              </a:buClr>
              <a:buSzTx/>
              <a:tabLst/>
              <a:defRPr/>
            </a:pPr>
            <a:r>
              <a:rPr kumimoji="0" lang="it-IT" sz="1400" b="1" i="0" u="none" strike="noStrike" kern="1200" cap="none" spc="0" normalizeH="0" baseline="0" noProof="0" dirty="0" smtClean="0">
                <a:ln>
                  <a:noFill/>
                </a:ln>
                <a:solidFill>
                  <a:srgbClr val="D70064"/>
                </a:solidFill>
                <a:effectLst/>
                <a:uLnTx/>
                <a:uFillTx/>
                <a:ea typeface="+mn-ea"/>
                <a:cs typeface="Arial" pitchFamily="34" charset="0"/>
              </a:rPr>
              <a:t>A partire da Aprile 2014 opera attraverso la filiale italiana</a:t>
            </a:r>
            <a:r>
              <a:rPr lang="it-IT" sz="1400" b="1" dirty="0" smtClean="0">
                <a:solidFill>
                  <a:srgbClr val="D70064"/>
                </a:solidFill>
                <a:cs typeface="Arial" pitchFamily="34" charset="0"/>
              </a:rPr>
              <a:t>.</a:t>
            </a:r>
            <a:endParaRPr kumimoji="0" lang="it-IT" sz="1400" b="1" i="0" u="none" strike="noStrike" kern="1200" cap="none" spc="0" normalizeH="0" baseline="0" noProof="0" dirty="0" smtClean="0">
              <a:ln>
                <a:noFill/>
              </a:ln>
              <a:solidFill>
                <a:srgbClr val="D70064"/>
              </a:solidFill>
              <a:effectLst/>
              <a:uLnTx/>
              <a:uFillTx/>
              <a:ea typeface="+mn-ea"/>
              <a:cs typeface="Arial" pitchFamily="34" charset="0"/>
            </a:endParaRPr>
          </a:p>
        </p:txBody>
      </p:sp>
      <p:cxnSp>
        <p:nvCxnSpPr>
          <p:cNvPr id="22" name="Connettore 2 21"/>
          <p:cNvCxnSpPr/>
          <p:nvPr/>
        </p:nvCxnSpPr>
        <p:spPr>
          <a:xfrm>
            <a:off x="395536" y="5869721"/>
            <a:ext cx="8352928" cy="9292"/>
          </a:xfrm>
          <a:prstGeom prst="straightConnector1">
            <a:avLst/>
          </a:prstGeom>
          <a:ln w="31750" cap="flat">
            <a:solidFill>
              <a:srgbClr val="0023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1475656" y="5725705"/>
            <a:ext cx="0" cy="288032"/>
          </a:xfrm>
          <a:prstGeom prst="line">
            <a:avLst/>
          </a:prstGeom>
          <a:ln w="31750">
            <a:solidFill>
              <a:srgbClr val="002364"/>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2987824" y="5725705"/>
            <a:ext cx="0" cy="288032"/>
          </a:xfrm>
          <a:prstGeom prst="line">
            <a:avLst/>
          </a:prstGeom>
          <a:ln w="31750">
            <a:solidFill>
              <a:srgbClr val="002364"/>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4427984" y="5725705"/>
            <a:ext cx="0" cy="288032"/>
          </a:xfrm>
          <a:prstGeom prst="line">
            <a:avLst/>
          </a:prstGeom>
          <a:ln w="31750">
            <a:solidFill>
              <a:srgbClr val="002364"/>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5868144" y="5725705"/>
            <a:ext cx="0" cy="288032"/>
          </a:xfrm>
          <a:prstGeom prst="line">
            <a:avLst/>
          </a:prstGeom>
          <a:ln w="31750">
            <a:solidFill>
              <a:srgbClr val="002364"/>
            </a:solidFill>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827584" y="6104329"/>
            <a:ext cx="1224136" cy="276999"/>
          </a:xfrm>
          <a:prstGeom prst="rect">
            <a:avLst/>
          </a:prstGeom>
          <a:noFill/>
        </p:spPr>
        <p:txBody>
          <a:bodyPr wrap="square" rtlCol="0">
            <a:spAutoFit/>
          </a:bodyPr>
          <a:lstStyle/>
          <a:p>
            <a:pPr algn="ctr"/>
            <a:r>
              <a:rPr lang="it-IT" sz="1200" b="1" dirty="0" smtClean="0">
                <a:solidFill>
                  <a:schemeClr val="tx1">
                    <a:lumMod val="50000"/>
                    <a:lumOff val="50000"/>
                  </a:schemeClr>
                </a:solidFill>
              </a:rPr>
              <a:t>1990</a:t>
            </a:r>
            <a:endParaRPr lang="it-IT" sz="1200" b="1" dirty="0">
              <a:solidFill>
                <a:schemeClr val="tx1">
                  <a:lumMod val="50000"/>
                  <a:lumOff val="50000"/>
                </a:schemeClr>
              </a:solidFill>
            </a:endParaRPr>
          </a:p>
        </p:txBody>
      </p:sp>
      <p:sp>
        <p:nvSpPr>
          <p:cNvPr id="28" name="CasellaDiTesto 27"/>
          <p:cNvSpPr txBox="1"/>
          <p:nvPr/>
        </p:nvSpPr>
        <p:spPr>
          <a:xfrm>
            <a:off x="2339752" y="6104329"/>
            <a:ext cx="1224136" cy="276999"/>
          </a:xfrm>
          <a:prstGeom prst="rect">
            <a:avLst/>
          </a:prstGeom>
          <a:noFill/>
        </p:spPr>
        <p:txBody>
          <a:bodyPr wrap="square" rtlCol="0">
            <a:spAutoFit/>
          </a:bodyPr>
          <a:lstStyle/>
          <a:p>
            <a:pPr algn="ctr"/>
            <a:r>
              <a:rPr lang="it-IT" sz="1200" b="1" dirty="0" smtClean="0">
                <a:solidFill>
                  <a:schemeClr val="tx1">
                    <a:lumMod val="50000"/>
                    <a:lumOff val="50000"/>
                  </a:schemeClr>
                </a:solidFill>
              </a:rPr>
              <a:t>2002</a:t>
            </a:r>
            <a:endParaRPr lang="it-IT" sz="1200" b="1" dirty="0">
              <a:solidFill>
                <a:schemeClr val="tx1">
                  <a:lumMod val="50000"/>
                  <a:lumOff val="50000"/>
                </a:schemeClr>
              </a:solidFill>
            </a:endParaRPr>
          </a:p>
        </p:txBody>
      </p:sp>
      <p:sp>
        <p:nvSpPr>
          <p:cNvPr id="29" name="CasellaDiTesto 28"/>
          <p:cNvSpPr txBox="1"/>
          <p:nvPr/>
        </p:nvSpPr>
        <p:spPr>
          <a:xfrm>
            <a:off x="3779912" y="6104329"/>
            <a:ext cx="1224136" cy="276999"/>
          </a:xfrm>
          <a:prstGeom prst="rect">
            <a:avLst/>
          </a:prstGeom>
          <a:noFill/>
        </p:spPr>
        <p:txBody>
          <a:bodyPr wrap="square" rtlCol="0">
            <a:spAutoFit/>
          </a:bodyPr>
          <a:lstStyle/>
          <a:p>
            <a:pPr algn="ctr"/>
            <a:r>
              <a:rPr lang="it-IT" sz="1200" b="1" dirty="0" smtClean="0">
                <a:solidFill>
                  <a:schemeClr val="tx1">
                    <a:lumMod val="50000"/>
                    <a:lumOff val="50000"/>
                  </a:schemeClr>
                </a:solidFill>
              </a:rPr>
              <a:t>2005</a:t>
            </a:r>
            <a:endParaRPr lang="it-IT" sz="1200" b="1" dirty="0">
              <a:solidFill>
                <a:schemeClr val="tx1">
                  <a:lumMod val="50000"/>
                  <a:lumOff val="50000"/>
                </a:schemeClr>
              </a:solidFill>
            </a:endParaRPr>
          </a:p>
        </p:txBody>
      </p:sp>
      <p:sp>
        <p:nvSpPr>
          <p:cNvPr id="30" name="CasellaDiTesto 29"/>
          <p:cNvSpPr txBox="1"/>
          <p:nvPr/>
        </p:nvSpPr>
        <p:spPr>
          <a:xfrm>
            <a:off x="5292080" y="6104329"/>
            <a:ext cx="1224136" cy="276999"/>
          </a:xfrm>
          <a:prstGeom prst="rect">
            <a:avLst/>
          </a:prstGeom>
          <a:noFill/>
        </p:spPr>
        <p:txBody>
          <a:bodyPr wrap="square" rtlCol="0">
            <a:spAutoFit/>
          </a:bodyPr>
          <a:lstStyle/>
          <a:p>
            <a:pPr algn="ctr"/>
            <a:r>
              <a:rPr lang="it-IT" sz="1200" b="1" dirty="0" smtClean="0">
                <a:solidFill>
                  <a:schemeClr val="tx1">
                    <a:lumMod val="50000"/>
                    <a:lumOff val="50000"/>
                  </a:schemeClr>
                </a:solidFill>
              </a:rPr>
              <a:t>2010</a:t>
            </a:r>
            <a:endParaRPr lang="it-IT" sz="1200" b="1" dirty="0">
              <a:solidFill>
                <a:schemeClr val="tx1">
                  <a:lumMod val="50000"/>
                  <a:lumOff val="50000"/>
                </a:schemeClr>
              </a:solidFill>
            </a:endParaRPr>
          </a:p>
        </p:txBody>
      </p:sp>
      <p:sp>
        <p:nvSpPr>
          <p:cNvPr id="31" name="CasellaDiTesto 30"/>
          <p:cNvSpPr txBox="1"/>
          <p:nvPr/>
        </p:nvSpPr>
        <p:spPr>
          <a:xfrm>
            <a:off x="755576" y="5259206"/>
            <a:ext cx="1368152" cy="461665"/>
          </a:xfrm>
          <a:prstGeom prst="rect">
            <a:avLst/>
          </a:prstGeom>
          <a:noFill/>
        </p:spPr>
        <p:txBody>
          <a:bodyPr wrap="square" rtlCol="0">
            <a:spAutoFit/>
          </a:bodyPr>
          <a:lstStyle/>
          <a:p>
            <a:pPr algn="ctr"/>
            <a:r>
              <a:rPr lang="it-IT" sz="1200" b="1" dirty="0" smtClean="0">
                <a:solidFill>
                  <a:schemeClr val="tx1">
                    <a:lumMod val="50000"/>
                    <a:lumOff val="50000"/>
                  </a:schemeClr>
                </a:solidFill>
              </a:rPr>
              <a:t>CARIVITA (CARIPLO)</a:t>
            </a:r>
            <a:endParaRPr lang="it-IT" sz="1200" b="1" dirty="0">
              <a:solidFill>
                <a:schemeClr val="tx1">
                  <a:lumMod val="50000"/>
                  <a:lumOff val="50000"/>
                </a:schemeClr>
              </a:solidFill>
            </a:endParaRPr>
          </a:p>
        </p:txBody>
      </p:sp>
      <p:sp>
        <p:nvSpPr>
          <p:cNvPr id="32" name="CasellaDiTesto 31"/>
          <p:cNvSpPr txBox="1"/>
          <p:nvPr/>
        </p:nvSpPr>
        <p:spPr>
          <a:xfrm>
            <a:off x="2267744" y="5259206"/>
            <a:ext cx="1368152" cy="276999"/>
          </a:xfrm>
          <a:prstGeom prst="rect">
            <a:avLst/>
          </a:prstGeom>
          <a:noFill/>
        </p:spPr>
        <p:txBody>
          <a:bodyPr wrap="square" rtlCol="0">
            <a:spAutoFit/>
          </a:bodyPr>
          <a:lstStyle/>
          <a:p>
            <a:pPr algn="ctr"/>
            <a:r>
              <a:rPr lang="it-IT" sz="1200" b="1" dirty="0" smtClean="0">
                <a:solidFill>
                  <a:schemeClr val="tx1">
                    <a:lumMod val="50000"/>
                    <a:lumOff val="50000"/>
                  </a:schemeClr>
                </a:solidFill>
              </a:rPr>
              <a:t>CNP ITALIA</a:t>
            </a:r>
          </a:p>
        </p:txBody>
      </p:sp>
      <p:sp>
        <p:nvSpPr>
          <p:cNvPr id="33" name="CasellaDiTesto 32"/>
          <p:cNvSpPr txBox="1"/>
          <p:nvPr/>
        </p:nvSpPr>
        <p:spPr>
          <a:xfrm>
            <a:off x="3563888" y="5259206"/>
            <a:ext cx="1728192" cy="276999"/>
          </a:xfrm>
          <a:prstGeom prst="rect">
            <a:avLst/>
          </a:prstGeom>
          <a:noFill/>
        </p:spPr>
        <p:txBody>
          <a:bodyPr wrap="square" rtlCol="0">
            <a:spAutoFit/>
          </a:bodyPr>
          <a:lstStyle/>
          <a:p>
            <a:pPr algn="ctr"/>
            <a:r>
              <a:rPr lang="it-IT" sz="1200" b="1" dirty="0" smtClean="0">
                <a:solidFill>
                  <a:schemeClr val="tx1">
                    <a:lumMod val="50000"/>
                    <a:lumOff val="50000"/>
                  </a:schemeClr>
                </a:solidFill>
              </a:rPr>
              <a:t>CNP UniCredit Vita</a:t>
            </a:r>
            <a:endParaRPr lang="it-IT" sz="1200" b="1" dirty="0" smtClean="0">
              <a:solidFill>
                <a:srgbClr val="FF0000"/>
              </a:solidFill>
            </a:endParaRPr>
          </a:p>
        </p:txBody>
      </p:sp>
      <p:sp>
        <p:nvSpPr>
          <p:cNvPr id="34" name="CasellaDiTesto 33"/>
          <p:cNvSpPr txBox="1"/>
          <p:nvPr/>
        </p:nvSpPr>
        <p:spPr>
          <a:xfrm>
            <a:off x="5148064" y="5260947"/>
            <a:ext cx="1512168" cy="461665"/>
          </a:xfrm>
          <a:prstGeom prst="rect">
            <a:avLst/>
          </a:prstGeom>
          <a:noFill/>
        </p:spPr>
        <p:txBody>
          <a:bodyPr wrap="square" rtlCol="0">
            <a:spAutoFit/>
          </a:bodyPr>
          <a:lstStyle/>
          <a:p>
            <a:pPr algn="ctr"/>
            <a:r>
              <a:rPr lang="it-IT" sz="1200" b="1" dirty="0" smtClean="0">
                <a:solidFill>
                  <a:schemeClr val="tx1">
                    <a:lumMod val="50000"/>
                    <a:lumOff val="50000"/>
                  </a:schemeClr>
                </a:solidFill>
              </a:rPr>
              <a:t>CNP BVP</a:t>
            </a:r>
          </a:p>
          <a:p>
            <a:pPr algn="ctr"/>
            <a:r>
              <a:rPr lang="it-IT" sz="1200" b="1" dirty="0" smtClean="0">
                <a:solidFill>
                  <a:schemeClr val="tx1">
                    <a:lumMod val="50000"/>
                    <a:lumOff val="50000"/>
                  </a:schemeClr>
                </a:solidFill>
              </a:rPr>
              <a:t>CNP PARTNERS</a:t>
            </a:r>
          </a:p>
        </p:txBody>
      </p:sp>
      <p:cxnSp>
        <p:nvCxnSpPr>
          <p:cNvPr id="35" name="Connettore 1 34"/>
          <p:cNvCxnSpPr/>
          <p:nvPr/>
        </p:nvCxnSpPr>
        <p:spPr>
          <a:xfrm>
            <a:off x="7653406" y="5744289"/>
            <a:ext cx="0" cy="288032"/>
          </a:xfrm>
          <a:prstGeom prst="line">
            <a:avLst/>
          </a:prstGeom>
          <a:ln w="31750">
            <a:solidFill>
              <a:srgbClr val="002364"/>
            </a:solidFill>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6588224" y="5281272"/>
            <a:ext cx="2103170" cy="369332"/>
          </a:xfrm>
          <a:prstGeom prst="rect">
            <a:avLst/>
          </a:prstGeom>
          <a:noFill/>
        </p:spPr>
        <p:txBody>
          <a:bodyPr wrap="square" rtlCol="0">
            <a:spAutoFit/>
          </a:bodyPr>
          <a:lstStyle/>
          <a:p>
            <a:pPr algn="ctr"/>
            <a:r>
              <a:rPr lang="it-IT" b="1" dirty="0" smtClean="0">
                <a:solidFill>
                  <a:srgbClr val="D70064"/>
                </a:solidFill>
              </a:rPr>
              <a:t>CNP PARTNERS        </a:t>
            </a:r>
          </a:p>
        </p:txBody>
      </p:sp>
      <p:sp>
        <p:nvSpPr>
          <p:cNvPr id="37" name="CasellaDiTesto 36"/>
          <p:cNvSpPr txBox="1"/>
          <p:nvPr/>
        </p:nvSpPr>
        <p:spPr>
          <a:xfrm>
            <a:off x="6681298" y="6021288"/>
            <a:ext cx="1944216" cy="338554"/>
          </a:xfrm>
          <a:prstGeom prst="rect">
            <a:avLst/>
          </a:prstGeom>
          <a:noFill/>
        </p:spPr>
        <p:txBody>
          <a:bodyPr wrap="square" rtlCol="0">
            <a:spAutoFit/>
          </a:bodyPr>
          <a:lstStyle/>
          <a:p>
            <a:pPr algn="ctr"/>
            <a:r>
              <a:rPr lang="it-IT" sz="1600" b="1" dirty="0" smtClean="0">
                <a:solidFill>
                  <a:srgbClr val="D70064"/>
                </a:solidFill>
              </a:rPr>
              <a:t>2014</a:t>
            </a:r>
            <a:endParaRPr lang="it-IT" sz="1600" b="1" dirty="0">
              <a:solidFill>
                <a:srgbClr val="D70064"/>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NUOVA CNP </a:t>
            </a:r>
            <a:r>
              <a:rPr lang="it-IT" dirty="0" smtClean="0">
                <a:solidFill>
                  <a:srgbClr val="D70064"/>
                </a:solidFill>
              </a:rPr>
              <a:t>in Italia</a:t>
            </a:r>
            <a:endParaRPr lang="it-IT" dirty="0">
              <a:solidFill>
                <a:srgbClr val="D70064"/>
              </a:solidFill>
            </a:endParaRPr>
          </a:p>
        </p:txBody>
      </p:sp>
      <p:sp>
        <p:nvSpPr>
          <p:cNvPr id="3" name="Segnaposto numero diapositiva 2"/>
          <p:cNvSpPr>
            <a:spLocks noGrp="1"/>
          </p:cNvSpPr>
          <p:nvPr>
            <p:ph type="sldNum" sz="quarter" idx="12"/>
          </p:nvPr>
        </p:nvSpPr>
        <p:spPr/>
        <p:txBody>
          <a:bodyPr/>
          <a:lstStyle/>
          <a:p>
            <a:fld id="{9D6A66C3-F6AC-47B2-B5BC-E0A86AF003C3}" type="slidenum">
              <a:rPr lang="es-ES" smtClean="0"/>
              <a:pPr/>
              <a:t>11</a:t>
            </a:fld>
            <a:endParaRPr lang="es-ES" dirty="0"/>
          </a:p>
        </p:txBody>
      </p:sp>
      <p:sp>
        <p:nvSpPr>
          <p:cNvPr id="4" name="Segnaposto contenuto 2"/>
          <p:cNvSpPr txBox="1">
            <a:spLocks/>
          </p:cNvSpPr>
          <p:nvPr/>
        </p:nvSpPr>
        <p:spPr>
          <a:xfrm>
            <a:off x="539552" y="1733158"/>
            <a:ext cx="8204385" cy="1767850"/>
          </a:xfrm>
          <a:prstGeom prst="rect">
            <a:avLst/>
          </a:prstGeom>
        </p:spPr>
        <p:txBody>
          <a:bodyPr>
            <a:noAutofit/>
          </a:bodyPr>
          <a:lstStyle/>
          <a:p>
            <a:pPr marL="342900" marR="0" lvl="0" indent="-342900" algn="l" defTabSz="914400" rtl="0" eaLnBrk="1" fontAlgn="auto" latinLnBrk="0" hangingPunct="1">
              <a:lnSpc>
                <a:spcPct val="150000"/>
              </a:lnSpc>
              <a:spcBef>
                <a:spcPct val="20000"/>
              </a:spcBef>
              <a:spcAft>
                <a:spcPts val="0"/>
              </a:spcAft>
              <a:buClr>
                <a:srgbClr val="D70064"/>
              </a:buClr>
              <a:buSzPct val="100000"/>
              <a:buFont typeface="Arial" pitchFamily="34" charset="0"/>
              <a:buChar char="•"/>
              <a:tabLst/>
              <a:defRPr/>
            </a:pP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Nasce da un </a:t>
            </a:r>
            <a:r>
              <a:rPr kumimoji="0" lang="it-IT" sz="1600" b="1" i="0" u="none" strike="noStrike" kern="1200" cap="none" spc="0" normalizeH="0" baseline="0" noProof="0" dirty="0" smtClean="0">
                <a:ln>
                  <a:noFill/>
                </a:ln>
                <a:solidFill>
                  <a:srgbClr val="002364"/>
                </a:solidFill>
                <a:effectLst/>
                <a:uLnTx/>
                <a:uFillTx/>
                <a:latin typeface="Arial" pitchFamily="34" charset="0"/>
                <a:ea typeface="+mn-ea"/>
                <a:cs typeface="Arial" pitchFamily="34" charset="0"/>
              </a:rPr>
              <a:t>progetto ambizioso </a:t>
            </a: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l’idea</a:t>
            </a:r>
            <a:r>
              <a:rPr kumimoji="0" lang="it-IT" sz="1400" b="1" i="0" u="none" strike="noStrike" kern="1200" cap="none" spc="0" normalizeH="0" baseline="0" noProof="0" dirty="0" smtClean="0">
                <a:ln>
                  <a:noFill/>
                </a:ln>
                <a:solidFill>
                  <a:srgbClr val="0038A8"/>
                </a:solidFill>
                <a:effectLst/>
                <a:uLnTx/>
                <a:uFillTx/>
                <a:latin typeface="Arial" pitchFamily="34" charset="0"/>
                <a:ea typeface="+mn-ea"/>
                <a:cs typeface="Arial" pitchFamily="34" charset="0"/>
              </a:rPr>
              <a:t> </a:t>
            </a: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di riunire 3 importanti Compagnie del Gruppo CNP:</a:t>
            </a:r>
          </a:p>
          <a:p>
            <a:pPr marL="1600200" marR="0" lvl="3" indent="-228600" algn="l" defTabSz="914400" rtl="0" eaLnBrk="1" fontAlgn="auto" latinLnBrk="0" hangingPunct="1">
              <a:lnSpc>
                <a:spcPct val="100000"/>
              </a:lnSpc>
              <a:spcBef>
                <a:spcPct val="20000"/>
              </a:spcBef>
              <a:spcAft>
                <a:spcPts val="0"/>
              </a:spcAft>
              <a:buClr>
                <a:srgbClr val="D70064"/>
              </a:buClr>
              <a:buSzPct val="100000"/>
              <a:buFont typeface="Arial" pitchFamily="34" charset="0"/>
              <a:buChar char="–"/>
              <a:tabLst/>
              <a:defRPr/>
            </a:pP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CNP </a:t>
            </a:r>
            <a:r>
              <a:rPr kumimoji="0" lang="it-IT" sz="1400" b="0" i="0" u="none" strike="noStrike" kern="1200" cap="none" spc="0" normalizeH="0" baseline="0" noProof="0" dirty="0" err="1" smtClean="0">
                <a:ln>
                  <a:noFill/>
                </a:ln>
                <a:solidFill>
                  <a:srgbClr val="4C4C4C"/>
                </a:solidFill>
                <a:effectLst/>
                <a:uLnTx/>
                <a:uFillTx/>
                <a:latin typeface="Arial" pitchFamily="34" charset="0"/>
                <a:ea typeface="+mn-ea"/>
                <a:cs typeface="Arial" pitchFamily="34" charset="0"/>
              </a:rPr>
              <a:t>Assurances</a:t>
            </a:r>
            <a:endPar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endParaRPr>
          </a:p>
          <a:p>
            <a:pPr marL="1600200" marR="0" lvl="3" indent="-228600" algn="l" defTabSz="914400" rtl="0" eaLnBrk="1" fontAlgn="auto" latinLnBrk="0" hangingPunct="1">
              <a:lnSpc>
                <a:spcPct val="100000"/>
              </a:lnSpc>
              <a:spcBef>
                <a:spcPct val="20000"/>
              </a:spcBef>
              <a:spcAft>
                <a:spcPts val="0"/>
              </a:spcAft>
              <a:buClr>
                <a:srgbClr val="D70064"/>
              </a:buClr>
              <a:buSzPct val="100000"/>
              <a:buFont typeface="Arial" pitchFamily="34" charset="0"/>
              <a:buChar char="–"/>
              <a:tabLst/>
              <a:defRPr/>
            </a:pP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CNP IAM</a:t>
            </a:r>
          </a:p>
          <a:p>
            <a:pPr marL="1600200" marR="0" lvl="3" indent="-228600" algn="l" defTabSz="914400" rtl="0" eaLnBrk="1" fontAlgn="auto" latinLnBrk="0" hangingPunct="1">
              <a:lnSpc>
                <a:spcPct val="100000"/>
              </a:lnSpc>
              <a:spcBef>
                <a:spcPct val="20000"/>
              </a:spcBef>
              <a:spcAft>
                <a:spcPts val="0"/>
              </a:spcAft>
              <a:buClr>
                <a:srgbClr val="D70064"/>
              </a:buClr>
              <a:buSzPct val="100000"/>
              <a:buFont typeface="Arial" pitchFamily="34" charset="0"/>
              <a:buChar char="–"/>
              <a:tabLst/>
              <a:defRPr/>
            </a:pP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CNP </a:t>
            </a:r>
            <a:r>
              <a:rPr lang="it-IT" sz="1400" dirty="0" err="1" smtClean="0">
                <a:solidFill>
                  <a:srgbClr val="4C4C4C"/>
                </a:solidFill>
                <a:latin typeface="Arial" pitchFamily="34" charset="0"/>
                <a:cs typeface="Arial" pitchFamily="34" charset="0"/>
              </a:rPr>
              <a:t>Partners</a:t>
            </a:r>
            <a:endPar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endParaRPr>
          </a:p>
          <a:p>
            <a:pPr marL="1600200" marR="0" lvl="3" indent="-228600" algn="l" defTabSz="914400" rtl="0" eaLnBrk="1" fontAlgn="auto" latinLnBrk="0" hangingPunct="1">
              <a:lnSpc>
                <a:spcPct val="100000"/>
              </a:lnSpc>
              <a:spcBef>
                <a:spcPct val="20000"/>
              </a:spcBef>
              <a:spcAft>
                <a:spcPts val="0"/>
              </a:spcAft>
              <a:buClr>
                <a:srgbClr val="D70064"/>
              </a:buClr>
              <a:buSzPct val="100000"/>
              <a:buFont typeface="Arial" pitchFamily="34" charset="0"/>
              <a:buChar char="–"/>
              <a:tabLst/>
              <a:defRPr/>
            </a:pPr>
            <a:endPar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endParaRPr>
          </a:p>
          <a:p>
            <a:pPr marL="342900" marR="0" lvl="0" indent="15875" algn="l" defTabSz="914400" rtl="0" eaLnBrk="1" fontAlgn="auto" latinLnBrk="0" hangingPunct="1">
              <a:lnSpc>
                <a:spcPct val="100000"/>
              </a:lnSpc>
              <a:spcBef>
                <a:spcPct val="20000"/>
              </a:spcBef>
              <a:spcAft>
                <a:spcPts val="0"/>
              </a:spcAft>
              <a:buClr>
                <a:srgbClr val="FF8000"/>
              </a:buClr>
              <a:buSzTx/>
              <a:buFont typeface="Arial" pitchFamily="34" charset="0"/>
              <a:buNone/>
              <a:tabLst/>
              <a:defRPr/>
            </a:pP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in una NUOVA Compagnia:</a:t>
            </a:r>
            <a:endParaRPr kumimoji="0" lang="it-IT" sz="125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FF8000"/>
              </a:buClr>
              <a:buSzTx/>
              <a:buFont typeface="Arial" pitchFamily="34" charset="0"/>
              <a:buChar char="•"/>
              <a:tabLst/>
              <a:defRPr/>
            </a:pPr>
            <a:endParaRPr kumimoji="0" lang="it-IT"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CasellaDiTesto 4"/>
          <p:cNvSpPr txBox="1"/>
          <p:nvPr/>
        </p:nvSpPr>
        <p:spPr>
          <a:xfrm>
            <a:off x="4716016" y="3779455"/>
            <a:ext cx="4032448" cy="2139047"/>
          </a:xfrm>
          <a:prstGeom prst="rect">
            <a:avLst/>
          </a:prstGeom>
          <a:noFill/>
        </p:spPr>
        <p:txBody>
          <a:bodyPr wrap="square" rtlCol="0">
            <a:spAutoFit/>
          </a:bodyPr>
          <a:lstStyle/>
          <a:p>
            <a:pPr algn="just"/>
            <a:r>
              <a:rPr lang="it-IT" sz="1600" b="1" dirty="0" smtClean="0">
                <a:solidFill>
                  <a:srgbClr val="D70064"/>
                </a:solidFill>
                <a:latin typeface="Arial" pitchFamily="34" charset="0"/>
                <a:cs typeface="Arial" pitchFamily="34" charset="0"/>
              </a:rPr>
              <a:t>CNP PARTNERS </a:t>
            </a:r>
            <a:r>
              <a:rPr lang="it-IT" sz="1100" dirty="0" smtClean="0">
                <a:solidFill>
                  <a:srgbClr val="4C4C4C"/>
                </a:solidFill>
                <a:latin typeface="Arial" pitchFamily="34" charset="0"/>
                <a:cs typeface="Arial" pitchFamily="34" charset="0"/>
              </a:rPr>
              <a:t>POTRÁ CONTARE SU </a:t>
            </a:r>
            <a:r>
              <a:rPr lang="it-IT" sz="1100" dirty="0" err="1" smtClean="0">
                <a:solidFill>
                  <a:srgbClr val="4C4C4C"/>
                </a:solidFill>
                <a:latin typeface="Arial" pitchFamily="34" charset="0"/>
                <a:cs typeface="Arial" pitchFamily="34" charset="0"/>
              </a:rPr>
              <a:t>DI</a:t>
            </a:r>
            <a:r>
              <a:rPr lang="it-IT" sz="1100" dirty="0" smtClean="0">
                <a:solidFill>
                  <a:srgbClr val="4C4C4C"/>
                </a:solidFill>
                <a:latin typeface="Arial" pitchFamily="34" charset="0"/>
                <a:cs typeface="Arial" pitchFamily="34" charset="0"/>
              </a:rPr>
              <a:t> UN TEAM </a:t>
            </a:r>
            <a:r>
              <a:rPr lang="it-IT" sz="1100" dirty="0" err="1" smtClean="0">
                <a:solidFill>
                  <a:srgbClr val="4C4C4C"/>
                </a:solidFill>
                <a:latin typeface="Arial" pitchFamily="34" charset="0"/>
                <a:cs typeface="Arial" pitchFamily="34" charset="0"/>
              </a:rPr>
              <a:t>DI</a:t>
            </a:r>
            <a:r>
              <a:rPr lang="it-IT" sz="1100" dirty="0" smtClean="0">
                <a:solidFill>
                  <a:srgbClr val="4C4C4C"/>
                </a:solidFill>
                <a:latin typeface="Arial" pitchFamily="34" charset="0"/>
                <a:cs typeface="Arial" pitchFamily="34" charset="0"/>
              </a:rPr>
              <a:t> PERSONE  ALTAMENTE SPECIALIZZATO E SELEZIONATO PER OFFRIRE AL MERCATO ITALIANO SOLO IL MEGLIO </a:t>
            </a:r>
            <a:r>
              <a:rPr lang="it-IT" sz="1100" dirty="0" err="1" smtClean="0">
                <a:solidFill>
                  <a:srgbClr val="4C4C4C"/>
                </a:solidFill>
                <a:latin typeface="Arial" pitchFamily="34" charset="0"/>
                <a:cs typeface="Arial" pitchFamily="34" charset="0"/>
              </a:rPr>
              <a:t>DI</a:t>
            </a:r>
            <a:r>
              <a:rPr lang="it-IT" sz="1100" dirty="0" smtClean="0">
                <a:solidFill>
                  <a:srgbClr val="4C4C4C"/>
                </a:solidFill>
                <a:latin typeface="Arial" pitchFamily="34" charset="0"/>
                <a:cs typeface="Arial" pitchFamily="34" charset="0"/>
              </a:rPr>
              <a:t> CNP.</a:t>
            </a:r>
          </a:p>
          <a:p>
            <a:pPr algn="just"/>
            <a:endParaRPr lang="it-IT" sz="800" dirty="0" smtClean="0"/>
          </a:p>
          <a:p>
            <a:r>
              <a:rPr lang="it-IT" sz="1600" b="1" dirty="0" smtClean="0">
                <a:solidFill>
                  <a:srgbClr val="002364"/>
                </a:solidFill>
                <a:latin typeface="Arial" pitchFamily="34" charset="0"/>
                <a:cs typeface="Arial" pitchFamily="34" charset="0"/>
              </a:rPr>
              <a:t>50 </a:t>
            </a:r>
            <a:r>
              <a:rPr lang="it-IT" sz="1400" b="1" dirty="0" smtClean="0">
                <a:solidFill>
                  <a:srgbClr val="002364"/>
                </a:solidFill>
                <a:latin typeface="Arial" pitchFamily="34" charset="0"/>
                <a:cs typeface="Arial" pitchFamily="34" charset="0"/>
              </a:rPr>
              <a:t> </a:t>
            </a:r>
            <a:r>
              <a:rPr lang="it-IT" sz="1200" dirty="0" smtClean="0">
                <a:solidFill>
                  <a:srgbClr val="4C4C4C"/>
                </a:solidFill>
                <a:latin typeface="Arial" pitchFamily="34" charset="0"/>
                <a:cs typeface="Arial" pitchFamily="34" charset="0"/>
              </a:rPr>
              <a:t>persone</a:t>
            </a:r>
          </a:p>
          <a:p>
            <a:r>
              <a:rPr lang="it-IT" sz="1600" b="1" dirty="0" smtClean="0">
                <a:solidFill>
                  <a:srgbClr val="002364"/>
                </a:solidFill>
                <a:latin typeface="Arial" pitchFamily="34" charset="0"/>
                <a:cs typeface="Arial" pitchFamily="34" charset="0"/>
              </a:rPr>
              <a:t>1.800.000</a:t>
            </a:r>
            <a:r>
              <a:rPr lang="it-IT" sz="1600" dirty="0" smtClean="0">
                <a:solidFill>
                  <a:srgbClr val="002364"/>
                </a:solidFill>
                <a:latin typeface="Arial" pitchFamily="34" charset="0"/>
                <a:cs typeface="Arial" pitchFamily="34" charset="0"/>
              </a:rPr>
              <a:t> </a:t>
            </a:r>
            <a:r>
              <a:rPr lang="it-IT" sz="1400" dirty="0" smtClean="0">
                <a:solidFill>
                  <a:srgbClr val="002364"/>
                </a:solidFill>
                <a:latin typeface="Arial" pitchFamily="34" charset="0"/>
                <a:cs typeface="Arial" pitchFamily="34" charset="0"/>
              </a:rPr>
              <a:t> </a:t>
            </a:r>
            <a:r>
              <a:rPr lang="it-IT" sz="1200" dirty="0" smtClean="0">
                <a:solidFill>
                  <a:srgbClr val="4C4C4C"/>
                </a:solidFill>
                <a:latin typeface="Arial" pitchFamily="34" charset="0"/>
                <a:cs typeface="Arial" pitchFamily="34" charset="0"/>
              </a:rPr>
              <a:t>clienti in Italia</a:t>
            </a:r>
          </a:p>
          <a:p>
            <a:r>
              <a:rPr lang="it-IT" sz="1600" b="1" dirty="0" smtClean="0">
                <a:solidFill>
                  <a:srgbClr val="002364"/>
                </a:solidFill>
                <a:latin typeface="Arial" pitchFamily="34" charset="0"/>
                <a:cs typeface="Arial" pitchFamily="34" charset="0"/>
              </a:rPr>
              <a:t>120</a:t>
            </a:r>
            <a:r>
              <a:rPr lang="it-IT" sz="1600" b="1" dirty="0" smtClean="0">
                <a:solidFill>
                  <a:srgbClr val="0038A8"/>
                </a:solidFill>
                <a:latin typeface="Arial" pitchFamily="34" charset="0"/>
                <a:cs typeface="Arial" pitchFamily="34" charset="0"/>
              </a:rPr>
              <a:t> </a:t>
            </a:r>
            <a:r>
              <a:rPr lang="it-IT" sz="1200" dirty="0" smtClean="0">
                <a:solidFill>
                  <a:srgbClr val="4C4C4C"/>
                </a:solidFill>
                <a:latin typeface="Arial" pitchFamily="34" charset="0"/>
                <a:cs typeface="Arial" pitchFamily="34" charset="0"/>
              </a:rPr>
              <a:t>milioni di euro di raccolta prodotti di rischio</a:t>
            </a:r>
          </a:p>
          <a:p>
            <a:r>
              <a:rPr lang="it-IT" sz="1600" b="1" dirty="0" smtClean="0">
                <a:solidFill>
                  <a:srgbClr val="002364"/>
                </a:solidFill>
                <a:latin typeface="Arial" pitchFamily="34" charset="0"/>
                <a:cs typeface="Arial" pitchFamily="34" charset="0"/>
              </a:rPr>
              <a:t>24</a:t>
            </a:r>
            <a:r>
              <a:rPr lang="it-IT" sz="1600" b="1" dirty="0" smtClean="0">
                <a:solidFill>
                  <a:srgbClr val="0038A8"/>
                </a:solidFill>
                <a:latin typeface="Arial" pitchFamily="34" charset="0"/>
                <a:cs typeface="Arial" pitchFamily="34" charset="0"/>
              </a:rPr>
              <a:t> </a:t>
            </a:r>
            <a:r>
              <a:rPr lang="it-IT" sz="1200" dirty="0" smtClean="0">
                <a:solidFill>
                  <a:srgbClr val="4C4C4C"/>
                </a:solidFill>
                <a:latin typeface="Arial" pitchFamily="34" charset="0"/>
                <a:cs typeface="Arial" pitchFamily="34" charset="0"/>
              </a:rPr>
              <a:t>milioni di euro di raccolta prodotti risparmio nel 2013</a:t>
            </a:r>
          </a:p>
          <a:p>
            <a:endParaRPr lang="it-IT" sz="1200" dirty="0" smtClean="0">
              <a:solidFill>
                <a:srgbClr val="4C4C4C"/>
              </a:solidFill>
              <a:latin typeface="Arial" pitchFamily="34" charset="0"/>
              <a:cs typeface="Arial" pitchFamily="34" charset="0"/>
            </a:endParaRPr>
          </a:p>
        </p:txBody>
      </p:sp>
      <p:pic>
        <p:nvPicPr>
          <p:cNvPr id="6" name="Picture 4"/>
          <p:cNvPicPr>
            <a:picLocks noChangeAspect="1" noChangeArrowheads="1"/>
          </p:cNvPicPr>
          <p:nvPr/>
        </p:nvPicPr>
        <p:blipFill>
          <a:blip r:embed="rId2" cstate="print"/>
          <a:srcRect/>
          <a:stretch>
            <a:fillRect/>
          </a:stretch>
        </p:blipFill>
        <p:spPr bwMode="auto">
          <a:xfrm>
            <a:off x="3419872" y="2708920"/>
            <a:ext cx="2016224" cy="700007"/>
          </a:xfrm>
          <a:prstGeom prst="rect">
            <a:avLst/>
          </a:prstGeom>
          <a:noFill/>
          <a:ln w="9525">
            <a:noFill/>
            <a:miter lim="800000"/>
            <a:headEnd/>
            <a:tailEnd/>
          </a:ln>
        </p:spPr>
      </p:pic>
      <p:pic>
        <p:nvPicPr>
          <p:cNvPr id="7" name="Immagine 6" descr="iStock_000030710142XLarge.jpg"/>
          <p:cNvPicPr>
            <a:picLocks noChangeAspect="1"/>
          </p:cNvPicPr>
          <p:nvPr/>
        </p:nvPicPr>
        <p:blipFill>
          <a:blip r:embed="rId3" cstate="print"/>
          <a:stretch>
            <a:fillRect/>
          </a:stretch>
        </p:blipFill>
        <p:spPr>
          <a:xfrm>
            <a:off x="683568" y="3573016"/>
            <a:ext cx="3952087" cy="26350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chor="ctr">
            <a:normAutofit/>
          </a:bodyPr>
          <a:lstStyle/>
          <a:p>
            <a:r>
              <a:rPr lang="it-IT" sz="2800" dirty="0" smtClean="0">
                <a:solidFill>
                  <a:srgbClr val="D70064"/>
                </a:solidFill>
              </a:rPr>
              <a:t>Il prodotto </a:t>
            </a:r>
            <a:r>
              <a:rPr lang="it-IT" sz="2800" dirty="0" err="1" smtClean="0">
                <a:solidFill>
                  <a:srgbClr val="D70064"/>
                </a:solidFill>
              </a:rPr>
              <a:t>C</a:t>
            </a:r>
            <a:r>
              <a:rPr lang="it-IT" sz="2800" cap="none" dirty="0" err="1" smtClean="0">
                <a:solidFill>
                  <a:srgbClr val="D70064"/>
                </a:solidFill>
              </a:rPr>
              <a:t>ii</a:t>
            </a:r>
            <a:r>
              <a:rPr lang="it-IT" sz="2800" dirty="0" err="1" smtClean="0">
                <a:solidFill>
                  <a:srgbClr val="D70064"/>
                </a:solidFill>
              </a:rPr>
              <a:t>S</a:t>
            </a:r>
            <a:endParaRPr lang="it-IT" sz="2800" dirty="0">
              <a:solidFill>
                <a:srgbClr val="D70064"/>
              </a:solidFill>
            </a:endParaRPr>
          </a:p>
        </p:txBody>
      </p:sp>
      <p:sp>
        <p:nvSpPr>
          <p:cNvPr id="3" name="Segnaposto numero diapositiva 2"/>
          <p:cNvSpPr>
            <a:spLocks noGrp="1"/>
          </p:cNvSpPr>
          <p:nvPr>
            <p:ph type="sldNum" sz="quarter" idx="12"/>
          </p:nvPr>
        </p:nvSpPr>
        <p:spPr/>
        <p:txBody>
          <a:bodyPr/>
          <a:lstStyle/>
          <a:p>
            <a:fld id="{9D6A66C3-F6AC-47B2-B5BC-E0A86AF003C3}" type="slidenum">
              <a:rPr lang="es-ES" smtClean="0"/>
              <a:pPr/>
              <a:t>12</a:t>
            </a:fld>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10"/>
          <p:cNvGrpSpPr/>
          <p:nvPr/>
        </p:nvGrpSpPr>
        <p:grpSpPr>
          <a:xfrm>
            <a:off x="3059832" y="4725145"/>
            <a:ext cx="1008112" cy="1080119"/>
            <a:chOff x="3203848" y="4139131"/>
            <a:chExt cx="1008112" cy="1080119"/>
          </a:xfrm>
        </p:grpSpPr>
        <p:grpSp>
          <p:nvGrpSpPr>
            <p:cNvPr id="4" name="Gruppo 67"/>
            <p:cNvGrpSpPr/>
            <p:nvPr/>
          </p:nvGrpSpPr>
          <p:grpSpPr>
            <a:xfrm>
              <a:off x="3203848" y="4243447"/>
              <a:ext cx="1008112" cy="975803"/>
              <a:chOff x="4427984" y="5445224"/>
              <a:chExt cx="1152128" cy="1179029"/>
            </a:xfrm>
          </p:grpSpPr>
          <p:sp>
            <p:nvSpPr>
              <p:cNvPr id="33" name="Rettangolo arrotondato 32"/>
              <p:cNvSpPr/>
              <p:nvPr/>
            </p:nvSpPr>
            <p:spPr>
              <a:xfrm>
                <a:off x="4499992" y="5445224"/>
                <a:ext cx="1080120" cy="936104"/>
              </a:xfrm>
              <a:prstGeom prst="roundRect">
                <a:avLst/>
              </a:prstGeom>
              <a:solidFill>
                <a:srgbClr val="4E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err="1" smtClean="0">
                    <a:solidFill>
                      <a:schemeClr val="bg1"/>
                    </a:solidFill>
                  </a:rPr>
                  <a:t>Sgr</a:t>
                </a:r>
                <a:r>
                  <a:rPr lang="it-IT" sz="900" b="1" dirty="0" smtClean="0">
                    <a:solidFill>
                      <a:schemeClr val="bg1"/>
                    </a:solidFill>
                  </a:rPr>
                  <a:t> </a:t>
                </a:r>
              </a:p>
              <a:p>
                <a:pPr algn="ctr"/>
                <a:r>
                  <a:rPr lang="it-IT" sz="900" b="1" dirty="0" err="1" smtClean="0">
                    <a:solidFill>
                      <a:schemeClr val="bg1"/>
                    </a:solidFill>
                  </a:rPr>
                  <a:t>Captive</a:t>
                </a:r>
                <a:endParaRPr lang="it-IT" sz="900" b="1" dirty="0" smtClean="0">
                  <a:solidFill>
                    <a:schemeClr val="bg1"/>
                  </a:solidFill>
                </a:endParaRPr>
              </a:p>
            </p:txBody>
          </p:sp>
          <p:sp>
            <p:nvSpPr>
              <p:cNvPr id="50" name="Ovale 49"/>
              <p:cNvSpPr/>
              <p:nvPr/>
            </p:nvSpPr>
            <p:spPr>
              <a:xfrm>
                <a:off x="4427984" y="5733256"/>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67" name="Ovale 66"/>
              <p:cNvSpPr/>
              <p:nvPr/>
            </p:nvSpPr>
            <p:spPr>
              <a:xfrm>
                <a:off x="4860032" y="6264213"/>
                <a:ext cx="360040" cy="360040"/>
              </a:xfrm>
              <a:prstGeom prst="ellipse">
                <a:avLst/>
              </a:prstGeom>
              <a:solidFill>
                <a:srgbClr val="4E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
          <p:nvSpPr>
            <p:cNvPr id="110" name="Ovale 109"/>
            <p:cNvSpPr/>
            <p:nvPr/>
          </p:nvSpPr>
          <p:spPr>
            <a:xfrm>
              <a:off x="3563888" y="4139131"/>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5" name="Gruppo 108"/>
          <p:cNvGrpSpPr/>
          <p:nvPr/>
        </p:nvGrpSpPr>
        <p:grpSpPr>
          <a:xfrm>
            <a:off x="3059832" y="3717033"/>
            <a:ext cx="1008112" cy="1107503"/>
            <a:chOff x="3203848" y="3212976"/>
            <a:chExt cx="1008112" cy="1107503"/>
          </a:xfrm>
        </p:grpSpPr>
        <p:grpSp>
          <p:nvGrpSpPr>
            <p:cNvPr id="6" name="Gruppo 65"/>
            <p:cNvGrpSpPr/>
            <p:nvPr/>
          </p:nvGrpSpPr>
          <p:grpSpPr>
            <a:xfrm>
              <a:off x="3203848" y="3307344"/>
              <a:ext cx="1008112" cy="1013135"/>
              <a:chOff x="4427984" y="4509120"/>
              <a:chExt cx="1152128" cy="1224136"/>
            </a:xfrm>
          </p:grpSpPr>
          <p:sp>
            <p:nvSpPr>
              <p:cNvPr id="65" name="Ovale 64"/>
              <p:cNvSpPr/>
              <p:nvPr/>
            </p:nvSpPr>
            <p:spPr>
              <a:xfrm>
                <a:off x="4860032" y="5373216"/>
                <a:ext cx="360040" cy="360040"/>
              </a:xfrm>
              <a:prstGeom prst="ellipse">
                <a:avLst/>
              </a:prstGeom>
              <a:solidFill>
                <a:srgbClr val="38A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32" name="Rettangolo arrotondato 31"/>
              <p:cNvSpPr/>
              <p:nvPr/>
            </p:nvSpPr>
            <p:spPr>
              <a:xfrm>
                <a:off x="4499992" y="4509120"/>
                <a:ext cx="1080120" cy="936104"/>
              </a:xfrm>
              <a:prstGeom prst="roundRect">
                <a:avLst/>
              </a:prstGeom>
              <a:solidFill>
                <a:srgbClr val="38A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dirty="0" smtClean="0">
                  <a:solidFill>
                    <a:schemeClr val="bg1"/>
                  </a:solidFill>
                </a:endParaRPr>
              </a:p>
              <a:p>
                <a:pPr algn="ctr"/>
                <a:r>
                  <a:rPr lang="it-IT" sz="900" b="1" dirty="0" err="1" smtClean="0">
                    <a:solidFill>
                      <a:schemeClr val="bg1"/>
                    </a:solidFill>
                  </a:rPr>
                  <a:t>Sgr</a:t>
                </a:r>
                <a:r>
                  <a:rPr lang="it-IT" sz="900" b="1" dirty="0" smtClean="0">
                    <a:solidFill>
                      <a:schemeClr val="bg1"/>
                    </a:solidFill>
                  </a:rPr>
                  <a:t> </a:t>
                </a:r>
              </a:p>
              <a:p>
                <a:pPr algn="ctr"/>
                <a:r>
                  <a:rPr lang="it-IT" sz="900" b="1" dirty="0" err="1" smtClean="0">
                    <a:solidFill>
                      <a:schemeClr val="bg1"/>
                    </a:solidFill>
                  </a:rPr>
                  <a:t>Boutiques</a:t>
                </a:r>
                <a:endParaRPr lang="it-IT" sz="900" b="1" dirty="0" smtClean="0">
                  <a:solidFill>
                    <a:schemeClr val="bg1"/>
                  </a:solidFill>
                </a:endParaRPr>
              </a:p>
            </p:txBody>
          </p:sp>
          <p:sp>
            <p:nvSpPr>
              <p:cNvPr id="49" name="Ovale 48"/>
              <p:cNvSpPr/>
              <p:nvPr/>
            </p:nvSpPr>
            <p:spPr>
              <a:xfrm>
                <a:off x="4427984" y="4797152"/>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
          <p:nvSpPr>
            <p:cNvPr id="108" name="Ovale 107"/>
            <p:cNvSpPr/>
            <p:nvPr/>
          </p:nvSpPr>
          <p:spPr>
            <a:xfrm>
              <a:off x="3563888" y="3212976"/>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7" name="Gruppo 106"/>
          <p:cNvGrpSpPr/>
          <p:nvPr/>
        </p:nvGrpSpPr>
        <p:grpSpPr>
          <a:xfrm>
            <a:off x="3059832" y="2780929"/>
            <a:ext cx="1008112" cy="1045444"/>
            <a:chOff x="3203848" y="2338931"/>
            <a:chExt cx="1008112" cy="1045444"/>
          </a:xfrm>
        </p:grpSpPr>
        <p:grpSp>
          <p:nvGrpSpPr>
            <p:cNvPr id="8" name="Gruppo 63"/>
            <p:cNvGrpSpPr/>
            <p:nvPr/>
          </p:nvGrpSpPr>
          <p:grpSpPr>
            <a:xfrm>
              <a:off x="3203848" y="2371240"/>
              <a:ext cx="1008112" cy="1013135"/>
              <a:chOff x="4427984" y="3573016"/>
              <a:chExt cx="1152128" cy="1224136"/>
            </a:xfrm>
          </p:grpSpPr>
          <p:sp>
            <p:nvSpPr>
              <p:cNvPr id="31" name="Rettangolo arrotondato 30"/>
              <p:cNvSpPr/>
              <p:nvPr/>
            </p:nvSpPr>
            <p:spPr>
              <a:xfrm>
                <a:off x="4499992" y="3573016"/>
                <a:ext cx="1080120" cy="936104"/>
              </a:xfrm>
              <a:prstGeom prst="roundRect">
                <a:avLst/>
              </a:prstGeom>
              <a:solidFill>
                <a:srgbClr val="BAE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dirty="0" smtClean="0">
                  <a:solidFill>
                    <a:schemeClr val="bg1"/>
                  </a:solidFill>
                </a:endParaRPr>
              </a:p>
              <a:p>
                <a:pPr algn="ctr"/>
                <a:r>
                  <a:rPr lang="it-IT" sz="900" b="1" dirty="0" smtClean="0">
                    <a:solidFill>
                      <a:schemeClr val="bg1"/>
                    </a:solidFill>
                  </a:rPr>
                  <a:t>….</a:t>
                </a:r>
              </a:p>
            </p:txBody>
          </p:sp>
          <p:sp>
            <p:nvSpPr>
              <p:cNvPr id="48" name="Ovale 47"/>
              <p:cNvSpPr/>
              <p:nvPr/>
            </p:nvSpPr>
            <p:spPr>
              <a:xfrm>
                <a:off x="4427984" y="3861048"/>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63" name="Ovale 62"/>
              <p:cNvSpPr/>
              <p:nvPr/>
            </p:nvSpPr>
            <p:spPr>
              <a:xfrm>
                <a:off x="4860032" y="4437112"/>
                <a:ext cx="360040" cy="360040"/>
              </a:xfrm>
              <a:prstGeom prst="ellipse">
                <a:avLst/>
              </a:prstGeom>
              <a:solidFill>
                <a:srgbClr val="BAE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
          <p:nvSpPr>
            <p:cNvPr id="106" name="Ovale 105"/>
            <p:cNvSpPr/>
            <p:nvPr/>
          </p:nvSpPr>
          <p:spPr>
            <a:xfrm>
              <a:off x="3563888" y="2338931"/>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9" name="Gruppo 104"/>
          <p:cNvGrpSpPr/>
          <p:nvPr/>
        </p:nvGrpSpPr>
        <p:grpSpPr>
          <a:xfrm>
            <a:off x="3059832" y="1879501"/>
            <a:ext cx="1008112" cy="1045444"/>
            <a:chOff x="3203848" y="1402827"/>
            <a:chExt cx="1008112" cy="1045444"/>
          </a:xfrm>
        </p:grpSpPr>
        <p:grpSp>
          <p:nvGrpSpPr>
            <p:cNvPr id="10" name="Gruppo 61"/>
            <p:cNvGrpSpPr/>
            <p:nvPr/>
          </p:nvGrpSpPr>
          <p:grpSpPr>
            <a:xfrm>
              <a:off x="3203848" y="1435136"/>
              <a:ext cx="1008112" cy="1013135"/>
              <a:chOff x="4427984" y="2636912"/>
              <a:chExt cx="1152128" cy="1224136"/>
            </a:xfrm>
          </p:grpSpPr>
          <p:sp>
            <p:nvSpPr>
              <p:cNvPr id="30" name="Rettangolo arrotondato 29"/>
              <p:cNvSpPr/>
              <p:nvPr/>
            </p:nvSpPr>
            <p:spPr>
              <a:xfrm>
                <a:off x="4499992" y="2636912"/>
                <a:ext cx="1080120" cy="936104"/>
              </a:xfrm>
              <a:prstGeom prst="roundRect">
                <a:avLst/>
              </a:prstGeom>
              <a:solidFill>
                <a:srgbClr val="A7E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smtClean="0">
                    <a:solidFill>
                      <a:schemeClr val="bg1"/>
                    </a:solidFill>
                  </a:rPr>
                  <a:t>OICR</a:t>
                </a:r>
                <a:endParaRPr lang="it-IT" sz="900" b="1" dirty="0">
                  <a:solidFill>
                    <a:schemeClr val="bg1"/>
                  </a:solidFill>
                </a:endParaRPr>
              </a:p>
            </p:txBody>
          </p:sp>
          <p:sp>
            <p:nvSpPr>
              <p:cNvPr id="47" name="Ovale 46"/>
              <p:cNvSpPr/>
              <p:nvPr/>
            </p:nvSpPr>
            <p:spPr>
              <a:xfrm>
                <a:off x="4427984" y="2924944"/>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61" name="Ovale 60"/>
              <p:cNvSpPr/>
              <p:nvPr/>
            </p:nvSpPr>
            <p:spPr>
              <a:xfrm>
                <a:off x="4860032" y="3501008"/>
                <a:ext cx="360040" cy="360040"/>
              </a:xfrm>
              <a:prstGeom prst="ellipse">
                <a:avLst/>
              </a:prstGeom>
              <a:solidFill>
                <a:srgbClr val="A7E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
          <p:nvSpPr>
            <p:cNvPr id="104" name="Ovale 103"/>
            <p:cNvSpPr/>
            <p:nvPr/>
          </p:nvSpPr>
          <p:spPr>
            <a:xfrm>
              <a:off x="3563888" y="1402827"/>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11" name="85 Grupo"/>
          <p:cNvGrpSpPr/>
          <p:nvPr/>
        </p:nvGrpSpPr>
        <p:grpSpPr>
          <a:xfrm>
            <a:off x="3059832" y="836713"/>
            <a:ext cx="1008112" cy="1107504"/>
            <a:chOff x="3131840" y="3573016"/>
            <a:chExt cx="1008112" cy="1107504"/>
          </a:xfrm>
        </p:grpSpPr>
        <p:grpSp>
          <p:nvGrpSpPr>
            <p:cNvPr id="12" name="Gruppo 59"/>
            <p:cNvGrpSpPr/>
            <p:nvPr/>
          </p:nvGrpSpPr>
          <p:grpSpPr>
            <a:xfrm>
              <a:off x="3131840" y="3667385"/>
              <a:ext cx="1008112" cy="1013135"/>
              <a:chOff x="4427984" y="1700808"/>
              <a:chExt cx="1152128" cy="1224136"/>
            </a:xfrm>
          </p:grpSpPr>
          <p:sp>
            <p:nvSpPr>
              <p:cNvPr id="29" name="Rettangolo arrotondato 28"/>
              <p:cNvSpPr/>
              <p:nvPr/>
            </p:nvSpPr>
            <p:spPr>
              <a:xfrm>
                <a:off x="4499992" y="1700808"/>
                <a:ext cx="1080120" cy="936104"/>
              </a:xfrm>
              <a:prstGeom prst="roundRect">
                <a:avLst/>
              </a:prstGeom>
              <a:solidFill>
                <a:srgbClr val="8F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smtClean="0">
                    <a:solidFill>
                      <a:schemeClr val="bg1"/>
                    </a:solidFill>
                  </a:rPr>
                  <a:t>OICR</a:t>
                </a:r>
                <a:endParaRPr lang="it-IT" sz="900" b="1" dirty="0">
                  <a:solidFill>
                    <a:schemeClr val="bg1"/>
                  </a:solidFill>
                </a:endParaRPr>
              </a:p>
            </p:txBody>
          </p:sp>
          <p:sp>
            <p:nvSpPr>
              <p:cNvPr id="46" name="Ovale 45"/>
              <p:cNvSpPr/>
              <p:nvPr/>
            </p:nvSpPr>
            <p:spPr>
              <a:xfrm>
                <a:off x="4427984" y="1988840"/>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59" name="Ovale 58"/>
              <p:cNvSpPr/>
              <p:nvPr/>
            </p:nvSpPr>
            <p:spPr>
              <a:xfrm>
                <a:off x="4860032" y="2564904"/>
                <a:ext cx="360040" cy="360040"/>
              </a:xfrm>
              <a:prstGeom prst="ellipse">
                <a:avLst/>
              </a:prstGeom>
              <a:solidFill>
                <a:srgbClr val="8F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
          <p:nvSpPr>
            <p:cNvPr id="80" name="Ovale 111"/>
            <p:cNvSpPr/>
            <p:nvPr/>
          </p:nvSpPr>
          <p:spPr>
            <a:xfrm>
              <a:off x="3491880" y="3573016"/>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
        <p:nvSpPr>
          <p:cNvPr id="118" name="Titolo 117"/>
          <p:cNvSpPr>
            <a:spLocks noGrp="1"/>
          </p:cNvSpPr>
          <p:nvPr>
            <p:ph type="title"/>
          </p:nvPr>
        </p:nvSpPr>
        <p:spPr/>
        <p:txBody>
          <a:bodyPr/>
          <a:lstStyle/>
          <a:p>
            <a:r>
              <a:rPr lang="it-IT" smtClean="0"/>
              <a:t>Cnp Investment Insurance Solution</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13</a:t>
            </a:fld>
            <a:endParaRPr lang="es-ES" dirty="0"/>
          </a:p>
        </p:txBody>
      </p:sp>
      <p:grpSp>
        <p:nvGrpSpPr>
          <p:cNvPr id="13" name="Gruppo 76"/>
          <p:cNvGrpSpPr/>
          <p:nvPr/>
        </p:nvGrpSpPr>
        <p:grpSpPr>
          <a:xfrm>
            <a:off x="1475656" y="3157512"/>
            <a:ext cx="1584176" cy="1512962"/>
            <a:chOff x="2915816" y="4221088"/>
            <a:chExt cx="1512168" cy="1440160"/>
          </a:xfrm>
        </p:grpSpPr>
        <p:sp>
          <p:nvSpPr>
            <p:cNvPr id="23" name="Rettangolo arrotondato 22"/>
            <p:cNvSpPr/>
            <p:nvPr/>
          </p:nvSpPr>
          <p:spPr>
            <a:xfrm>
              <a:off x="3059832" y="4509120"/>
              <a:ext cx="1080120" cy="936104"/>
            </a:xfrm>
            <a:prstGeom prst="round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err="1" smtClean="0">
                  <a:solidFill>
                    <a:schemeClr val="bg1"/>
                  </a:solidFill>
                </a:rPr>
                <a:t>F.I.</a:t>
              </a:r>
              <a:r>
                <a:rPr lang="it-IT" sz="1200" b="1" dirty="0" smtClean="0">
                  <a:solidFill>
                    <a:schemeClr val="bg1"/>
                  </a:solidFill>
                </a:rPr>
                <a:t>   Strutturato</a:t>
              </a:r>
              <a:endParaRPr lang="it-IT" sz="1200" b="1" dirty="0">
                <a:solidFill>
                  <a:schemeClr val="bg1"/>
                </a:solidFill>
              </a:endParaRPr>
            </a:p>
          </p:txBody>
        </p:sp>
        <p:sp>
          <p:nvSpPr>
            <p:cNvPr id="36" name="Ovale 35"/>
            <p:cNvSpPr/>
            <p:nvPr/>
          </p:nvSpPr>
          <p:spPr>
            <a:xfrm>
              <a:off x="3419872" y="4221088"/>
              <a:ext cx="360040" cy="360040"/>
            </a:xfrm>
            <a:prstGeom prst="ellipse">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37" name="Ovale 36"/>
            <p:cNvSpPr/>
            <p:nvPr/>
          </p:nvSpPr>
          <p:spPr>
            <a:xfrm>
              <a:off x="2915816" y="4797152"/>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40" name="Ovale 39"/>
            <p:cNvSpPr/>
            <p:nvPr/>
          </p:nvSpPr>
          <p:spPr>
            <a:xfrm>
              <a:off x="3419872" y="5301208"/>
              <a:ext cx="360040" cy="360040"/>
            </a:xfrm>
            <a:prstGeom prst="ellipse">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44" name="Ovale 43"/>
            <p:cNvSpPr/>
            <p:nvPr/>
          </p:nvSpPr>
          <p:spPr>
            <a:xfrm>
              <a:off x="4067944" y="4797152"/>
              <a:ext cx="360040" cy="360040"/>
            </a:xfrm>
            <a:prstGeom prst="ellipse">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14" name="Gruppo 84"/>
          <p:cNvGrpSpPr/>
          <p:nvPr/>
        </p:nvGrpSpPr>
        <p:grpSpPr>
          <a:xfrm>
            <a:off x="107504" y="3284986"/>
            <a:ext cx="1584176" cy="1190149"/>
            <a:chOff x="1547664" y="4437112"/>
            <a:chExt cx="1368152" cy="1008110"/>
          </a:xfrm>
          <a:solidFill>
            <a:schemeClr val="accent3">
              <a:lumMod val="75000"/>
            </a:schemeClr>
          </a:solidFill>
        </p:grpSpPr>
        <p:grpSp>
          <p:nvGrpSpPr>
            <p:cNvPr id="15" name="Gruppo 34"/>
            <p:cNvGrpSpPr/>
            <p:nvPr/>
          </p:nvGrpSpPr>
          <p:grpSpPr>
            <a:xfrm>
              <a:off x="1547664" y="4509119"/>
              <a:ext cx="1368152" cy="936103"/>
              <a:chOff x="1475656" y="3933055"/>
              <a:chExt cx="1368152" cy="936103"/>
            </a:xfrm>
            <a:grpFill/>
          </p:grpSpPr>
          <p:sp>
            <p:nvSpPr>
              <p:cNvPr id="21" name="Rettangolo arrotondato 20"/>
              <p:cNvSpPr/>
              <p:nvPr/>
            </p:nvSpPr>
            <p:spPr>
              <a:xfrm>
                <a:off x="1475656" y="3933055"/>
                <a:ext cx="1080120" cy="93610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bg1"/>
                    </a:solidFill>
                  </a:rPr>
                  <a:t>…</a:t>
                </a:r>
                <a:endParaRPr lang="it-IT" sz="1600" b="1" dirty="0">
                  <a:solidFill>
                    <a:schemeClr val="bg1"/>
                  </a:solidFill>
                </a:endParaRPr>
              </a:p>
            </p:txBody>
          </p:sp>
          <p:sp>
            <p:nvSpPr>
              <p:cNvPr id="22" name="Ovale 21"/>
              <p:cNvSpPr/>
              <p:nvPr/>
            </p:nvSpPr>
            <p:spPr>
              <a:xfrm>
                <a:off x="2483768" y="4221088"/>
                <a:ext cx="360040"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grpSp>
        <p:sp>
          <p:nvSpPr>
            <p:cNvPr id="84" name="Ovale 83"/>
            <p:cNvSpPr/>
            <p:nvPr/>
          </p:nvSpPr>
          <p:spPr>
            <a:xfrm>
              <a:off x="1907704" y="4437112"/>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grpSp>
      <p:grpSp>
        <p:nvGrpSpPr>
          <p:cNvPr id="16" name="Gruppo 102"/>
          <p:cNvGrpSpPr/>
          <p:nvPr/>
        </p:nvGrpSpPr>
        <p:grpSpPr>
          <a:xfrm>
            <a:off x="1475656" y="764704"/>
            <a:ext cx="1584176" cy="1018061"/>
            <a:chOff x="1691680" y="1700808"/>
            <a:chExt cx="1323147" cy="802037"/>
          </a:xfrm>
        </p:grpSpPr>
        <p:grpSp>
          <p:nvGrpSpPr>
            <p:cNvPr id="17" name="Gruppo 78"/>
            <p:cNvGrpSpPr/>
            <p:nvPr/>
          </p:nvGrpSpPr>
          <p:grpSpPr>
            <a:xfrm>
              <a:off x="1691680" y="1700808"/>
              <a:ext cx="1323147" cy="774750"/>
              <a:chOff x="2915816" y="2636912"/>
              <a:chExt cx="1512168" cy="936104"/>
            </a:xfrm>
          </p:grpSpPr>
          <p:sp>
            <p:nvSpPr>
              <p:cNvPr id="28" name="Rettangolo arrotondato 27"/>
              <p:cNvSpPr/>
              <p:nvPr/>
            </p:nvSpPr>
            <p:spPr>
              <a:xfrm>
                <a:off x="3059832" y="2636912"/>
                <a:ext cx="1080120" cy="936104"/>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err="1" smtClean="0">
                    <a:solidFill>
                      <a:schemeClr val="bg1"/>
                    </a:solidFill>
                  </a:rPr>
                  <a:t>F.I.</a:t>
                </a:r>
                <a:r>
                  <a:rPr lang="it-IT" sz="1200" b="1" dirty="0" smtClean="0">
                    <a:solidFill>
                      <a:schemeClr val="bg1"/>
                    </a:solidFill>
                  </a:rPr>
                  <a:t>       Dedicato</a:t>
                </a:r>
                <a:endParaRPr lang="it-IT" sz="1200" b="1" dirty="0">
                  <a:solidFill>
                    <a:schemeClr val="bg1"/>
                  </a:solidFill>
                </a:endParaRPr>
              </a:p>
            </p:txBody>
          </p:sp>
          <p:sp>
            <p:nvSpPr>
              <p:cNvPr id="39" name="Ovale 38"/>
              <p:cNvSpPr/>
              <p:nvPr/>
            </p:nvSpPr>
            <p:spPr>
              <a:xfrm>
                <a:off x="2915816" y="2924944"/>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42" name="Ovale 41"/>
              <p:cNvSpPr/>
              <p:nvPr/>
            </p:nvSpPr>
            <p:spPr>
              <a:xfrm>
                <a:off x="4067944" y="2924944"/>
                <a:ext cx="360040" cy="360040"/>
              </a:xfrm>
              <a:prstGeom prst="ellipse">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sp>
          <p:nvSpPr>
            <p:cNvPr id="98" name="Ovale 97"/>
            <p:cNvSpPr/>
            <p:nvPr/>
          </p:nvSpPr>
          <p:spPr>
            <a:xfrm>
              <a:off x="2123728" y="2204864"/>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26" name="Gruppo 101"/>
          <p:cNvGrpSpPr/>
          <p:nvPr/>
        </p:nvGrpSpPr>
        <p:grpSpPr>
          <a:xfrm>
            <a:off x="1475656" y="1772816"/>
            <a:ext cx="1584176" cy="1368041"/>
            <a:chOff x="1691680" y="2505211"/>
            <a:chExt cx="1323147" cy="1077754"/>
          </a:xfrm>
        </p:grpSpPr>
        <p:grpSp>
          <p:nvGrpSpPr>
            <p:cNvPr id="34" name="Gruppo 77"/>
            <p:cNvGrpSpPr/>
            <p:nvPr/>
          </p:nvGrpSpPr>
          <p:grpSpPr>
            <a:xfrm>
              <a:off x="1691680" y="2505211"/>
              <a:ext cx="1323147" cy="1013135"/>
              <a:chOff x="2915816" y="3284984"/>
              <a:chExt cx="1512168" cy="1224136"/>
            </a:xfrm>
          </p:grpSpPr>
          <p:sp>
            <p:nvSpPr>
              <p:cNvPr id="24" name="Rettangolo arrotondato 23"/>
              <p:cNvSpPr/>
              <p:nvPr/>
            </p:nvSpPr>
            <p:spPr>
              <a:xfrm>
                <a:off x="3059832" y="3573016"/>
                <a:ext cx="1080120" cy="936104"/>
              </a:xfrm>
              <a:prstGeom prst="round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smtClean="0">
                    <a:solidFill>
                      <a:schemeClr val="bg1"/>
                    </a:solidFill>
                  </a:rPr>
                  <a:t>...</a:t>
                </a:r>
                <a:endParaRPr lang="it-IT" sz="1200" b="1" dirty="0">
                  <a:solidFill>
                    <a:schemeClr val="bg1"/>
                  </a:solidFill>
                </a:endParaRPr>
              </a:p>
            </p:txBody>
          </p:sp>
          <p:sp>
            <p:nvSpPr>
              <p:cNvPr id="20" name="Ovale 19"/>
              <p:cNvSpPr/>
              <p:nvPr/>
            </p:nvSpPr>
            <p:spPr>
              <a:xfrm>
                <a:off x="2915816" y="3861048"/>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43" name="Ovale 42"/>
              <p:cNvSpPr/>
              <p:nvPr/>
            </p:nvSpPr>
            <p:spPr>
              <a:xfrm>
                <a:off x="4067944" y="3861048"/>
                <a:ext cx="360040" cy="360040"/>
              </a:xfrm>
              <a:prstGeom prst="ellipse">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5" name="Ovale 24"/>
              <p:cNvSpPr/>
              <p:nvPr/>
            </p:nvSpPr>
            <p:spPr>
              <a:xfrm>
                <a:off x="3419872" y="3284984"/>
                <a:ext cx="360040" cy="360040"/>
              </a:xfrm>
              <a:prstGeom prst="ellipse">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sp>
          <p:nvSpPr>
            <p:cNvPr id="99" name="Ovale 98"/>
            <p:cNvSpPr/>
            <p:nvPr/>
          </p:nvSpPr>
          <p:spPr>
            <a:xfrm>
              <a:off x="2123728" y="3284984"/>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35" name="Gruppo 100"/>
          <p:cNvGrpSpPr/>
          <p:nvPr/>
        </p:nvGrpSpPr>
        <p:grpSpPr>
          <a:xfrm>
            <a:off x="1475656" y="4708429"/>
            <a:ext cx="1584176" cy="1096835"/>
            <a:chOff x="1664677" y="4797152"/>
            <a:chExt cx="1323147" cy="864096"/>
          </a:xfrm>
        </p:grpSpPr>
        <p:grpSp>
          <p:nvGrpSpPr>
            <p:cNvPr id="41" name="Gruppo 75"/>
            <p:cNvGrpSpPr/>
            <p:nvPr/>
          </p:nvGrpSpPr>
          <p:grpSpPr>
            <a:xfrm>
              <a:off x="1664677" y="4886498"/>
              <a:ext cx="1323147" cy="774750"/>
              <a:chOff x="2915816" y="5445224"/>
              <a:chExt cx="1512168" cy="936104"/>
            </a:xfrm>
          </p:grpSpPr>
          <p:sp>
            <p:nvSpPr>
              <p:cNvPr id="27" name="Rettangolo arrotondato 26"/>
              <p:cNvSpPr/>
              <p:nvPr/>
            </p:nvSpPr>
            <p:spPr>
              <a:xfrm>
                <a:off x="3059832" y="5445224"/>
                <a:ext cx="1080120" cy="936104"/>
              </a:xfrm>
              <a:prstGeom prst="roundRect">
                <a:avLst/>
              </a:prstGeom>
              <a:solidFill>
                <a:schemeClr val="accent5">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it-IT" sz="1200" b="1" dirty="0" smtClean="0">
                    <a:solidFill>
                      <a:schemeClr val="bg1"/>
                    </a:solidFill>
                  </a:rPr>
                  <a:t>...</a:t>
                </a:r>
                <a:endParaRPr lang="it-IT" sz="1200" b="1" dirty="0">
                  <a:solidFill>
                    <a:schemeClr val="bg1"/>
                  </a:solidFill>
                </a:endParaRPr>
              </a:p>
            </p:txBody>
          </p:sp>
          <p:sp>
            <p:nvSpPr>
              <p:cNvPr id="38" name="Ovale 37"/>
              <p:cNvSpPr/>
              <p:nvPr/>
            </p:nvSpPr>
            <p:spPr>
              <a:xfrm>
                <a:off x="2915816" y="5733256"/>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45" name="Ovale 44"/>
              <p:cNvSpPr/>
              <p:nvPr/>
            </p:nvSpPr>
            <p:spPr>
              <a:xfrm>
                <a:off x="4067944" y="5805264"/>
                <a:ext cx="360040" cy="360040"/>
              </a:xfrm>
              <a:prstGeom prst="ellipse">
                <a:avLst/>
              </a:prstGeom>
              <a:solidFill>
                <a:schemeClr val="accent5">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sp>
          <p:nvSpPr>
            <p:cNvPr id="100" name="Ovale 99"/>
            <p:cNvSpPr/>
            <p:nvPr/>
          </p:nvSpPr>
          <p:spPr>
            <a:xfrm>
              <a:off x="2123728" y="4797152"/>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51" name="Gruppo 52"/>
          <p:cNvGrpSpPr/>
          <p:nvPr/>
        </p:nvGrpSpPr>
        <p:grpSpPr>
          <a:xfrm>
            <a:off x="107504" y="2055825"/>
            <a:ext cx="1584176" cy="1445183"/>
            <a:chOff x="1475656" y="3573016"/>
            <a:chExt cx="1368152" cy="1224136"/>
          </a:xfrm>
        </p:grpSpPr>
        <p:sp>
          <p:nvSpPr>
            <p:cNvPr id="18" name="Rettangolo arrotondato 17"/>
            <p:cNvSpPr/>
            <p:nvPr/>
          </p:nvSpPr>
          <p:spPr>
            <a:xfrm>
              <a:off x="1475656" y="3573016"/>
              <a:ext cx="1080120" cy="936104"/>
            </a:xfrm>
            <a:prstGeom prst="round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bg1"/>
                  </a:solidFill>
                </a:rPr>
                <a:t>Gestione Separata</a:t>
              </a:r>
              <a:endParaRPr lang="it-IT" sz="1600" b="1" dirty="0">
                <a:solidFill>
                  <a:schemeClr val="bg1"/>
                </a:solidFill>
              </a:endParaRPr>
            </a:p>
          </p:txBody>
        </p:sp>
        <p:sp>
          <p:nvSpPr>
            <p:cNvPr id="19" name="Ovale 18"/>
            <p:cNvSpPr/>
            <p:nvPr/>
          </p:nvSpPr>
          <p:spPr>
            <a:xfrm>
              <a:off x="2483768" y="3861048"/>
              <a:ext cx="360040" cy="360040"/>
            </a:xfrm>
            <a:prstGeom prst="ellipse">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sp>
          <p:nvSpPr>
            <p:cNvPr id="52" name="Ovale 51"/>
            <p:cNvSpPr/>
            <p:nvPr/>
          </p:nvSpPr>
          <p:spPr>
            <a:xfrm>
              <a:off x="1835696" y="4437112"/>
              <a:ext cx="360040" cy="360040"/>
            </a:xfrm>
            <a:prstGeom prst="ellipse">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grpSp>
      <p:sp>
        <p:nvSpPr>
          <p:cNvPr id="69" name="CasellaDiTesto 68"/>
          <p:cNvSpPr txBox="1"/>
          <p:nvPr/>
        </p:nvSpPr>
        <p:spPr>
          <a:xfrm>
            <a:off x="4283968" y="1844824"/>
            <a:ext cx="4536503" cy="4293483"/>
          </a:xfrm>
          <a:prstGeom prst="rect">
            <a:avLst/>
          </a:prstGeom>
          <a:noFill/>
        </p:spPr>
        <p:txBody>
          <a:bodyPr wrap="square" rtlCol="0">
            <a:spAutoFit/>
          </a:bodyPr>
          <a:lstStyle/>
          <a:p>
            <a:pPr lvl="0" indent="-180000">
              <a:spcBef>
                <a:spcPts val="600"/>
              </a:spcBef>
              <a:defRPr/>
            </a:pPr>
            <a:r>
              <a:rPr lang="it-IT" sz="1400" b="1" dirty="0" err="1" smtClean="0">
                <a:solidFill>
                  <a:srgbClr val="002364"/>
                </a:solidFill>
                <a:latin typeface="Arial" pitchFamily="34" charset="0"/>
                <a:cs typeface="Arial" pitchFamily="34" charset="0"/>
              </a:rPr>
              <a:t>Cnp</a:t>
            </a:r>
            <a:r>
              <a:rPr lang="it-IT" sz="1400" b="1" dirty="0" smtClean="0">
                <a:solidFill>
                  <a:srgbClr val="002364"/>
                </a:solidFill>
                <a:latin typeface="Arial" pitchFamily="34" charset="0"/>
                <a:cs typeface="Arial" pitchFamily="34" charset="0"/>
              </a:rPr>
              <a:t> </a:t>
            </a:r>
            <a:r>
              <a:rPr lang="it-IT" sz="1400" b="1" dirty="0" err="1" smtClean="0">
                <a:solidFill>
                  <a:srgbClr val="002364"/>
                </a:solidFill>
                <a:latin typeface="Arial" pitchFamily="34" charset="0"/>
                <a:cs typeface="Arial" pitchFamily="34" charset="0"/>
              </a:rPr>
              <a:t>Investment</a:t>
            </a:r>
            <a:r>
              <a:rPr lang="it-IT" sz="1400" b="1" dirty="0" smtClean="0">
                <a:solidFill>
                  <a:srgbClr val="002364"/>
                </a:solidFill>
                <a:latin typeface="Arial" pitchFamily="34" charset="0"/>
                <a:cs typeface="Arial" pitchFamily="34" charset="0"/>
              </a:rPr>
              <a:t> </a:t>
            </a:r>
            <a:r>
              <a:rPr lang="it-IT" sz="1400" b="1" dirty="0" err="1" smtClean="0">
                <a:solidFill>
                  <a:srgbClr val="002364"/>
                </a:solidFill>
                <a:latin typeface="Arial" pitchFamily="34" charset="0"/>
                <a:cs typeface="Arial" pitchFamily="34" charset="0"/>
              </a:rPr>
              <a:t>Insurance</a:t>
            </a:r>
            <a:r>
              <a:rPr lang="it-IT" sz="1400" b="1" dirty="0" smtClean="0">
                <a:solidFill>
                  <a:srgbClr val="002364"/>
                </a:solidFill>
                <a:latin typeface="Arial" pitchFamily="34" charset="0"/>
                <a:cs typeface="Arial" pitchFamily="34" charset="0"/>
              </a:rPr>
              <a:t> </a:t>
            </a:r>
            <a:r>
              <a:rPr lang="it-IT" sz="1400" b="1" dirty="0" err="1" smtClean="0">
                <a:solidFill>
                  <a:srgbClr val="002364"/>
                </a:solidFill>
                <a:latin typeface="Arial" pitchFamily="34" charset="0"/>
                <a:cs typeface="Arial" pitchFamily="34" charset="0"/>
              </a:rPr>
              <a:t>Solution</a:t>
            </a:r>
            <a:r>
              <a:rPr lang="it-IT" sz="1400" b="1" dirty="0" smtClean="0">
                <a:solidFill>
                  <a:srgbClr val="002364"/>
                </a:solidFill>
                <a:latin typeface="Arial" pitchFamily="34" charset="0"/>
                <a:cs typeface="Arial" pitchFamily="34" charset="0"/>
              </a:rPr>
              <a:t> </a:t>
            </a:r>
            <a:r>
              <a:rPr lang="it-IT" sz="1400" dirty="0" smtClean="0">
                <a:solidFill>
                  <a:srgbClr val="4C4C4C"/>
                </a:solidFill>
                <a:latin typeface="Arial" pitchFamily="34" charset="0"/>
                <a:cs typeface="Arial" pitchFamily="34" charset="0"/>
              </a:rPr>
              <a:t>è un prodotto flessibile ed adattabile a qualsiasi esigenza di investimento:</a:t>
            </a:r>
          </a:p>
          <a:p>
            <a:pPr marL="179388" lvl="0" indent="-179388">
              <a:spcBef>
                <a:spcPts val="600"/>
              </a:spcBef>
              <a:buClr>
                <a:srgbClr val="D70064"/>
              </a:buClr>
              <a:defRPr/>
            </a:pPr>
            <a:r>
              <a:rPr lang="it-IT" sz="1400" dirty="0" smtClean="0">
                <a:solidFill>
                  <a:srgbClr val="4C4C4C"/>
                </a:solidFill>
                <a:latin typeface="Arial" pitchFamily="34" charset="0"/>
                <a:cs typeface="Arial" pitchFamily="34" charset="0"/>
              </a:rPr>
              <a:t>Il prodotto assicurativo  </a:t>
            </a:r>
            <a:r>
              <a:rPr lang="it-IT" sz="1600" b="1" dirty="0" smtClean="0">
                <a:solidFill>
                  <a:srgbClr val="D70064"/>
                </a:solidFill>
                <a:latin typeface="Arial" pitchFamily="34" charset="0"/>
                <a:cs typeface="Arial" pitchFamily="34" charset="0"/>
              </a:rPr>
              <a:t>MULTIRAMO</a:t>
            </a:r>
            <a:r>
              <a:rPr lang="it-IT" sz="1400" dirty="0" smtClean="0">
                <a:solidFill>
                  <a:schemeClr val="tx1">
                    <a:lumMod val="50000"/>
                    <a:lumOff val="50000"/>
                  </a:schemeClr>
                </a:solidFill>
              </a:rPr>
              <a:t> </a:t>
            </a:r>
            <a:r>
              <a:rPr lang="it-IT" sz="1400" dirty="0" smtClean="0">
                <a:solidFill>
                  <a:srgbClr val="4C4C4C"/>
                </a:solidFill>
                <a:latin typeface="Arial" pitchFamily="34" charset="0"/>
                <a:cs typeface="Arial" pitchFamily="34" charset="0"/>
              </a:rPr>
              <a:t>che dà accesso, tramite un unico prodotto a </a:t>
            </a:r>
            <a:r>
              <a:rPr lang="it-IT" sz="1400" dirty="0" smtClean="0">
                <a:solidFill>
                  <a:schemeClr val="tx1">
                    <a:lumMod val="50000"/>
                    <a:lumOff val="50000"/>
                  </a:schemeClr>
                </a:solidFill>
              </a:rPr>
              <a:t>:</a:t>
            </a:r>
          </a:p>
          <a:p>
            <a:pPr marL="179388" lvl="0" indent="-179388">
              <a:spcBef>
                <a:spcPts val="600"/>
              </a:spcBef>
              <a:buClr>
                <a:srgbClr val="D70064"/>
              </a:buClr>
              <a:buFont typeface="Arial" pitchFamily="34" charset="0"/>
              <a:buChar char="•"/>
              <a:defRPr/>
            </a:pPr>
            <a:r>
              <a:rPr lang="it-IT" sz="1400" b="1" dirty="0" smtClean="0">
                <a:solidFill>
                  <a:srgbClr val="002364"/>
                </a:solidFill>
                <a:latin typeface="Arial" pitchFamily="34" charset="0"/>
                <a:cs typeface="Arial" pitchFamily="34" charset="0"/>
              </a:rPr>
              <a:t>Gestione Separata CNP Vida </a:t>
            </a:r>
            <a:r>
              <a:rPr lang="it-IT" sz="1400" b="1" dirty="0" err="1" smtClean="0">
                <a:solidFill>
                  <a:srgbClr val="002364"/>
                </a:solidFill>
                <a:latin typeface="Arial" pitchFamily="34" charset="0"/>
                <a:cs typeface="Arial" pitchFamily="34" charset="0"/>
              </a:rPr>
              <a:t>Guarantee</a:t>
            </a:r>
            <a:r>
              <a:rPr lang="it-IT" sz="1400" dirty="0" smtClean="0">
                <a:solidFill>
                  <a:srgbClr val="4C4C4C"/>
                </a:solidFill>
                <a:latin typeface="Arial" pitchFamily="34" charset="0"/>
                <a:cs typeface="Arial" pitchFamily="34" charset="0"/>
              </a:rPr>
              <a:t> con garanzia fornita dalla Compagnia sul capitale netto in essa investito;</a:t>
            </a:r>
          </a:p>
          <a:p>
            <a:pPr marL="179388" lvl="0" indent="-179388">
              <a:spcBef>
                <a:spcPts val="600"/>
              </a:spcBef>
              <a:buClr>
                <a:srgbClr val="D70064"/>
              </a:buClr>
              <a:buFont typeface="Arial" pitchFamily="34" charset="0"/>
              <a:buChar char="•"/>
              <a:defRPr/>
            </a:pPr>
            <a:r>
              <a:rPr lang="it-IT" sz="1400" b="1" dirty="0" smtClean="0">
                <a:solidFill>
                  <a:srgbClr val="002364"/>
                </a:solidFill>
                <a:latin typeface="Arial" pitchFamily="34" charset="0"/>
                <a:cs typeface="Arial" pitchFamily="34" charset="0"/>
              </a:rPr>
              <a:t>Portafogli gestiti </a:t>
            </a:r>
            <a:r>
              <a:rPr lang="it-IT" sz="1400" dirty="0" smtClean="0">
                <a:solidFill>
                  <a:srgbClr val="4C4C4C"/>
                </a:solidFill>
                <a:latin typeface="Arial" pitchFamily="34" charset="0"/>
                <a:cs typeface="Arial" pitchFamily="34" charset="0"/>
              </a:rPr>
              <a:t>(fondi interni) da professionisti specializzati nella scelta degli attivi e nella loro gestione</a:t>
            </a:r>
          </a:p>
          <a:p>
            <a:pPr marL="179388" lvl="0" indent="-179388">
              <a:spcBef>
                <a:spcPts val="600"/>
              </a:spcBef>
              <a:buClr>
                <a:srgbClr val="D70064"/>
              </a:buClr>
              <a:buFont typeface="Arial" pitchFamily="34" charset="0"/>
              <a:buChar char="•"/>
              <a:defRPr/>
            </a:pPr>
            <a:r>
              <a:rPr lang="it-IT" sz="1400" dirty="0" smtClean="0">
                <a:solidFill>
                  <a:srgbClr val="4C4C4C"/>
                </a:solidFill>
                <a:latin typeface="Arial" pitchFamily="34" charset="0"/>
                <a:cs typeface="Arial" pitchFamily="34" charset="0"/>
              </a:rPr>
              <a:t>come ulteriore elemento di diversificazione, </a:t>
            </a:r>
            <a:r>
              <a:rPr lang="it-IT" sz="1400" b="1" dirty="0" smtClean="0">
                <a:solidFill>
                  <a:srgbClr val="002364"/>
                </a:solidFill>
                <a:latin typeface="Arial" pitchFamily="34" charset="0"/>
                <a:cs typeface="Arial" pitchFamily="34" charset="0"/>
              </a:rPr>
              <a:t>più di 120 OICR </a:t>
            </a:r>
            <a:r>
              <a:rPr lang="it-IT" sz="1400" dirty="0" smtClean="0">
                <a:solidFill>
                  <a:srgbClr val="4C4C4C"/>
                </a:solidFill>
                <a:latin typeface="Arial" pitchFamily="34" charset="0"/>
                <a:cs typeface="Arial" pitchFamily="34" charset="0"/>
              </a:rPr>
              <a:t>messi a disposizione.</a:t>
            </a:r>
          </a:p>
          <a:p>
            <a:pPr marL="179388" lvl="0" indent="-179388">
              <a:spcBef>
                <a:spcPts val="600"/>
              </a:spcBef>
              <a:buClr>
                <a:srgbClr val="D70064"/>
              </a:buClr>
              <a:buFont typeface="Arial" pitchFamily="34" charset="0"/>
              <a:buChar char="•"/>
              <a:defRPr/>
            </a:pPr>
            <a:endParaRPr lang="it-IT" sz="300" dirty="0" smtClean="0">
              <a:solidFill>
                <a:srgbClr val="4C4C4C"/>
              </a:solidFill>
              <a:latin typeface="Arial" pitchFamily="34" charset="0"/>
              <a:cs typeface="Arial" pitchFamily="34" charset="0"/>
            </a:endParaRPr>
          </a:p>
          <a:p>
            <a:pPr lvl="0" indent="-180000" algn="just">
              <a:spcBef>
                <a:spcPts val="600"/>
              </a:spcBef>
              <a:defRPr/>
            </a:pPr>
            <a:r>
              <a:rPr lang="it-IT" sz="1400" dirty="0" smtClean="0">
                <a:solidFill>
                  <a:srgbClr val="4C4C4C"/>
                </a:solidFill>
                <a:latin typeface="Arial" pitchFamily="34" charset="0"/>
                <a:cs typeface="Arial" pitchFamily="34" charset="0"/>
              </a:rPr>
              <a:t>In funzione degli obiettivi del cliente e del suo profilo di rischio, variabili nel tempo, è possibile comporre il portafoglio in maniera ottimale investendo in modo flessibile nelle diverse soluzioni disponibili.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olo 117"/>
          <p:cNvSpPr>
            <a:spLocks noGrp="1"/>
          </p:cNvSpPr>
          <p:nvPr>
            <p:ph type="title"/>
          </p:nvPr>
        </p:nvSpPr>
        <p:spPr/>
        <p:txBody>
          <a:bodyPr/>
          <a:lstStyle/>
          <a:p>
            <a:r>
              <a:rPr lang="it-IT" dirty="0" err="1" smtClean="0"/>
              <a:t>Cnp</a:t>
            </a:r>
            <a:r>
              <a:rPr lang="it-IT" dirty="0" smtClean="0"/>
              <a:t> </a:t>
            </a:r>
            <a:r>
              <a:rPr lang="it-IT" dirty="0" err="1" smtClean="0"/>
              <a:t>Investment</a:t>
            </a:r>
            <a:r>
              <a:rPr lang="it-IT" dirty="0" smtClean="0"/>
              <a:t> </a:t>
            </a:r>
            <a:r>
              <a:rPr lang="it-IT" dirty="0" err="1" smtClean="0"/>
              <a:t>Insurance</a:t>
            </a:r>
            <a:r>
              <a:rPr lang="it-IT" dirty="0" smtClean="0"/>
              <a:t> </a:t>
            </a:r>
            <a:r>
              <a:rPr lang="it-IT" dirty="0" err="1" smtClean="0"/>
              <a:t>Solution</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z="1000" smtClean="0"/>
              <a:pPr/>
              <a:t>14</a:t>
            </a:fld>
            <a:endParaRPr lang="es-ES" sz="1000" dirty="0"/>
          </a:p>
        </p:txBody>
      </p:sp>
      <p:sp>
        <p:nvSpPr>
          <p:cNvPr id="75" name="CasellaDiTesto 74"/>
          <p:cNvSpPr txBox="1"/>
          <p:nvPr/>
        </p:nvSpPr>
        <p:spPr>
          <a:xfrm>
            <a:off x="4139952" y="1772816"/>
            <a:ext cx="4608512" cy="4185761"/>
          </a:xfrm>
          <a:prstGeom prst="rect">
            <a:avLst/>
          </a:prstGeom>
          <a:noFill/>
        </p:spPr>
        <p:txBody>
          <a:bodyPr wrap="square" rtlCol="0">
            <a:spAutoFit/>
          </a:bodyPr>
          <a:lstStyle/>
          <a:p>
            <a:r>
              <a:rPr lang="it-IT" sz="1400" dirty="0" smtClean="0">
                <a:solidFill>
                  <a:srgbClr val="4C4C4C"/>
                </a:solidFill>
                <a:latin typeface="Arial" pitchFamily="34" charset="0"/>
                <a:cs typeface="Arial" pitchFamily="34" charset="0"/>
              </a:rPr>
              <a:t>Contratto </a:t>
            </a:r>
            <a:r>
              <a:rPr lang="it-IT" sz="1400" b="1" dirty="0" smtClean="0">
                <a:solidFill>
                  <a:srgbClr val="002364"/>
                </a:solidFill>
                <a:latin typeface="Arial" pitchFamily="34" charset="0"/>
                <a:cs typeface="Arial" pitchFamily="34" charset="0"/>
              </a:rPr>
              <a:t>A VITA INTERA </a:t>
            </a:r>
            <a:r>
              <a:rPr lang="it-IT" sz="1400" dirty="0" smtClean="0">
                <a:solidFill>
                  <a:srgbClr val="4C4C4C"/>
                </a:solidFill>
                <a:latin typeface="Arial" pitchFamily="34" charset="0"/>
                <a:cs typeface="Arial" pitchFamily="34" charset="0"/>
              </a:rPr>
              <a:t>con possibilità di prelievi parziali, versamenti aggiuntivi e </a:t>
            </a:r>
            <a:r>
              <a:rPr lang="it-IT" sz="1400" dirty="0" err="1" smtClean="0">
                <a:solidFill>
                  <a:srgbClr val="4C4C4C"/>
                </a:solidFill>
                <a:latin typeface="Arial" pitchFamily="34" charset="0"/>
                <a:cs typeface="Arial" pitchFamily="34" charset="0"/>
              </a:rPr>
              <a:t>switch</a:t>
            </a:r>
            <a:r>
              <a:rPr lang="it-IT" sz="1400" dirty="0" smtClean="0">
                <a:solidFill>
                  <a:srgbClr val="4C4C4C"/>
                </a:solidFill>
                <a:latin typeface="Arial" pitchFamily="34" charset="0"/>
                <a:cs typeface="Arial" pitchFamily="34" charset="0"/>
              </a:rPr>
              <a:t>:</a:t>
            </a:r>
          </a:p>
          <a:p>
            <a:r>
              <a:rPr lang="it-IT" sz="1400" b="1" dirty="0" smtClean="0">
                <a:solidFill>
                  <a:srgbClr val="4C4C4C"/>
                </a:solidFill>
                <a:latin typeface="Arial" pitchFamily="34" charset="0"/>
                <a:cs typeface="Arial" pitchFamily="34" charset="0"/>
              </a:rPr>
              <a:t>Nessuna gestione della scadenza della polizza </a:t>
            </a:r>
          </a:p>
          <a:p>
            <a:endParaRPr lang="it-IT" sz="1400" dirty="0" smtClean="0">
              <a:solidFill>
                <a:srgbClr val="4C4C4C"/>
              </a:solidFill>
              <a:latin typeface="Arial" pitchFamily="34" charset="0"/>
              <a:cs typeface="Arial" pitchFamily="34" charset="0"/>
            </a:endParaRPr>
          </a:p>
          <a:p>
            <a:r>
              <a:rPr lang="it-IT" sz="1400" b="1" dirty="0" smtClean="0">
                <a:solidFill>
                  <a:srgbClr val="002364"/>
                </a:solidFill>
                <a:latin typeface="Arial" pitchFamily="34" charset="0"/>
                <a:cs typeface="Arial" pitchFamily="34" charset="0"/>
              </a:rPr>
              <a:t>VANTAGGI FISCALI </a:t>
            </a:r>
            <a:r>
              <a:rPr lang="it-IT" sz="1400" dirty="0" smtClean="0">
                <a:solidFill>
                  <a:srgbClr val="4C4C4C"/>
                </a:solidFill>
                <a:latin typeface="Arial" pitchFamily="34" charset="0"/>
                <a:cs typeface="Arial" pitchFamily="34" charset="0"/>
              </a:rPr>
              <a:t>- il bollo è accantonato annualmente:</a:t>
            </a:r>
          </a:p>
          <a:p>
            <a:r>
              <a:rPr lang="it-IT" sz="1400" b="1" dirty="0" smtClean="0">
                <a:solidFill>
                  <a:srgbClr val="4C4C4C"/>
                </a:solidFill>
                <a:latin typeface="Arial" pitchFamily="34" charset="0"/>
                <a:cs typeface="Arial" pitchFamily="34" charset="0"/>
              </a:rPr>
              <a:t>Capital </a:t>
            </a:r>
            <a:r>
              <a:rPr lang="it-IT" sz="1400" b="1" dirty="0" err="1" smtClean="0">
                <a:solidFill>
                  <a:srgbClr val="4C4C4C"/>
                </a:solidFill>
                <a:latin typeface="Arial" pitchFamily="34" charset="0"/>
                <a:cs typeface="Arial" pitchFamily="34" charset="0"/>
              </a:rPr>
              <a:t>gain</a:t>
            </a:r>
            <a:r>
              <a:rPr lang="it-IT" sz="1400" b="1" dirty="0" smtClean="0">
                <a:solidFill>
                  <a:srgbClr val="4C4C4C"/>
                </a:solidFill>
                <a:latin typeface="Arial" pitchFamily="34" charset="0"/>
                <a:cs typeface="Arial" pitchFamily="34" charset="0"/>
              </a:rPr>
              <a:t> </a:t>
            </a:r>
            <a:r>
              <a:rPr lang="it-IT" sz="1400" b="1" dirty="0" err="1" smtClean="0">
                <a:solidFill>
                  <a:srgbClr val="4C4C4C"/>
                </a:solidFill>
                <a:latin typeface="Arial" pitchFamily="34" charset="0"/>
                <a:cs typeface="Arial" pitchFamily="34" charset="0"/>
              </a:rPr>
              <a:t>tax</a:t>
            </a:r>
            <a:r>
              <a:rPr lang="it-IT" sz="1400" b="1" dirty="0" smtClean="0">
                <a:solidFill>
                  <a:srgbClr val="4C4C4C"/>
                </a:solidFill>
                <a:latin typeface="Arial" pitchFamily="34" charset="0"/>
                <a:cs typeface="Arial" pitchFamily="34" charset="0"/>
              </a:rPr>
              <a:t>  e bollo solo al riscatto (no bollo per Ramo I</a:t>
            </a:r>
            <a:r>
              <a:rPr lang="it-IT" sz="1400" dirty="0" smtClean="0">
                <a:solidFill>
                  <a:srgbClr val="4C4C4C"/>
                </a:solidFill>
                <a:latin typeface="Arial" pitchFamily="34" charset="0"/>
                <a:cs typeface="Arial" pitchFamily="34" charset="0"/>
              </a:rPr>
              <a:t>)</a:t>
            </a:r>
          </a:p>
          <a:p>
            <a:endParaRPr lang="it-IT" sz="1400" dirty="0" smtClean="0">
              <a:solidFill>
                <a:srgbClr val="4C4C4C"/>
              </a:solidFill>
              <a:latin typeface="Arial" pitchFamily="34" charset="0"/>
              <a:cs typeface="Arial" pitchFamily="34" charset="0"/>
            </a:endParaRPr>
          </a:p>
          <a:p>
            <a:r>
              <a:rPr lang="it-IT" sz="1400" dirty="0" smtClean="0">
                <a:solidFill>
                  <a:srgbClr val="4C4C4C"/>
                </a:solidFill>
                <a:latin typeface="Arial" pitchFamily="34" charset="0"/>
                <a:cs typeface="Arial" pitchFamily="34" charset="0"/>
              </a:rPr>
              <a:t>Tutele della </a:t>
            </a:r>
            <a:r>
              <a:rPr lang="it-IT" sz="1400" b="1" dirty="0" smtClean="0">
                <a:solidFill>
                  <a:srgbClr val="002364"/>
                </a:solidFill>
                <a:latin typeface="Arial" pitchFamily="34" charset="0"/>
                <a:cs typeface="Arial" pitchFamily="34" charset="0"/>
              </a:rPr>
              <a:t>GESTIONE SEPARATA</a:t>
            </a:r>
            <a:r>
              <a:rPr lang="it-IT" sz="1400" dirty="0" smtClean="0">
                <a:solidFill>
                  <a:srgbClr val="4C4C4C"/>
                </a:solidFill>
                <a:latin typeface="Arial" pitchFamily="34" charset="0"/>
                <a:cs typeface="Arial" pitchFamily="34" charset="0"/>
              </a:rPr>
              <a:t>: margine di solvibilità, separazione del patrimonio e riparto privilegiato:</a:t>
            </a:r>
          </a:p>
          <a:p>
            <a:r>
              <a:rPr lang="it-IT" sz="1400" b="1" dirty="0" smtClean="0">
                <a:solidFill>
                  <a:srgbClr val="4C4C4C"/>
                </a:solidFill>
                <a:latin typeface="Arial" pitchFamily="34" charset="0"/>
                <a:cs typeface="Arial" pitchFamily="34" charset="0"/>
              </a:rPr>
              <a:t>La compagnia interviene con i mezzi propri in caso di eventuali perdite</a:t>
            </a:r>
          </a:p>
          <a:p>
            <a:endParaRPr lang="it-IT" sz="1400" b="1" dirty="0" smtClean="0">
              <a:solidFill>
                <a:srgbClr val="002364"/>
              </a:solidFill>
              <a:latin typeface="Arial" pitchFamily="34" charset="0"/>
              <a:cs typeface="Arial" pitchFamily="34" charset="0"/>
            </a:endParaRPr>
          </a:p>
          <a:p>
            <a:r>
              <a:rPr lang="it-IT" sz="1400" b="1" dirty="0" smtClean="0">
                <a:solidFill>
                  <a:srgbClr val="002364"/>
                </a:solidFill>
                <a:latin typeface="Arial" pitchFamily="34" charset="0"/>
                <a:cs typeface="Arial" pitchFamily="34" charset="0"/>
              </a:rPr>
              <a:t>VANTAGGI DEL CONTRATTO </a:t>
            </a:r>
            <a:r>
              <a:rPr lang="it-IT" sz="1400" dirty="0" smtClean="0">
                <a:solidFill>
                  <a:srgbClr val="4C4C4C"/>
                </a:solidFill>
                <a:latin typeface="Arial" pitchFamily="34" charset="0"/>
                <a:cs typeface="Arial" pitchFamily="34" charset="0"/>
              </a:rPr>
              <a:t>assicurativo: </a:t>
            </a:r>
          </a:p>
          <a:p>
            <a:r>
              <a:rPr lang="it-IT" sz="1400" b="1" dirty="0" smtClean="0">
                <a:solidFill>
                  <a:srgbClr val="4C4C4C"/>
                </a:solidFill>
                <a:latin typeface="Arial" pitchFamily="34" charset="0"/>
                <a:cs typeface="Arial" pitchFamily="34" charset="0"/>
              </a:rPr>
              <a:t>Impignorabilità - insequestrabilità - pianificazione successoria anche al di fuori asse ereditario</a:t>
            </a:r>
          </a:p>
          <a:p>
            <a:pPr algn="just"/>
            <a:endParaRPr lang="it-IT" sz="1400" dirty="0" smtClean="0">
              <a:solidFill>
                <a:srgbClr val="002364"/>
              </a:solidFill>
            </a:endParaRPr>
          </a:p>
        </p:txBody>
      </p:sp>
      <p:grpSp>
        <p:nvGrpSpPr>
          <p:cNvPr id="2" name="Gruppo 75"/>
          <p:cNvGrpSpPr/>
          <p:nvPr/>
        </p:nvGrpSpPr>
        <p:grpSpPr>
          <a:xfrm>
            <a:off x="3059832" y="4725145"/>
            <a:ext cx="1008112" cy="1080119"/>
            <a:chOff x="3203848" y="4139131"/>
            <a:chExt cx="1008112" cy="1080119"/>
          </a:xfrm>
        </p:grpSpPr>
        <p:grpSp>
          <p:nvGrpSpPr>
            <p:cNvPr id="4" name="Gruppo 67"/>
            <p:cNvGrpSpPr/>
            <p:nvPr/>
          </p:nvGrpSpPr>
          <p:grpSpPr>
            <a:xfrm>
              <a:off x="3203848" y="4243447"/>
              <a:ext cx="1008112" cy="975803"/>
              <a:chOff x="4427984" y="5445224"/>
              <a:chExt cx="1152128" cy="1179029"/>
            </a:xfrm>
          </p:grpSpPr>
          <p:sp>
            <p:nvSpPr>
              <p:cNvPr id="79" name="Rettangolo arrotondato 78"/>
              <p:cNvSpPr/>
              <p:nvPr/>
            </p:nvSpPr>
            <p:spPr>
              <a:xfrm>
                <a:off x="4499992" y="5445224"/>
                <a:ext cx="1080120" cy="936104"/>
              </a:xfrm>
              <a:prstGeom prst="roundRect">
                <a:avLst/>
              </a:prstGeom>
              <a:solidFill>
                <a:srgbClr val="4E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err="1" smtClean="0">
                    <a:solidFill>
                      <a:schemeClr val="bg1"/>
                    </a:solidFill>
                  </a:rPr>
                  <a:t>Sgr</a:t>
                </a:r>
                <a:r>
                  <a:rPr lang="it-IT" sz="900" b="1" dirty="0" smtClean="0">
                    <a:solidFill>
                      <a:schemeClr val="bg1"/>
                    </a:solidFill>
                  </a:rPr>
                  <a:t> </a:t>
                </a:r>
              </a:p>
              <a:p>
                <a:pPr algn="ctr"/>
                <a:r>
                  <a:rPr lang="it-IT" sz="900" b="1" dirty="0" err="1" smtClean="0">
                    <a:solidFill>
                      <a:schemeClr val="bg1"/>
                    </a:solidFill>
                  </a:rPr>
                  <a:t>Captive</a:t>
                </a:r>
                <a:endParaRPr lang="it-IT" sz="900" b="1" dirty="0" smtClean="0">
                  <a:solidFill>
                    <a:schemeClr val="bg1"/>
                  </a:solidFill>
                </a:endParaRPr>
              </a:p>
            </p:txBody>
          </p:sp>
          <p:sp>
            <p:nvSpPr>
              <p:cNvPr id="85" name="Ovale 84"/>
              <p:cNvSpPr/>
              <p:nvPr/>
            </p:nvSpPr>
            <p:spPr>
              <a:xfrm>
                <a:off x="4427984" y="5733256"/>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86" name="Ovale 85"/>
              <p:cNvSpPr/>
              <p:nvPr/>
            </p:nvSpPr>
            <p:spPr>
              <a:xfrm>
                <a:off x="4860032" y="6264213"/>
                <a:ext cx="360040" cy="360040"/>
              </a:xfrm>
              <a:prstGeom prst="ellipse">
                <a:avLst/>
              </a:prstGeom>
              <a:solidFill>
                <a:srgbClr val="4E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
          <p:nvSpPr>
            <p:cNvPr id="78" name="Ovale 77"/>
            <p:cNvSpPr/>
            <p:nvPr/>
          </p:nvSpPr>
          <p:spPr>
            <a:xfrm>
              <a:off x="3563888" y="4139131"/>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5" name="Gruppo 86"/>
          <p:cNvGrpSpPr/>
          <p:nvPr/>
        </p:nvGrpSpPr>
        <p:grpSpPr>
          <a:xfrm>
            <a:off x="3059832" y="3717033"/>
            <a:ext cx="1008112" cy="1107503"/>
            <a:chOff x="3203848" y="3212976"/>
            <a:chExt cx="1008112" cy="1107503"/>
          </a:xfrm>
        </p:grpSpPr>
        <p:grpSp>
          <p:nvGrpSpPr>
            <p:cNvPr id="6" name="Gruppo 65"/>
            <p:cNvGrpSpPr/>
            <p:nvPr/>
          </p:nvGrpSpPr>
          <p:grpSpPr>
            <a:xfrm>
              <a:off x="3203848" y="3307344"/>
              <a:ext cx="1008112" cy="1013135"/>
              <a:chOff x="4427984" y="4509120"/>
              <a:chExt cx="1152128" cy="1224136"/>
            </a:xfrm>
          </p:grpSpPr>
          <p:sp>
            <p:nvSpPr>
              <p:cNvPr id="90" name="Ovale 89"/>
              <p:cNvSpPr/>
              <p:nvPr/>
            </p:nvSpPr>
            <p:spPr>
              <a:xfrm>
                <a:off x="4860032" y="5373216"/>
                <a:ext cx="360040" cy="360040"/>
              </a:xfrm>
              <a:prstGeom prst="ellipse">
                <a:avLst/>
              </a:prstGeom>
              <a:solidFill>
                <a:srgbClr val="38A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91" name="Rettangolo arrotondato 90"/>
              <p:cNvSpPr/>
              <p:nvPr/>
            </p:nvSpPr>
            <p:spPr>
              <a:xfrm>
                <a:off x="4499992" y="4509120"/>
                <a:ext cx="1080120" cy="936104"/>
              </a:xfrm>
              <a:prstGeom prst="roundRect">
                <a:avLst/>
              </a:prstGeom>
              <a:solidFill>
                <a:srgbClr val="38A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dirty="0" smtClean="0">
                  <a:solidFill>
                    <a:schemeClr val="bg1"/>
                  </a:solidFill>
                </a:endParaRPr>
              </a:p>
              <a:p>
                <a:pPr algn="ctr"/>
                <a:r>
                  <a:rPr lang="it-IT" sz="900" b="1" dirty="0" err="1" smtClean="0">
                    <a:solidFill>
                      <a:schemeClr val="bg1"/>
                    </a:solidFill>
                  </a:rPr>
                  <a:t>Sgr</a:t>
                </a:r>
                <a:r>
                  <a:rPr lang="it-IT" sz="900" b="1" dirty="0" smtClean="0">
                    <a:solidFill>
                      <a:schemeClr val="bg1"/>
                    </a:solidFill>
                  </a:rPr>
                  <a:t> </a:t>
                </a:r>
              </a:p>
              <a:p>
                <a:pPr algn="ctr"/>
                <a:r>
                  <a:rPr lang="it-IT" sz="900" b="1" dirty="0" err="1" smtClean="0">
                    <a:solidFill>
                      <a:schemeClr val="bg1"/>
                    </a:solidFill>
                  </a:rPr>
                  <a:t>Boutiques</a:t>
                </a:r>
                <a:endParaRPr lang="it-IT" sz="900" b="1" dirty="0" smtClean="0">
                  <a:solidFill>
                    <a:schemeClr val="bg1"/>
                  </a:solidFill>
                </a:endParaRPr>
              </a:p>
            </p:txBody>
          </p:sp>
          <p:sp>
            <p:nvSpPr>
              <p:cNvPr id="92" name="Ovale 91"/>
              <p:cNvSpPr/>
              <p:nvPr/>
            </p:nvSpPr>
            <p:spPr>
              <a:xfrm>
                <a:off x="4427984" y="4797152"/>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
          <p:nvSpPr>
            <p:cNvPr id="89" name="Ovale 88"/>
            <p:cNvSpPr/>
            <p:nvPr/>
          </p:nvSpPr>
          <p:spPr>
            <a:xfrm>
              <a:off x="3563888" y="3212976"/>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7" name="Gruppo 92"/>
          <p:cNvGrpSpPr/>
          <p:nvPr/>
        </p:nvGrpSpPr>
        <p:grpSpPr>
          <a:xfrm>
            <a:off x="3059832" y="2780929"/>
            <a:ext cx="1008112" cy="1045444"/>
            <a:chOff x="3203848" y="2338931"/>
            <a:chExt cx="1008112" cy="1045444"/>
          </a:xfrm>
        </p:grpSpPr>
        <p:grpSp>
          <p:nvGrpSpPr>
            <p:cNvPr id="8" name="Gruppo 63"/>
            <p:cNvGrpSpPr/>
            <p:nvPr/>
          </p:nvGrpSpPr>
          <p:grpSpPr>
            <a:xfrm>
              <a:off x="3203848" y="2371240"/>
              <a:ext cx="1008112" cy="1013135"/>
              <a:chOff x="4427984" y="3573016"/>
              <a:chExt cx="1152128" cy="1224136"/>
            </a:xfrm>
          </p:grpSpPr>
          <p:sp>
            <p:nvSpPr>
              <p:cNvPr id="96" name="Rettangolo arrotondato 95"/>
              <p:cNvSpPr/>
              <p:nvPr/>
            </p:nvSpPr>
            <p:spPr>
              <a:xfrm>
                <a:off x="4499992" y="3573016"/>
                <a:ext cx="1080120" cy="936104"/>
              </a:xfrm>
              <a:prstGeom prst="roundRect">
                <a:avLst/>
              </a:prstGeom>
              <a:solidFill>
                <a:srgbClr val="BAE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dirty="0" smtClean="0">
                  <a:solidFill>
                    <a:schemeClr val="bg1"/>
                  </a:solidFill>
                </a:endParaRPr>
              </a:p>
              <a:p>
                <a:pPr algn="ctr"/>
                <a:r>
                  <a:rPr lang="it-IT" sz="900" b="1" dirty="0" smtClean="0">
                    <a:solidFill>
                      <a:schemeClr val="bg1"/>
                    </a:solidFill>
                  </a:rPr>
                  <a:t>….</a:t>
                </a:r>
              </a:p>
            </p:txBody>
          </p:sp>
          <p:sp>
            <p:nvSpPr>
              <p:cNvPr id="97" name="Ovale 96"/>
              <p:cNvSpPr/>
              <p:nvPr/>
            </p:nvSpPr>
            <p:spPr>
              <a:xfrm>
                <a:off x="4427984" y="3861048"/>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101" name="Ovale 100"/>
              <p:cNvSpPr/>
              <p:nvPr/>
            </p:nvSpPr>
            <p:spPr>
              <a:xfrm>
                <a:off x="4860032" y="4437112"/>
                <a:ext cx="360040" cy="360040"/>
              </a:xfrm>
              <a:prstGeom prst="ellipse">
                <a:avLst/>
              </a:prstGeom>
              <a:solidFill>
                <a:srgbClr val="BAE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
          <p:nvSpPr>
            <p:cNvPr id="95" name="Ovale 94"/>
            <p:cNvSpPr/>
            <p:nvPr/>
          </p:nvSpPr>
          <p:spPr>
            <a:xfrm>
              <a:off x="3563888" y="2338931"/>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9" name="Gruppo 101"/>
          <p:cNvGrpSpPr/>
          <p:nvPr/>
        </p:nvGrpSpPr>
        <p:grpSpPr>
          <a:xfrm>
            <a:off x="3059832" y="1879501"/>
            <a:ext cx="1008112" cy="1045444"/>
            <a:chOff x="3203848" y="1402827"/>
            <a:chExt cx="1008112" cy="1045444"/>
          </a:xfrm>
        </p:grpSpPr>
        <p:grpSp>
          <p:nvGrpSpPr>
            <p:cNvPr id="10" name="Gruppo 61"/>
            <p:cNvGrpSpPr/>
            <p:nvPr/>
          </p:nvGrpSpPr>
          <p:grpSpPr>
            <a:xfrm>
              <a:off x="3203848" y="1435136"/>
              <a:ext cx="1008112" cy="1013135"/>
              <a:chOff x="4427984" y="2636912"/>
              <a:chExt cx="1152128" cy="1224136"/>
            </a:xfrm>
          </p:grpSpPr>
          <p:sp>
            <p:nvSpPr>
              <p:cNvPr id="107" name="Rettangolo arrotondato 106"/>
              <p:cNvSpPr/>
              <p:nvPr/>
            </p:nvSpPr>
            <p:spPr>
              <a:xfrm>
                <a:off x="4499992" y="2636912"/>
                <a:ext cx="1080120" cy="936104"/>
              </a:xfrm>
              <a:prstGeom prst="roundRect">
                <a:avLst/>
              </a:prstGeom>
              <a:solidFill>
                <a:srgbClr val="A7E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smtClean="0">
                    <a:solidFill>
                      <a:schemeClr val="bg1"/>
                    </a:solidFill>
                  </a:rPr>
                  <a:t>OICR</a:t>
                </a:r>
                <a:endParaRPr lang="it-IT" sz="900" b="1" dirty="0">
                  <a:solidFill>
                    <a:schemeClr val="bg1"/>
                  </a:solidFill>
                </a:endParaRPr>
              </a:p>
            </p:txBody>
          </p:sp>
          <p:sp>
            <p:nvSpPr>
              <p:cNvPr id="109" name="Ovale 108"/>
              <p:cNvSpPr/>
              <p:nvPr/>
            </p:nvSpPr>
            <p:spPr>
              <a:xfrm>
                <a:off x="4427984" y="2924944"/>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111" name="Ovale 110"/>
              <p:cNvSpPr/>
              <p:nvPr/>
            </p:nvSpPr>
            <p:spPr>
              <a:xfrm>
                <a:off x="4860032" y="3501008"/>
                <a:ext cx="360040" cy="360040"/>
              </a:xfrm>
              <a:prstGeom prst="ellipse">
                <a:avLst/>
              </a:prstGeom>
              <a:solidFill>
                <a:srgbClr val="A7E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
          <p:nvSpPr>
            <p:cNvPr id="105" name="Ovale 104"/>
            <p:cNvSpPr/>
            <p:nvPr/>
          </p:nvSpPr>
          <p:spPr>
            <a:xfrm>
              <a:off x="3563888" y="1402827"/>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11" name="85 Grupo"/>
          <p:cNvGrpSpPr/>
          <p:nvPr/>
        </p:nvGrpSpPr>
        <p:grpSpPr>
          <a:xfrm>
            <a:off x="3059832" y="836713"/>
            <a:ext cx="1008112" cy="1107504"/>
            <a:chOff x="3131840" y="3573016"/>
            <a:chExt cx="1008112" cy="1107504"/>
          </a:xfrm>
        </p:grpSpPr>
        <p:grpSp>
          <p:nvGrpSpPr>
            <p:cNvPr id="12" name="Gruppo 59"/>
            <p:cNvGrpSpPr/>
            <p:nvPr/>
          </p:nvGrpSpPr>
          <p:grpSpPr>
            <a:xfrm>
              <a:off x="3131840" y="3667385"/>
              <a:ext cx="1008112" cy="1013135"/>
              <a:chOff x="4427984" y="1700808"/>
              <a:chExt cx="1152128" cy="1224136"/>
            </a:xfrm>
          </p:grpSpPr>
          <p:sp>
            <p:nvSpPr>
              <p:cNvPr id="116" name="Rettangolo arrotondato 115"/>
              <p:cNvSpPr/>
              <p:nvPr/>
            </p:nvSpPr>
            <p:spPr>
              <a:xfrm>
                <a:off x="4499992" y="1700808"/>
                <a:ext cx="1080120" cy="936104"/>
              </a:xfrm>
              <a:prstGeom prst="roundRect">
                <a:avLst/>
              </a:prstGeom>
              <a:solidFill>
                <a:srgbClr val="8F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smtClean="0">
                    <a:solidFill>
                      <a:schemeClr val="bg1"/>
                    </a:solidFill>
                  </a:rPr>
                  <a:t>OICR</a:t>
                </a:r>
                <a:endParaRPr lang="it-IT" sz="900" b="1" dirty="0">
                  <a:solidFill>
                    <a:schemeClr val="bg1"/>
                  </a:solidFill>
                </a:endParaRPr>
              </a:p>
            </p:txBody>
          </p:sp>
          <p:sp>
            <p:nvSpPr>
              <p:cNvPr id="117" name="Ovale 116"/>
              <p:cNvSpPr/>
              <p:nvPr/>
            </p:nvSpPr>
            <p:spPr>
              <a:xfrm>
                <a:off x="4427984" y="1988840"/>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119" name="Ovale 118"/>
              <p:cNvSpPr/>
              <p:nvPr/>
            </p:nvSpPr>
            <p:spPr>
              <a:xfrm>
                <a:off x="4860032" y="2564904"/>
                <a:ext cx="360040" cy="360040"/>
              </a:xfrm>
              <a:prstGeom prst="ellipse">
                <a:avLst/>
              </a:prstGeom>
              <a:solidFill>
                <a:srgbClr val="8F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
          <p:nvSpPr>
            <p:cNvPr id="115" name="Ovale 111"/>
            <p:cNvSpPr/>
            <p:nvPr/>
          </p:nvSpPr>
          <p:spPr>
            <a:xfrm>
              <a:off x="3491880" y="3573016"/>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13" name="Gruppo 119"/>
          <p:cNvGrpSpPr/>
          <p:nvPr/>
        </p:nvGrpSpPr>
        <p:grpSpPr>
          <a:xfrm>
            <a:off x="1475656" y="3157512"/>
            <a:ext cx="1584176" cy="1512962"/>
            <a:chOff x="2915816" y="4221088"/>
            <a:chExt cx="1512168" cy="1440160"/>
          </a:xfrm>
        </p:grpSpPr>
        <p:sp>
          <p:nvSpPr>
            <p:cNvPr id="121" name="Rettangolo arrotondato 120"/>
            <p:cNvSpPr/>
            <p:nvPr/>
          </p:nvSpPr>
          <p:spPr>
            <a:xfrm>
              <a:off x="3059832" y="4509120"/>
              <a:ext cx="1080120" cy="936104"/>
            </a:xfrm>
            <a:prstGeom prst="round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err="1" smtClean="0">
                  <a:solidFill>
                    <a:schemeClr val="bg1"/>
                  </a:solidFill>
                </a:rPr>
                <a:t>F.I.</a:t>
              </a:r>
              <a:r>
                <a:rPr lang="it-IT" sz="1200" b="1" dirty="0" smtClean="0">
                  <a:solidFill>
                    <a:schemeClr val="bg1"/>
                  </a:solidFill>
                </a:rPr>
                <a:t>   Strutturato</a:t>
              </a:r>
              <a:endParaRPr lang="it-IT" sz="1200" b="1" dirty="0">
                <a:solidFill>
                  <a:schemeClr val="bg1"/>
                </a:solidFill>
              </a:endParaRPr>
            </a:p>
          </p:txBody>
        </p:sp>
        <p:sp>
          <p:nvSpPr>
            <p:cNvPr id="122" name="Ovale 121"/>
            <p:cNvSpPr/>
            <p:nvPr/>
          </p:nvSpPr>
          <p:spPr>
            <a:xfrm>
              <a:off x="3419872" y="4221088"/>
              <a:ext cx="360040" cy="360040"/>
            </a:xfrm>
            <a:prstGeom prst="ellipse">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23" name="Ovale 122"/>
            <p:cNvSpPr/>
            <p:nvPr/>
          </p:nvSpPr>
          <p:spPr>
            <a:xfrm>
              <a:off x="2915816" y="4797152"/>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24" name="Ovale 123"/>
            <p:cNvSpPr/>
            <p:nvPr/>
          </p:nvSpPr>
          <p:spPr>
            <a:xfrm>
              <a:off x="3419872" y="5301208"/>
              <a:ext cx="360040" cy="360040"/>
            </a:xfrm>
            <a:prstGeom prst="ellipse">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25" name="Ovale 124"/>
            <p:cNvSpPr/>
            <p:nvPr/>
          </p:nvSpPr>
          <p:spPr>
            <a:xfrm>
              <a:off x="4067944" y="4797152"/>
              <a:ext cx="360040" cy="360040"/>
            </a:xfrm>
            <a:prstGeom prst="ellipse">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14" name="Gruppo 125"/>
          <p:cNvGrpSpPr/>
          <p:nvPr/>
        </p:nvGrpSpPr>
        <p:grpSpPr>
          <a:xfrm>
            <a:off x="107504" y="3284984"/>
            <a:ext cx="1584176" cy="1190151"/>
            <a:chOff x="1547664" y="4437112"/>
            <a:chExt cx="1368152" cy="1008112"/>
          </a:xfrm>
          <a:solidFill>
            <a:schemeClr val="accent3">
              <a:lumMod val="75000"/>
            </a:schemeClr>
          </a:solidFill>
        </p:grpSpPr>
        <p:grpSp>
          <p:nvGrpSpPr>
            <p:cNvPr id="15" name="Gruppo 34"/>
            <p:cNvGrpSpPr/>
            <p:nvPr/>
          </p:nvGrpSpPr>
          <p:grpSpPr>
            <a:xfrm>
              <a:off x="1547664" y="4509120"/>
              <a:ext cx="1368152" cy="936104"/>
              <a:chOff x="1475656" y="3933056"/>
              <a:chExt cx="1368152" cy="936104"/>
            </a:xfrm>
            <a:grpFill/>
          </p:grpSpPr>
          <p:sp>
            <p:nvSpPr>
              <p:cNvPr id="129" name="Rettangolo arrotondato 20"/>
              <p:cNvSpPr/>
              <p:nvPr/>
            </p:nvSpPr>
            <p:spPr>
              <a:xfrm>
                <a:off x="1475656" y="3933056"/>
                <a:ext cx="1080120" cy="9361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bg1"/>
                    </a:solidFill>
                  </a:rPr>
                  <a:t>…</a:t>
                </a:r>
                <a:endParaRPr lang="it-IT" sz="1600" b="1" dirty="0">
                  <a:solidFill>
                    <a:schemeClr val="bg1"/>
                  </a:solidFill>
                </a:endParaRPr>
              </a:p>
            </p:txBody>
          </p:sp>
          <p:sp>
            <p:nvSpPr>
              <p:cNvPr id="130" name="Ovale 129"/>
              <p:cNvSpPr/>
              <p:nvPr/>
            </p:nvSpPr>
            <p:spPr>
              <a:xfrm>
                <a:off x="2483768" y="4221088"/>
                <a:ext cx="360040"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grpSp>
        <p:sp>
          <p:nvSpPr>
            <p:cNvPr id="128" name="Ovale 127"/>
            <p:cNvSpPr/>
            <p:nvPr/>
          </p:nvSpPr>
          <p:spPr>
            <a:xfrm>
              <a:off x="1907704" y="4437112"/>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grpSp>
      <p:grpSp>
        <p:nvGrpSpPr>
          <p:cNvPr id="16" name="Gruppo 130"/>
          <p:cNvGrpSpPr/>
          <p:nvPr/>
        </p:nvGrpSpPr>
        <p:grpSpPr>
          <a:xfrm>
            <a:off x="1475656" y="764704"/>
            <a:ext cx="1584176" cy="1018061"/>
            <a:chOff x="1691680" y="1700808"/>
            <a:chExt cx="1323147" cy="802037"/>
          </a:xfrm>
        </p:grpSpPr>
        <p:grpSp>
          <p:nvGrpSpPr>
            <p:cNvPr id="17" name="Gruppo 78"/>
            <p:cNvGrpSpPr/>
            <p:nvPr/>
          </p:nvGrpSpPr>
          <p:grpSpPr>
            <a:xfrm>
              <a:off x="1691680" y="1700808"/>
              <a:ext cx="1323147" cy="774750"/>
              <a:chOff x="2915816" y="2636912"/>
              <a:chExt cx="1512168" cy="936104"/>
            </a:xfrm>
          </p:grpSpPr>
          <p:sp>
            <p:nvSpPr>
              <p:cNvPr id="134" name="Rettangolo arrotondato 133"/>
              <p:cNvSpPr/>
              <p:nvPr/>
            </p:nvSpPr>
            <p:spPr>
              <a:xfrm>
                <a:off x="3059832" y="2636912"/>
                <a:ext cx="1080120" cy="936104"/>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smtClean="0">
                    <a:solidFill>
                      <a:schemeClr val="bg1"/>
                    </a:solidFill>
                  </a:rPr>
                  <a:t>...</a:t>
                </a:r>
                <a:endParaRPr lang="it-IT" sz="1200" b="1" dirty="0">
                  <a:solidFill>
                    <a:schemeClr val="bg1"/>
                  </a:solidFill>
                </a:endParaRPr>
              </a:p>
            </p:txBody>
          </p:sp>
          <p:sp>
            <p:nvSpPr>
              <p:cNvPr id="135" name="Ovale 38"/>
              <p:cNvSpPr/>
              <p:nvPr/>
            </p:nvSpPr>
            <p:spPr>
              <a:xfrm>
                <a:off x="2915816" y="2924944"/>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36" name="Ovale 135"/>
              <p:cNvSpPr/>
              <p:nvPr/>
            </p:nvSpPr>
            <p:spPr>
              <a:xfrm>
                <a:off x="4067944" y="2924944"/>
                <a:ext cx="360040" cy="360040"/>
              </a:xfrm>
              <a:prstGeom prst="ellipse">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sp>
          <p:nvSpPr>
            <p:cNvPr id="133" name="Ovale 132"/>
            <p:cNvSpPr/>
            <p:nvPr/>
          </p:nvSpPr>
          <p:spPr>
            <a:xfrm>
              <a:off x="2123728" y="2204864"/>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18" name="Gruppo 136"/>
          <p:cNvGrpSpPr/>
          <p:nvPr/>
        </p:nvGrpSpPr>
        <p:grpSpPr>
          <a:xfrm>
            <a:off x="1475656" y="1772816"/>
            <a:ext cx="1584176" cy="1368041"/>
            <a:chOff x="1691680" y="2505211"/>
            <a:chExt cx="1323147" cy="1077754"/>
          </a:xfrm>
        </p:grpSpPr>
        <p:grpSp>
          <p:nvGrpSpPr>
            <p:cNvPr id="19" name="Gruppo 77"/>
            <p:cNvGrpSpPr/>
            <p:nvPr/>
          </p:nvGrpSpPr>
          <p:grpSpPr>
            <a:xfrm>
              <a:off x="1691680" y="2505211"/>
              <a:ext cx="1323147" cy="1013135"/>
              <a:chOff x="2915816" y="3284984"/>
              <a:chExt cx="1512168" cy="1224136"/>
            </a:xfrm>
          </p:grpSpPr>
          <p:sp>
            <p:nvSpPr>
              <p:cNvPr id="140" name="Rettangolo arrotondato 139"/>
              <p:cNvSpPr/>
              <p:nvPr/>
            </p:nvSpPr>
            <p:spPr>
              <a:xfrm>
                <a:off x="3059832" y="3573016"/>
                <a:ext cx="1080120" cy="936104"/>
              </a:xfrm>
              <a:prstGeom prst="round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err="1" smtClean="0">
                    <a:solidFill>
                      <a:schemeClr val="bg1"/>
                    </a:solidFill>
                  </a:rPr>
                  <a:t>F.I.</a:t>
                </a:r>
                <a:r>
                  <a:rPr lang="it-IT" sz="1200" b="1" dirty="0" smtClean="0">
                    <a:solidFill>
                      <a:schemeClr val="bg1"/>
                    </a:solidFill>
                  </a:rPr>
                  <a:t> </a:t>
                </a:r>
              </a:p>
              <a:p>
                <a:pPr algn="ctr"/>
                <a:r>
                  <a:rPr lang="it-IT" sz="1200" b="1" dirty="0" smtClean="0">
                    <a:solidFill>
                      <a:schemeClr val="bg1"/>
                    </a:solidFill>
                  </a:rPr>
                  <a:t>Profilo di rischio</a:t>
                </a:r>
                <a:endParaRPr lang="it-IT" sz="1200" b="1" dirty="0">
                  <a:solidFill>
                    <a:schemeClr val="bg1"/>
                  </a:solidFill>
                </a:endParaRPr>
              </a:p>
            </p:txBody>
          </p:sp>
          <p:sp>
            <p:nvSpPr>
              <p:cNvPr id="141" name="Ovale 140"/>
              <p:cNvSpPr/>
              <p:nvPr/>
            </p:nvSpPr>
            <p:spPr>
              <a:xfrm>
                <a:off x="2915816" y="3861048"/>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42" name="Ovale 141"/>
              <p:cNvSpPr/>
              <p:nvPr/>
            </p:nvSpPr>
            <p:spPr>
              <a:xfrm>
                <a:off x="4067944" y="3861048"/>
                <a:ext cx="360040" cy="360040"/>
              </a:xfrm>
              <a:prstGeom prst="ellipse">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43" name="Ovale 142"/>
              <p:cNvSpPr/>
              <p:nvPr/>
            </p:nvSpPr>
            <p:spPr>
              <a:xfrm>
                <a:off x="3419872" y="3284984"/>
                <a:ext cx="360040" cy="360040"/>
              </a:xfrm>
              <a:prstGeom prst="ellipse">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sp>
          <p:nvSpPr>
            <p:cNvPr id="139" name="Ovale 138"/>
            <p:cNvSpPr/>
            <p:nvPr/>
          </p:nvSpPr>
          <p:spPr>
            <a:xfrm>
              <a:off x="2123728" y="3284984"/>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20" name="Gruppo 143"/>
          <p:cNvGrpSpPr/>
          <p:nvPr/>
        </p:nvGrpSpPr>
        <p:grpSpPr>
          <a:xfrm>
            <a:off x="1475656" y="4708429"/>
            <a:ext cx="1584176" cy="1096835"/>
            <a:chOff x="1664677" y="4797152"/>
            <a:chExt cx="1323147" cy="864096"/>
          </a:xfrm>
        </p:grpSpPr>
        <p:grpSp>
          <p:nvGrpSpPr>
            <p:cNvPr id="21" name="Gruppo 75"/>
            <p:cNvGrpSpPr/>
            <p:nvPr/>
          </p:nvGrpSpPr>
          <p:grpSpPr>
            <a:xfrm>
              <a:off x="1664677" y="4886498"/>
              <a:ext cx="1323147" cy="774750"/>
              <a:chOff x="2915816" y="5445224"/>
              <a:chExt cx="1512168" cy="936104"/>
            </a:xfrm>
          </p:grpSpPr>
          <p:sp>
            <p:nvSpPr>
              <p:cNvPr id="147" name="Rettangolo arrotondato 26"/>
              <p:cNvSpPr/>
              <p:nvPr/>
            </p:nvSpPr>
            <p:spPr>
              <a:xfrm>
                <a:off x="3059832" y="5445224"/>
                <a:ext cx="1080120" cy="936104"/>
              </a:xfrm>
              <a:prstGeom prst="roundRect">
                <a:avLst/>
              </a:prstGeom>
              <a:solidFill>
                <a:schemeClr val="accent5">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it-IT" sz="1200" b="1" dirty="0" smtClean="0">
                    <a:solidFill>
                      <a:schemeClr val="bg1"/>
                    </a:solidFill>
                  </a:rPr>
                  <a:t>...</a:t>
                </a:r>
                <a:endParaRPr lang="it-IT" sz="1200" b="1" dirty="0">
                  <a:solidFill>
                    <a:schemeClr val="bg1"/>
                  </a:solidFill>
                </a:endParaRPr>
              </a:p>
            </p:txBody>
          </p:sp>
          <p:sp>
            <p:nvSpPr>
              <p:cNvPr id="148" name="Ovale 147"/>
              <p:cNvSpPr/>
              <p:nvPr/>
            </p:nvSpPr>
            <p:spPr>
              <a:xfrm>
                <a:off x="2915816" y="5733256"/>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49" name="Ovale 44"/>
              <p:cNvSpPr/>
              <p:nvPr/>
            </p:nvSpPr>
            <p:spPr>
              <a:xfrm>
                <a:off x="4067944" y="5805264"/>
                <a:ext cx="360040" cy="360040"/>
              </a:xfrm>
              <a:prstGeom prst="ellipse">
                <a:avLst/>
              </a:prstGeom>
              <a:solidFill>
                <a:schemeClr val="accent5">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sp>
          <p:nvSpPr>
            <p:cNvPr id="146" name="Ovale 145"/>
            <p:cNvSpPr/>
            <p:nvPr/>
          </p:nvSpPr>
          <p:spPr>
            <a:xfrm>
              <a:off x="2123728" y="4797152"/>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22" name="Gruppo 149"/>
          <p:cNvGrpSpPr/>
          <p:nvPr/>
        </p:nvGrpSpPr>
        <p:grpSpPr>
          <a:xfrm>
            <a:off x="107504" y="2055825"/>
            <a:ext cx="1584176" cy="1445183"/>
            <a:chOff x="1475656" y="3573016"/>
            <a:chExt cx="1368152" cy="1224136"/>
          </a:xfrm>
        </p:grpSpPr>
        <p:sp>
          <p:nvSpPr>
            <p:cNvPr id="151" name="Rettangolo arrotondato 150"/>
            <p:cNvSpPr/>
            <p:nvPr/>
          </p:nvSpPr>
          <p:spPr>
            <a:xfrm>
              <a:off x="1475656" y="3573016"/>
              <a:ext cx="1080120" cy="936104"/>
            </a:xfrm>
            <a:prstGeom prst="round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bg1"/>
                  </a:solidFill>
                </a:rPr>
                <a:t>Gestione Separata</a:t>
              </a:r>
              <a:endParaRPr lang="it-IT" sz="1600" b="1" dirty="0">
                <a:solidFill>
                  <a:schemeClr val="bg1"/>
                </a:solidFill>
              </a:endParaRPr>
            </a:p>
          </p:txBody>
        </p:sp>
        <p:sp>
          <p:nvSpPr>
            <p:cNvPr id="152" name="Ovale 151"/>
            <p:cNvSpPr/>
            <p:nvPr/>
          </p:nvSpPr>
          <p:spPr>
            <a:xfrm>
              <a:off x="2483768" y="3861048"/>
              <a:ext cx="360040" cy="360040"/>
            </a:xfrm>
            <a:prstGeom prst="ellipse">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sp>
          <p:nvSpPr>
            <p:cNvPr id="153" name="Ovale 152"/>
            <p:cNvSpPr/>
            <p:nvPr/>
          </p:nvSpPr>
          <p:spPr>
            <a:xfrm>
              <a:off x="1835696" y="4437112"/>
              <a:ext cx="360040" cy="360040"/>
            </a:xfrm>
            <a:prstGeom prst="ellipse">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73 Grupo"/>
          <p:cNvGrpSpPr/>
          <p:nvPr/>
        </p:nvGrpSpPr>
        <p:grpSpPr>
          <a:xfrm>
            <a:off x="3059832" y="4725144"/>
            <a:ext cx="1008112" cy="1080119"/>
            <a:chOff x="3131840" y="1340768"/>
            <a:chExt cx="1008112" cy="1080119"/>
          </a:xfrm>
        </p:grpSpPr>
        <p:sp>
          <p:nvSpPr>
            <p:cNvPr id="260" name="Rettangolo arrotondato 32"/>
            <p:cNvSpPr/>
            <p:nvPr/>
          </p:nvSpPr>
          <p:spPr>
            <a:xfrm>
              <a:off x="3194847" y="1445084"/>
              <a:ext cx="945105" cy="7747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err="1" smtClean="0">
                  <a:solidFill>
                    <a:schemeClr val="bg1"/>
                  </a:solidFill>
                </a:rPr>
                <a:t>Sgr</a:t>
              </a:r>
              <a:r>
                <a:rPr lang="it-IT" sz="900" b="1" dirty="0" smtClean="0">
                  <a:solidFill>
                    <a:schemeClr val="bg1"/>
                  </a:solidFill>
                </a:rPr>
                <a:t> </a:t>
              </a:r>
            </a:p>
            <a:p>
              <a:pPr algn="ctr"/>
              <a:r>
                <a:rPr lang="it-IT" sz="900" b="1" dirty="0" err="1" smtClean="0">
                  <a:solidFill>
                    <a:schemeClr val="bg1"/>
                  </a:solidFill>
                </a:rPr>
                <a:t>Captive</a:t>
              </a:r>
              <a:endParaRPr lang="it-IT" sz="900" b="1" dirty="0" smtClean="0">
                <a:solidFill>
                  <a:schemeClr val="bg1"/>
                </a:solidFill>
              </a:endParaRPr>
            </a:p>
          </p:txBody>
        </p:sp>
        <p:sp>
          <p:nvSpPr>
            <p:cNvPr id="261" name="Ovale 49"/>
            <p:cNvSpPr/>
            <p:nvPr/>
          </p:nvSpPr>
          <p:spPr>
            <a:xfrm>
              <a:off x="3131840" y="1683469"/>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62" name="Ovale 66"/>
            <p:cNvSpPr/>
            <p:nvPr/>
          </p:nvSpPr>
          <p:spPr>
            <a:xfrm>
              <a:off x="3509882" y="2122906"/>
              <a:ext cx="315035" cy="297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59" name="Ovale 109"/>
            <p:cNvSpPr/>
            <p:nvPr/>
          </p:nvSpPr>
          <p:spPr>
            <a:xfrm>
              <a:off x="3491880" y="1340768"/>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3" name="272 Grupo"/>
          <p:cNvGrpSpPr/>
          <p:nvPr/>
        </p:nvGrpSpPr>
        <p:grpSpPr>
          <a:xfrm>
            <a:off x="3059832" y="3717032"/>
            <a:ext cx="1008112" cy="1107503"/>
            <a:chOff x="3131840" y="332656"/>
            <a:chExt cx="1008112" cy="1107503"/>
          </a:xfrm>
        </p:grpSpPr>
        <p:sp>
          <p:nvSpPr>
            <p:cNvPr id="266" name="Ovale 64"/>
            <p:cNvSpPr/>
            <p:nvPr/>
          </p:nvSpPr>
          <p:spPr>
            <a:xfrm>
              <a:off x="3509882" y="1142178"/>
              <a:ext cx="315035" cy="297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67" name="Rettangolo arrotondato 31"/>
            <p:cNvSpPr/>
            <p:nvPr/>
          </p:nvSpPr>
          <p:spPr>
            <a:xfrm>
              <a:off x="3194847" y="427024"/>
              <a:ext cx="945105" cy="7747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dirty="0" smtClean="0">
                <a:solidFill>
                  <a:schemeClr val="bg1"/>
                </a:solidFill>
              </a:endParaRPr>
            </a:p>
            <a:p>
              <a:pPr algn="ctr"/>
              <a:r>
                <a:rPr lang="it-IT" sz="900" b="1" dirty="0" err="1" smtClean="0">
                  <a:solidFill>
                    <a:schemeClr val="bg1"/>
                  </a:solidFill>
                </a:rPr>
                <a:t>Sgr</a:t>
              </a:r>
              <a:r>
                <a:rPr lang="it-IT" sz="900" b="1" dirty="0" smtClean="0">
                  <a:solidFill>
                    <a:schemeClr val="bg1"/>
                  </a:solidFill>
                </a:rPr>
                <a:t> </a:t>
              </a:r>
            </a:p>
            <a:p>
              <a:pPr algn="ctr"/>
              <a:r>
                <a:rPr lang="it-IT" sz="900" b="1" dirty="0" err="1" smtClean="0">
                  <a:solidFill>
                    <a:schemeClr val="bg1"/>
                  </a:solidFill>
                </a:rPr>
                <a:t>Boutiques</a:t>
              </a:r>
              <a:endParaRPr lang="it-IT" sz="900" b="1" dirty="0" smtClean="0">
                <a:solidFill>
                  <a:schemeClr val="bg1"/>
                </a:solidFill>
              </a:endParaRPr>
            </a:p>
          </p:txBody>
        </p:sp>
        <p:sp>
          <p:nvSpPr>
            <p:cNvPr id="268" name="Ovale 48"/>
            <p:cNvSpPr/>
            <p:nvPr/>
          </p:nvSpPr>
          <p:spPr>
            <a:xfrm>
              <a:off x="3131840" y="665409"/>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65" name="Ovale 107"/>
            <p:cNvSpPr/>
            <p:nvPr/>
          </p:nvSpPr>
          <p:spPr>
            <a:xfrm>
              <a:off x="3491880" y="332656"/>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
        <p:nvSpPr>
          <p:cNvPr id="179" name="Titolo 178"/>
          <p:cNvSpPr>
            <a:spLocks noGrp="1"/>
          </p:cNvSpPr>
          <p:nvPr>
            <p:ph type="title"/>
          </p:nvPr>
        </p:nvSpPr>
        <p:spPr/>
        <p:txBody>
          <a:bodyPr/>
          <a:lstStyle/>
          <a:p>
            <a:r>
              <a:rPr lang="it-IT" dirty="0" smtClean="0"/>
              <a:t>GESTIONE SEPARATA</a:t>
            </a:r>
            <a:endParaRPr lang="it-IT" dirty="0"/>
          </a:p>
        </p:txBody>
      </p:sp>
      <p:sp>
        <p:nvSpPr>
          <p:cNvPr id="4" name="Segnaposto numero diapositiva 3"/>
          <p:cNvSpPr>
            <a:spLocks noGrp="1"/>
          </p:cNvSpPr>
          <p:nvPr>
            <p:ph type="sldNum" sz="quarter" idx="12"/>
          </p:nvPr>
        </p:nvSpPr>
        <p:spPr/>
        <p:txBody>
          <a:bodyPr/>
          <a:lstStyle/>
          <a:p>
            <a:fld id="{9D6A66C3-F6AC-47B2-B5BC-E0A86AF003C3}" type="slidenum">
              <a:rPr lang="es-ES" smtClean="0"/>
              <a:pPr/>
              <a:t>15</a:t>
            </a:fld>
            <a:endParaRPr lang="es-ES" dirty="0"/>
          </a:p>
        </p:txBody>
      </p:sp>
      <p:sp>
        <p:nvSpPr>
          <p:cNvPr id="181" name="CasellaDiTesto 180"/>
          <p:cNvSpPr txBox="1"/>
          <p:nvPr/>
        </p:nvSpPr>
        <p:spPr>
          <a:xfrm>
            <a:off x="4139952" y="1811719"/>
            <a:ext cx="4608512" cy="3877985"/>
          </a:xfrm>
          <a:prstGeom prst="rect">
            <a:avLst/>
          </a:prstGeom>
          <a:noFill/>
        </p:spPr>
        <p:txBody>
          <a:bodyPr wrap="square" rtlCol="0">
            <a:spAutoFit/>
          </a:bodyPr>
          <a:lstStyle/>
          <a:p>
            <a:pPr algn="just"/>
            <a:r>
              <a:rPr lang="it-IT" sz="1400" dirty="0" smtClean="0">
                <a:solidFill>
                  <a:srgbClr val="4C4C4C"/>
                </a:solidFill>
                <a:cs typeface="Arial" pitchFamily="34" charset="0"/>
              </a:rPr>
              <a:t>La </a:t>
            </a:r>
            <a:r>
              <a:rPr lang="it-IT" sz="1400" b="1" dirty="0" smtClean="0">
                <a:solidFill>
                  <a:srgbClr val="002364"/>
                </a:solidFill>
                <a:latin typeface="Arial" pitchFamily="34" charset="0"/>
                <a:cs typeface="Arial" pitchFamily="34" charset="0"/>
              </a:rPr>
              <a:t>GESTIONE SEPARATA </a:t>
            </a:r>
            <a:r>
              <a:rPr lang="it-IT" sz="1400" dirty="0" smtClean="0">
                <a:solidFill>
                  <a:srgbClr val="4C4C4C"/>
                </a:solidFill>
                <a:cs typeface="Arial" pitchFamily="34" charset="0"/>
              </a:rPr>
              <a:t>rappresenta sicurezza e certezza, perseguendo alla conservazione del capitale e alla sua crescita costante. E’ dedicata a tutti i clienti che desiderano ottenere il consolidamento dei rendimenti annui.</a:t>
            </a:r>
          </a:p>
          <a:p>
            <a:pPr algn="just"/>
            <a:endParaRPr lang="it-IT" sz="1400" dirty="0" smtClean="0">
              <a:solidFill>
                <a:srgbClr val="4C4C4C"/>
              </a:solidFill>
              <a:cs typeface="Arial" pitchFamily="34" charset="0"/>
            </a:endParaRPr>
          </a:p>
          <a:p>
            <a:pPr algn="just"/>
            <a:r>
              <a:rPr lang="it-IT" sz="1400" dirty="0" smtClean="0">
                <a:solidFill>
                  <a:srgbClr val="4C4C4C"/>
                </a:solidFill>
                <a:cs typeface="Arial" pitchFamily="34" charset="0"/>
              </a:rPr>
              <a:t>Per l’anno</a:t>
            </a:r>
            <a:r>
              <a:rPr lang="it-IT" sz="1400" b="1" dirty="0" smtClean="0">
                <a:solidFill>
                  <a:srgbClr val="0038A8"/>
                </a:solidFill>
                <a:cs typeface="Arial" pitchFamily="34" charset="0"/>
              </a:rPr>
              <a:t> </a:t>
            </a:r>
            <a:r>
              <a:rPr lang="it-IT" sz="1400" b="1" dirty="0" smtClean="0">
                <a:solidFill>
                  <a:srgbClr val="002364"/>
                </a:solidFill>
                <a:cs typeface="Arial" pitchFamily="34" charset="0"/>
              </a:rPr>
              <a:t>2014 </a:t>
            </a:r>
            <a:r>
              <a:rPr lang="it-IT" sz="1400" dirty="0" smtClean="0">
                <a:solidFill>
                  <a:srgbClr val="4C4C4C"/>
                </a:solidFill>
                <a:cs typeface="Arial" pitchFamily="34" charset="0"/>
              </a:rPr>
              <a:t>la Gestione Separata </a:t>
            </a:r>
            <a:r>
              <a:rPr lang="it-IT" sz="1400" b="1" dirty="0" smtClean="0">
                <a:solidFill>
                  <a:srgbClr val="002364"/>
                </a:solidFill>
                <a:cs typeface="Arial" pitchFamily="34" charset="0"/>
              </a:rPr>
              <a:t>CNP Vida </a:t>
            </a:r>
            <a:r>
              <a:rPr lang="it-IT" sz="1400" b="1" dirty="0" err="1" smtClean="0">
                <a:solidFill>
                  <a:srgbClr val="002364"/>
                </a:solidFill>
                <a:cs typeface="Arial" pitchFamily="34" charset="0"/>
              </a:rPr>
              <a:t>Guarantee</a:t>
            </a:r>
            <a:r>
              <a:rPr lang="it-IT" sz="1400" b="1" dirty="0" smtClean="0">
                <a:solidFill>
                  <a:srgbClr val="002364"/>
                </a:solidFill>
                <a:cs typeface="Arial" pitchFamily="34" charset="0"/>
              </a:rPr>
              <a:t> </a:t>
            </a:r>
            <a:r>
              <a:rPr lang="it-IT" sz="1400" dirty="0" smtClean="0">
                <a:solidFill>
                  <a:srgbClr val="4C4C4C"/>
                </a:solidFill>
                <a:cs typeface="Arial" pitchFamily="34" charset="0"/>
              </a:rPr>
              <a:t>ha realizzato un tasso di rendimento lordo pari al </a:t>
            </a:r>
            <a:r>
              <a:rPr lang="it-IT" sz="1600" b="1" dirty="0" smtClean="0">
                <a:solidFill>
                  <a:srgbClr val="D70064"/>
                </a:solidFill>
                <a:cs typeface="Arial" pitchFamily="34" charset="0"/>
              </a:rPr>
              <a:t>3,46%</a:t>
            </a:r>
            <a:r>
              <a:rPr lang="it-IT" sz="1400" dirty="0" smtClean="0">
                <a:solidFill>
                  <a:srgbClr val="D70064"/>
                </a:solidFill>
                <a:cs typeface="Arial" pitchFamily="34" charset="0"/>
              </a:rPr>
              <a:t>, </a:t>
            </a:r>
            <a:r>
              <a:rPr lang="it-IT" sz="1400" dirty="0" smtClean="0">
                <a:solidFill>
                  <a:srgbClr val="4C4C4C"/>
                </a:solidFill>
                <a:cs typeface="Arial" pitchFamily="34" charset="0"/>
              </a:rPr>
              <a:t>di conseguenza un rendimento netto del 2,21%.</a:t>
            </a:r>
          </a:p>
          <a:p>
            <a:pPr algn="just"/>
            <a:endParaRPr lang="it-IT" sz="500" dirty="0" smtClean="0">
              <a:solidFill>
                <a:srgbClr val="4C4C4C"/>
              </a:solidFill>
              <a:latin typeface="Arial" pitchFamily="34" charset="0"/>
              <a:cs typeface="Arial" pitchFamily="34" charset="0"/>
            </a:endParaRPr>
          </a:p>
          <a:p>
            <a:pPr algn="just"/>
            <a:endParaRPr lang="it-IT" sz="500" dirty="0" smtClean="0">
              <a:solidFill>
                <a:srgbClr val="4C4C4C"/>
              </a:solidFill>
              <a:latin typeface="Arial" pitchFamily="34" charset="0"/>
              <a:cs typeface="Arial" pitchFamily="34" charset="0"/>
            </a:endParaRPr>
          </a:p>
          <a:p>
            <a:pPr algn="just">
              <a:buSzPts val="1400"/>
            </a:pPr>
            <a:r>
              <a:rPr lang="it-IT" sz="1400" dirty="0" smtClean="0">
                <a:solidFill>
                  <a:srgbClr val="4C4C4C"/>
                </a:solidFill>
              </a:rPr>
              <a:t>La </a:t>
            </a:r>
            <a:r>
              <a:rPr lang="it-IT" sz="1400" b="1" dirty="0" smtClean="0">
                <a:solidFill>
                  <a:srgbClr val="002364"/>
                </a:solidFill>
              </a:rPr>
              <a:t>Gestione Separata CNP </a:t>
            </a:r>
            <a:r>
              <a:rPr lang="it-IT" sz="1400" b="1" dirty="0" err="1" smtClean="0">
                <a:solidFill>
                  <a:srgbClr val="002364"/>
                </a:solidFill>
              </a:rPr>
              <a:t>Vida</a:t>
            </a:r>
            <a:r>
              <a:rPr lang="it-IT" sz="1400" b="1" dirty="0" smtClean="0">
                <a:solidFill>
                  <a:srgbClr val="002364"/>
                </a:solidFill>
              </a:rPr>
              <a:t> </a:t>
            </a:r>
            <a:r>
              <a:rPr lang="it-IT" sz="1400" b="1" dirty="0" err="1" smtClean="0">
                <a:solidFill>
                  <a:srgbClr val="002364"/>
                </a:solidFill>
              </a:rPr>
              <a:t>Guarantee</a:t>
            </a:r>
            <a:r>
              <a:rPr lang="it-IT" sz="1400" b="1" dirty="0" smtClean="0">
                <a:solidFill>
                  <a:srgbClr val="002364"/>
                </a:solidFill>
              </a:rPr>
              <a:t> </a:t>
            </a:r>
            <a:r>
              <a:rPr lang="it-IT" sz="1400" dirty="0" smtClean="0">
                <a:solidFill>
                  <a:srgbClr val="4C4C4C"/>
                </a:solidFill>
              </a:rPr>
              <a:t>è un portafoglio investito principalmente in:</a:t>
            </a:r>
          </a:p>
          <a:p>
            <a:pPr algn="just"/>
            <a:endParaRPr lang="it-IT" sz="1000" dirty="0" smtClean="0">
              <a:solidFill>
                <a:srgbClr val="4C4C4C"/>
              </a:solidFill>
            </a:endParaRPr>
          </a:p>
          <a:p>
            <a:pPr algn="just">
              <a:buClr>
                <a:srgbClr val="D70064"/>
              </a:buClr>
              <a:buSzPts val="1400"/>
              <a:buFont typeface="Wingdings"/>
              <a:buChar char="ü"/>
            </a:pPr>
            <a:r>
              <a:rPr lang="it-IT" sz="1400" dirty="0" smtClean="0">
                <a:solidFill>
                  <a:srgbClr val="4C4C4C"/>
                </a:solidFill>
              </a:rPr>
              <a:t> attivi a reddito fisso (più del 95%);</a:t>
            </a:r>
          </a:p>
          <a:p>
            <a:pPr algn="just">
              <a:buClr>
                <a:srgbClr val="D70064"/>
              </a:buClr>
              <a:buSzPts val="1400"/>
              <a:buFont typeface="Wingdings"/>
              <a:buChar char="ü"/>
            </a:pPr>
            <a:r>
              <a:rPr lang="it-IT" sz="1400" dirty="0" smtClean="0">
                <a:solidFill>
                  <a:srgbClr val="4C4C4C"/>
                </a:solidFill>
              </a:rPr>
              <a:t> </a:t>
            </a:r>
            <a:r>
              <a:rPr lang="it-IT" sz="1400" dirty="0">
                <a:solidFill>
                  <a:srgbClr val="4C4C4C"/>
                </a:solidFill>
              </a:rPr>
              <a:t>obbligazioni societarie emesse da società private in Euro </a:t>
            </a:r>
            <a:r>
              <a:rPr lang="it-IT" sz="1400" dirty="0" smtClean="0">
                <a:solidFill>
                  <a:srgbClr val="4C4C4C"/>
                </a:solidFill>
              </a:rPr>
              <a:t> (circa il 85%);</a:t>
            </a:r>
          </a:p>
          <a:p>
            <a:pPr algn="just">
              <a:buClr>
                <a:srgbClr val="D70064"/>
              </a:buClr>
              <a:buSzPts val="1400"/>
              <a:buFont typeface="Wingdings"/>
              <a:buChar char="ü"/>
            </a:pPr>
            <a:r>
              <a:rPr lang="it-IT" sz="1400" dirty="0" smtClean="0">
                <a:solidFill>
                  <a:srgbClr val="4C4C4C"/>
                </a:solidFill>
              </a:rPr>
              <a:t> titoli di stato Italiani (circa il 10%).</a:t>
            </a:r>
          </a:p>
        </p:txBody>
      </p:sp>
      <p:grpSp>
        <p:nvGrpSpPr>
          <p:cNvPr id="5" name="277 Grupo"/>
          <p:cNvGrpSpPr/>
          <p:nvPr/>
        </p:nvGrpSpPr>
        <p:grpSpPr>
          <a:xfrm>
            <a:off x="3059832" y="2780928"/>
            <a:ext cx="1008112" cy="1045444"/>
            <a:chOff x="3131840" y="5301208"/>
            <a:chExt cx="1008112" cy="1045444"/>
          </a:xfrm>
        </p:grpSpPr>
        <p:sp>
          <p:nvSpPr>
            <p:cNvPr id="202" name="Rettangolo arrotondato 30"/>
            <p:cNvSpPr/>
            <p:nvPr/>
          </p:nvSpPr>
          <p:spPr>
            <a:xfrm>
              <a:off x="3194847" y="5333517"/>
              <a:ext cx="945105" cy="7747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dirty="0" smtClean="0">
                <a:solidFill>
                  <a:schemeClr val="bg1"/>
                </a:solidFill>
              </a:endParaRPr>
            </a:p>
            <a:p>
              <a:pPr algn="ctr"/>
              <a:r>
                <a:rPr lang="it-IT" sz="900" b="1" dirty="0" smtClean="0">
                  <a:solidFill>
                    <a:schemeClr val="bg1"/>
                  </a:solidFill>
                </a:rPr>
                <a:t>….</a:t>
              </a:r>
            </a:p>
          </p:txBody>
        </p:sp>
        <p:sp>
          <p:nvSpPr>
            <p:cNvPr id="203" name="Ovale 47"/>
            <p:cNvSpPr/>
            <p:nvPr/>
          </p:nvSpPr>
          <p:spPr>
            <a:xfrm>
              <a:off x="3131840" y="5571902"/>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04" name="Ovale 62"/>
            <p:cNvSpPr/>
            <p:nvPr/>
          </p:nvSpPr>
          <p:spPr>
            <a:xfrm>
              <a:off x="3509882" y="6048671"/>
              <a:ext cx="315035" cy="297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01" name="Ovale 105"/>
            <p:cNvSpPr/>
            <p:nvPr/>
          </p:nvSpPr>
          <p:spPr>
            <a:xfrm>
              <a:off x="3491880" y="5301208"/>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6" name="276 Grupo"/>
          <p:cNvGrpSpPr/>
          <p:nvPr/>
        </p:nvGrpSpPr>
        <p:grpSpPr>
          <a:xfrm>
            <a:off x="3059832" y="1879500"/>
            <a:ext cx="1008112" cy="1045444"/>
            <a:chOff x="3131840" y="4399780"/>
            <a:chExt cx="1008112" cy="1045444"/>
          </a:xfrm>
        </p:grpSpPr>
        <p:sp>
          <p:nvSpPr>
            <p:cNvPr id="208" name="Rettangolo arrotondato 29"/>
            <p:cNvSpPr/>
            <p:nvPr/>
          </p:nvSpPr>
          <p:spPr>
            <a:xfrm>
              <a:off x="3194847" y="4432089"/>
              <a:ext cx="945105" cy="7747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smtClean="0">
                  <a:solidFill>
                    <a:schemeClr val="bg1"/>
                  </a:solidFill>
                </a:rPr>
                <a:t>OICR</a:t>
              </a:r>
              <a:endParaRPr lang="it-IT" sz="900" b="1" dirty="0">
                <a:solidFill>
                  <a:schemeClr val="bg1"/>
                </a:solidFill>
              </a:endParaRPr>
            </a:p>
          </p:txBody>
        </p:sp>
        <p:sp>
          <p:nvSpPr>
            <p:cNvPr id="209" name="Ovale 46"/>
            <p:cNvSpPr/>
            <p:nvPr/>
          </p:nvSpPr>
          <p:spPr>
            <a:xfrm>
              <a:off x="3131840" y="4670474"/>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10" name="Ovale 60"/>
            <p:cNvSpPr/>
            <p:nvPr/>
          </p:nvSpPr>
          <p:spPr>
            <a:xfrm>
              <a:off x="3509882" y="5147243"/>
              <a:ext cx="315035" cy="297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07" name="Ovale 103"/>
            <p:cNvSpPr/>
            <p:nvPr/>
          </p:nvSpPr>
          <p:spPr>
            <a:xfrm>
              <a:off x="3491880" y="4399780"/>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7" name="280 Grupo"/>
          <p:cNvGrpSpPr/>
          <p:nvPr/>
        </p:nvGrpSpPr>
        <p:grpSpPr>
          <a:xfrm>
            <a:off x="1475656" y="3140968"/>
            <a:ext cx="1584176" cy="1512963"/>
            <a:chOff x="1547664" y="3157512"/>
            <a:chExt cx="1584176" cy="1512963"/>
          </a:xfrm>
        </p:grpSpPr>
        <p:sp>
          <p:nvSpPr>
            <p:cNvPr id="212" name="Rettangolo arrotondato 22"/>
            <p:cNvSpPr/>
            <p:nvPr/>
          </p:nvSpPr>
          <p:spPr>
            <a:xfrm>
              <a:off x="1698538" y="3460104"/>
              <a:ext cx="1131554" cy="9834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err="1" smtClean="0">
                  <a:solidFill>
                    <a:schemeClr val="bg1"/>
                  </a:solidFill>
                </a:rPr>
                <a:t>F.I.</a:t>
              </a:r>
              <a:r>
                <a:rPr lang="it-IT" sz="1200" b="1" dirty="0" smtClean="0">
                  <a:solidFill>
                    <a:schemeClr val="bg1"/>
                  </a:solidFill>
                </a:rPr>
                <a:t>   Strutturato</a:t>
              </a:r>
              <a:endParaRPr lang="it-IT" sz="1200" b="1" dirty="0">
                <a:solidFill>
                  <a:schemeClr val="bg1"/>
                </a:solidFill>
              </a:endParaRPr>
            </a:p>
          </p:txBody>
        </p:sp>
        <p:sp>
          <p:nvSpPr>
            <p:cNvPr id="213" name="Ovale 35"/>
            <p:cNvSpPr/>
            <p:nvPr/>
          </p:nvSpPr>
          <p:spPr>
            <a:xfrm>
              <a:off x="2075723" y="3157512"/>
              <a:ext cx="377185" cy="3782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14" name="Ovale 36"/>
            <p:cNvSpPr/>
            <p:nvPr/>
          </p:nvSpPr>
          <p:spPr>
            <a:xfrm>
              <a:off x="1547664" y="3762697"/>
              <a:ext cx="377185" cy="378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15" name="Ovale 39"/>
            <p:cNvSpPr/>
            <p:nvPr/>
          </p:nvSpPr>
          <p:spPr>
            <a:xfrm>
              <a:off x="2075723" y="4292234"/>
              <a:ext cx="377185" cy="3782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16" name="Ovale 43"/>
            <p:cNvSpPr/>
            <p:nvPr/>
          </p:nvSpPr>
          <p:spPr>
            <a:xfrm>
              <a:off x="2754655" y="3762697"/>
              <a:ext cx="377185" cy="3782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8" name="282 Grupo"/>
          <p:cNvGrpSpPr/>
          <p:nvPr/>
        </p:nvGrpSpPr>
        <p:grpSpPr>
          <a:xfrm>
            <a:off x="107504" y="3284984"/>
            <a:ext cx="1584176" cy="1190151"/>
            <a:chOff x="107504" y="3284984"/>
            <a:chExt cx="1584176" cy="1190151"/>
          </a:xfrm>
        </p:grpSpPr>
        <p:sp>
          <p:nvSpPr>
            <p:cNvPr id="220" name="Rettangolo arrotondato 20"/>
            <p:cNvSpPr/>
            <p:nvPr/>
          </p:nvSpPr>
          <p:spPr>
            <a:xfrm>
              <a:off x="107504" y="3369995"/>
              <a:ext cx="1250665" cy="11051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bg1"/>
                  </a:solidFill>
                </a:rPr>
                <a:t>…</a:t>
              </a:r>
              <a:endParaRPr lang="it-IT" sz="1600" b="1" dirty="0">
                <a:solidFill>
                  <a:schemeClr val="bg1"/>
                </a:solidFill>
              </a:endParaRPr>
            </a:p>
          </p:txBody>
        </p:sp>
        <p:sp>
          <p:nvSpPr>
            <p:cNvPr id="221" name="Ovale 21"/>
            <p:cNvSpPr/>
            <p:nvPr/>
          </p:nvSpPr>
          <p:spPr>
            <a:xfrm>
              <a:off x="1274792" y="3710038"/>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sp>
          <p:nvSpPr>
            <p:cNvPr id="219" name="Ovale 83"/>
            <p:cNvSpPr/>
            <p:nvPr/>
          </p:nvSpPr>
          <p:spPr>
            <a:xfrm>
              <a:off x="524392" y="3284984"/>
              <a:ext cx="416888" cy="425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grpSp>
      <p:grpSp>
        <p:nvGrpSpPr>
          <p:cNvPr id="9" name="278 Grupo"/>
          <p:cNvGrpSpPr/>
          <p:nvPr/>
        </p:nvGrpSpPr>
        <p:grpSpPr>
          <a:xfrm>
            <a:off x="1475656" y="764704"/>
            <a:ext cx="1584176" cy="1018061"/>
            <a:chOff x="1547664" y="764704"/>
            <a:chExt cx="1584176" cy="1018061"/>
          </a:xfrm>
        </p:grpSpPr>
        <p:sp>
          <p:nvSpPr>
            <p:cNvPr id="225" name="Rettangolo arrotondato 27"/>
            <p:cNvSpPr/>
            <p:nvPr/>
          </p:nvSpPr>
          <p:spPr>
            <a:xfrm>
              <a:off x="1698538" y="764704"/>
              <a:ext cx="1131554" cy="9834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err="1" smtClean="0">
                  <a:solidFill>
                    <a:schemeClr val="bg1"/>
                  </a:solidFill>
                </a:rPr>
                <a:t>F.I.</a:t>
              </a:r>
              <a:r>
                <a:rPr lang="it-IT" sz="1200" b="1" dirty="0" smtClean="0">
                  <a:solidFill>
                    <a:schemeClr val="bg1"/>
                  </a:solidFill>
                </a:rPr>
                <a:t>       Dedicato</a:t>
              </a:r>
              <a:endParaRPr lang="it-IT" sz="1200" b="1" dirty="0">
                <a:solidFill>
                  <a:schemeClr val="bg1"/>
                </a:solidFill>
              </a:endParaRPr>
            </a:p>
          </p:txBody>
        </p:sp>
        <p:sp>
          <p:nvSpPr>
            <p:cNvPr id="226" name="Ovale 38"/>
            <p:cNvSpPr/>
            <p:nvPr/>
          </p:nvSpPr>
          <p:spPr>
            <a:xfrm>
              <a:off x="1547664" y="1067296"/>
              <a:ext cx="377185" cy="378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27"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24" name="Ovale 97"/>
            <p:cNvSpPr/>
            <p:nvPr/>
          </p:nvSpPr>
          <p:spPr>
            <a:xfrm>
              <a:off x="2064946" y="1404525"/>
              <a:ext cx="377185" cy="378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10" name="279 Grupo"/>
          <p:cNvGrpSpPr/>
          <p:nvPr/>
        </p:nvGrpSpPr>
        <p:grpSpPr>
          <a:xfrm>
            <a:off x="1475656" y="1772816"/>
            <a:ext cx="1584176" cy="1368041"/>
            <a:chOff x="1547664" y="1772816"/>
            <a:chExt cx="1584176" cy="1368041"/>
          </a:xfrm>
        </p:grpSpPr>
        <p:sp>
          <p:nvSpPr>
            <p:cNvPr id="231" name="Rettangolo arrotondato 23"/>
            <p:cNvSpPr/>
            <p:nvPr/>
          </p:nvSpPr>
          <p:spPr>
            <a:xfrm>
              <a:off x="1698538" y="2075408"/>
              <a:ext cx="1131554" cy="9834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err="1" smtClean="0">
                  <a:solidFill>
                    <a:schemeClr val="bg1"/>
                  </a:solidFill>
                </a:rPr>
                <a:t>F.I.</a:t>
              </a:r>
              <a:r>
                <a:rPr lang="it-IT" sz="1200" b="1" dirty="0" smtClean="0">
                  <a:solidFill>
                    <a:schemeClr val="bg1"/>
                  </a:solidFill>
                </a:rPr>
                <a:t> </a:t>
              </a:r>
            </a:p>
            <a:p>
              <a:pPr algn="ctr"/>
              <a:r>
                <a:rPr lang="it-IT" sz="1200" b="1" dirty="0" smtClean="0">
                  <a:solidFill>
                    <a:schemeClr val="bg1"/>
                  </a:solidFill>
                </a:rPr>
                <a:t>Profilo di rischio</a:t>
              </a:r>
              <a:endParaRPr lang="it-IT" sz="1200" b="1" dirty="0">
                <a:solidFill>
                  <a:schemeClr val="bg1"/>
                </a:solidFill>
              </a:endParaRPr>
            </a:p>
          </p:txBody>
        </p:sp>
        <p:sp>
          <p:nvSpPr>
            <p:cNvPr id="232" name="Ovale 19"/>
            <p:cNvSpPr/>
            <p:nvPr/>
          </p:nvSpPr>
          <p:spPr>
            <a:xfrm>
              <a:off x="1547664" y="2378000"/>
              <a:ext cx="377185" cy="378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33" name="Ovale 42"/>
            <p:cNvSpPr/>
            <p:nvPr/>
          </p:nvSpPr>
          <p:spPr>
            <a:xfrm>
              <a:off x="2754655" y="2378000"/>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34" name="Ovale 24"/>
            <p:cNvSpPr/>
            <p:nvPr/>
          </p:nvSpPr>
          <p:spPr>
            <a:xfrm>
              <a:off x="2075723" y="177281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30" name="Ovale 98"/>
            <p:cNvSpPr/>
            <p:nvPr/>
          </p:nvSpPr>
          <p:spPr>
            <a:xfrm>
              <a:off x="2064946" y="2762616"/>
              <a:ext cx="377185" cy="378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11" name="281 Grupo"/>
          <p:cNvGrpSpPr/>
          <p:nvPr/>
        </p:nvGrpSpPr>
        <p:grpSpPr>
          <a:xfrm>
            <a:off x="1475656" y="4725144"/>
            <a:ext cx="1584176" cy="1096835"/>
            <a:chOff x="1547664" y="4708429"/>
            <a:chExt cx="1584176" cy="1096835"/>
          </a:xfrm>
        </p:grpSpPr>
        <p:sp>
          <p:nvSpPr>
            <p:cNvPr id="238" name="Rettangolo arrotondato 26"/>
            <p:cNvSpPr/>
            <p:nvPr/>
          </p:nvSpPr>
          <p:spPr>
            <a:xfrm>
              <a:off x="1698538" y="4821840"/>
              <a:ext cx="1131554" cy="9834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it-IT" sz="1200" b="1" dirty="0" err="1" smtClean="0">
                  <a:solidFill>
                    <a:schemeClr val="bg1"/>
                  </a:solidFill>
                </a:rPr>
                <a:t>F.I.</a:t>
              </a:r>
              <a:r>
                <a:rPr lang="it-IT" sz="1200" b="1" dirty="0" smtClean="0">
                  <a:solidFill>
                    <a:schemeClr val="bg1"/>
                  </a:solidFill>
                </a:rPr>
                <a:t> </a:t>
              </a:r>
            </a:p>
            <a:p>
              <a:pPr algn="ctr"/>
              <a:r>
                <a:rPr lang="it-IT" sz="1200" b="1" dirty="0" smtClean="0">
                  <a:solidFill>
                    <a:schemeClr val="bg1"/>
                  </a:solidFill>
                </a:rPr>
                <a:t>Gestito da terzi</a:t>
              </a:r>
              <a:endParaRPr lang="it-IT" sz="1200" b="1" dirty="0">
                <a:solidFill>
                  <a:schemeClr val="bg1"/>
                </a:solidFill>
              </a:endParaRPr>
            </a:p>
          </p:txBody>
        </p:sp>
        <p:sp>
          <p:nvSpPr>
            <p:cNvPr id="239" name="Ovale 37"/>
            <p:cNvSpPr/>
            <p:nvPr/>
          </p:nvSpPr>
          <p:spPr>
            <a:xfrm>
              <a:off x="1547664" y="5124432"/>
              <a:ext cx="377185" cy="378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40" name="Ovale 44"/>
            <p:cNvSpPr/>
            <p:nvPr/>
          </p:nvSpPr>
          <p:spPr>
            <a:xfrm>
              <a:off x="2754655" y="5200080"/>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37" name="Ovale 99"/>
            <p:cNvSpPr/>
            <p:nvPr/>
          </p:nvSpPr>
          <p:spPr>
            <a:xfrm>
              <a:off x="2097276" y="4708429"/>
              <a:ext cx="377185" cy="378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12" name="275 Grupo"/>
          <p:cNvGrpSpPr/>
          <p:nvPr/>
        </p:nvGrpSpPr>
        <p:grpSpPr>
          <a:xfrm>
            <a:off x="3059832" y="836712"/>
            <a:ext cx="1008112" cy="1107504"/>
            <a:chOff x="3131840" y="3356992"/>
            <a:chExt cx="1008112" cy="1107504"/>
          </a:xfrm>
        </p:grpSpPr>
        <p:sp>
          <p:nvSpPr>
            <p:cNvPr id="248" name="Rettangolo arrotondato 28"/>
            <p:cNvSpPr/>
            <p:nvPr/>
          </p:nvSpPr>
          <p:spPr>
            <a:xfrm>
              <a:off x="3194847" y="3451361"/>
              <a:ext cx="945105" cy="7747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smtClean="0">
                  <a:solidFill>
                    <a:schemeClr val="bg1"/>
                  </a:solidFill>
                </a:rPr>
                <a:t>OICR</a:t>
              </a:r>
              <a:endParaRPr lang="it-IT" sz="900" b="1" dirty="0">
                <a:solidFill>
                  <a:schemeClr val="bg1"/>
                </a:solidFill>
              </a:endParaRPr>
            </a:p>
          </p:txBody>
        </p:sp>
        <p:sp>
          <p:nvSpPr>
            <p:cNvPr id="249" name="Ovale 45"/>
            <p:cNvSpPr/>
            <p:nvPr/>
          </p:nvSpPr>
          <p:spPr>
            <a:xfrm>
              <a:off x="3131840" y="3689746"/>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50" name="Ovale 58"/>
            <p:cNvSpPr/>
            <p:nvPr/>
          </p:nvSpPr>
          <p:spPr>
            <a:xfrm>
              <a:off x="3509882" y="4166515"/>
              <a:ext cx="315035" cy="297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47" name="Ovale 111"/>
            <p:cNvSpPr/>
            <p:nvPr/>
          </p:nvSpPr>
          <p:spPr>
            <a:xfrm>
              <a:off x="3491880" y="3356992"/>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13" name="Gruppo 52"/>
          <p:cNvGrpSpPr/>
          <p:nvPr/>
        </p:nvGrpSpPr>
        <p:grpSpPr>
          <a:xfrm>
            <a:off x="107504" y="2060848"/>
            <a:ext cx="1584176" cy="1445183"/>
            <a:chOff x="1475656" y="3573016"/>
            <a:chExt cx="1368152" cy="1224136"/>
          </a:xfrm>
        </p:grpSpPr>
        <p:sp>
          <p:nvSpPr>
            <p:cNvPr id="286" name="Rettangolo arrotondato 17"/>
            <p:cNvSpPr/>
            <p:nvPr/>
          </p:nvSpPr>
          <p:spPr>
            <a:xfrm>
              <a:off x="1475656" y="3573016"/>
              <a:ext cx="1080120" cy="936104"/>
            </a:xfrm>
            <a:prstGeom prst="round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bg1"/>
                  </a:solidFill>
                </a:rPr>
                <a:t>Gestione Separata</a:t>
              </a:r>
              <a:endParaRPr lang="it-IT" sz="1600" b="1" dirty="0">
                <a:solidFill>
                  <a:schemeClr val="bg1"/>
                </a:solidFill>
              </a:endParaRPr>
            </a:p>
          </p:txBody>
        </p:sp>
        <p:sp>
          <p:nvSpPr>
            <p:cNvPr id="287" name="Ovale 18"/>
            <p:cNvSpPr/>
            <p:nvPr/>
          </p:nvSpPr>
          <p:spPr>
            <a:xfrm>
              <a:off x="2483768" y="3861048"/>
              <a:ext cx="360040" cy="360040"/>
            </a:xfrm>
            <a:prstGeom prst="ellipse">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sp>
          <p:nvSpPr>
            <p:cNvPr id="288" name="Ovale 51"/>
            <p:cNvSpPr/>
            <p:nvPr/>
          </p:nvSpPr>
          <p:spPr>
            <a:xfrm>
              <a:off x="1835696" y="4437112"/>
              <a:ext cx="360040" cy="360040"/>
            </a:xfrm>
            <a:prstGeom prst="ellipse">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grpSp>
      <p:grpSp>
        <p:nvGrpSpPr>
          <p:cNvPr id="14" name="Gruppo 378"/>
          <p:cNvGrpSpPr/>
          <p:nvPr/>
        </p:nvGrpSpPr>
        <p:grpSpPr>
          <a:xfrm>
            <a:off x="107504" y="2055825"/>
            <a:ext cx="1584176" cy="1445183"/>
            <a:chOff x="1475656" y="3573016"/>
            <a:chExt cx="1368152" cy="1224136"/>
          </a:xfrm>
        </p:grpSpPr>
        <p:sp>
          <p:nvSpPr>
            <p:cNvPr id="380" name="Rettangolo arrotondato 379"/>
            <p:cNvSpPr/>
            <p:nvPr/>
          </p:nvSpPr>
          <p:spPr>
            <a:xfrm>
              <a:off x="1475656" y="3573016"/>
              <a:ext cx="1080120" cy="936104"/>
            </a:xfrm>
            <a:prstGeom prst="round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bg1"/>
                  </a:solidFill>
                </a:rPr>
                <a:t>Gestione Separata</a:t>
              </a:r>
              <a:endParaRPr lang="it-IT" sz="1600" b="1" dirty="0">
                <a:solidFill>
                  <a:schemeClr val="bg1"/>
                </a:solidFill>
              </a:endParaRPr>
            </a:p>
          </p:txBody>
        </p:sp>
        <p:sp>
          <p:nvSpPr>
            <p:cNvPr id="381" name="Ovale 380"/>
            <p:cNvSpPr/>
            <p:nvPr/>
          </p:nvSpPr>
          <p:spPr>
            <a:xfrm>
              <a:off x="2483768" y="3861048"/>
              <a:ext cx="360040" cy="360040"/>
            </a:xfrm>
            <a:prstGeom prst="ellipse">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sp>
          <p:nvSpPr>
            <p:cNvPr id="382" name="Ovale 381"/>
            <p:cNvSpPr/>
            <p:nvPr/>
          </p:nvSpPr>
          <p:spPr>
            <a:xfrm>
              <a:off x="1835696" y="4437112"/>
              <a:ext cx="360040" cy="360040"/>
            </a:xfrm>
            <a:prstGeom prst="ellipse">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242"/>
          <p:cNvGrpSpPr/>
          <p:nvPr/>
        </p:nvGrpSpPr>
        <p:grpSpPr>
          <a:xfrm>
            <a:off x="1475656" y="1772816"/>
            <a:ext cx="1584176" cy="1368041"/>
            <a:chOff x="1691680" y="2505211"/>
            <a:chExt cx="1323147" cy="1077754"/>
          </a:xfrm>
        </p:grpSpPr>
        <p:grpSp>
          <p:nvGrpSpPr>
            <p:cNvPr id="3" name="Gruppo 77"/>
            <p:cNvGrpSpPr/>
            <p:nvPr/>
          </p:nvGrpSpPr>
          <p:grpSpPr>
            <a:xfrm>
              <a:off x="1691680" y="2505211"/>
              <a:ext cx="1323147" cy="1013135"/>
              <a:chOff x="2915816" y="3284984"/>
              <a:chExt cx="1512168" cy="1224136"/>
            </a:xfrm>
          </p:grpSpPr>
          <p:sp>
            <p:nvSpPr>
              <p:cNvPr id="246" name="Rettangolo arrotondato 245"/>
              <p:cNvSpPr/>
              <p:nvPr/>
            </p:nvSpPr>
            <p:spPr>
              <a:xfrm>
                <a:off x="3059832" y="3573016"/>
                <a:ext cx="1080120" cy="936104"/>
              </a:xfrm>
              <a:prstGeom prst="round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err="1" smtClean="0">
                    <a:solidFill>
                      <a:schemeClr val="bg1"/>
                    </a:solidFill>
                  </a:rPr>
                  <a:t>F.I.</a:t>
                </a:r>
                <a:r>
                  <a:rPr lang="it-IT" sz="1200" b="1" dirty="0" smtClean="0">
                    <a:solidFill>
                      <a:schemeClr val="bg1"/>
                    </a:solidFill>
                  </a:rPr>
                  <a:t> </a:t>
                </a:r>
              </a:p>
              <a:p>
                <a:pPr algn="ctr"/>
                <a:r>
                  <a:rPr lang="it-IT" sz="1200" b="1" dirty="0" smtClean="0">
                    <a:solidFill>
                      <a:schemeClr val="bg1"/>
                    </a:solidFill>
                  </a:rPr>
                  <a:t>Profilo di rischio</a:t>
                </a:r>
                <a:endParaRPr lang="it-IT" sz="1200" b="1" dirty="0">
                  <a:solidFill>
                    <a:schemeClr val="bg1"/>
                  </a:solidFill>
                </a:endParaRPr>
              </a:p>
            </p:txBody>
          </p:sp>
          <p:sp>
            <p:nvSpPr>
              <p:cNvPr id="247" name="Ovale 246"/>
              <p:cNvSpPr/>
              <p:nvPr/>
            </p:nvSpPr>
            <p:spPr>
              <a:xfrm>
                <a:off x="2915816" y="3861048"/>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48" name="Ovale 247"/>
              <p:cNvSpPr/>
              <p:nvPr/>
            </p:nvSpPr>
            <p:spPr>
              <a:xfrm>
                <a:off x="4067944" y="3861048"/>
                <a:ext cx="360040" cy="360040"/>
              </a:xfrm>
              <a:prstGeom prst="ellipse">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49" name="Ovale 248"/>
              <p:cNvSpPr/>
              <p:nvPr/>
            </p:nvSpPr>
            <p:spPr>
              <a:xfrm>
                <a:off x="3419872" y="3284984"/>
                <a:ext cx="360040" cy="360040"/>
              </a:xfrm>
              <a:prstGeom prst="ellipse">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sp>
          <p:nvSpPr>
            <p:cNvPr id="245" name="Ovale 244"/>
            <p:cNvSpPr/>
            <p:nvPr/>
          </p:nvSpPr>
          <p:spPr>
            <a:xfrm>
              <a:off x="2123728" y="3284984"/>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sp>
        <p:nvSpPr>
          <p:cNvPr id="73" name="Titolo 72"/>
          <p:cNvSpPr>
            <a:spLocks noGrp="1"/>
          </p:cNvSpPr>
          <p:nvPr>
            <p:ph type="title"/>
          </p:nvPr>
        </p:nvSpPr>
        <p:spPr/>
        <p:txBody>
          <a:bodyPr>
            <a:normAutofit fontScale="90000"/>
          </a:bodyPr>
          <a:lstStyle/>
          <a:p>
            <a:r>
              <a:rPr lang="it-IT" dirty="0" smtClean="0"/>
              <a:t>FONDI INTERNI ASSICURATIVI A PROFILO </a:t>
            </a:r>
            <a:r>
              <a:rPr lang="it-IT" dirty="0" err="1" smtClean="0"/>
              <a:t>DI</a:t>
            </a:r>
            <a:r>
              <a:rPr lang="it-IT" dirty="0" smtClean="0"/>
              <a:t> RISCHIO E TOTAL RETURN</a:t>
            </a:r>
            <a:endParaRPr lang="it-IT" dirty="0"/>
          </a:p>
        </p:txBody>
      </p:sp>
      <p:sp>
        <p:nvSpPr>
          <p:cNvPr id="4" name="Segnaposto numero diapositiva 3"/>
          <p:cNvSpPr>
            <a:spLocks noGrp="1"/>
          </p:cNvSpPr>
          <p:nvPr>
            <p:ph type="sldNum" sz="quarter" idx="12"/>
          </p:nvPr>
        </p:nvSpPr>
        <p:spPr/>
        <p:txBody>
          <a:bodyPr/>
          <a:lstStyle/>
          <a:p>
            <a:fld id="{9D6A66C3-F6AC-47B2-B5BC-E0A86AF003C3}" type="slidenum">
              <a:rPr lang="es-ES" smtClean="0"/>
              <a:pPr/>
              <a:t>16</a:t>
            </a:fld>
            <a:endParaRPr lang="es-ES" dirty="0"/>
          </a:p>
        </p:txBody>
      </p:sp>
      <p:sp>
        <p:nvSpPr>
          <p:cNvPr id="75" name="CasellaDiTesto 74"/>
          <p:cNvSpPr txBox="1"/>
          <p:nvPr/>
        </p:nvSpPr>
        <p:spPr>
          <a:xfrm>
            <a:off x="4211960" y="1772816"/>
            <a:ext cx="4536503" cy="3754874"/>
          </a:xfrm>
          <a:prstGeom prst="rect">
            <a:avLst/>
          </a:prstGeom>
          <a:noFill/>
        </p:spPr>
        <p:txBody>
          <a:bodyPr wrap="square" rtlCol="0">
            <a:spAutoFit/>
          </a:bodyPr>
          <a:lstStyle/>
          <a:p>
            <a:r>
              <a:rPr lang="it-IT" sz="1400" dirty="0" smtClean="0">
                <a:solidFill>
                  <a:srgbClr val="4C4C4C"/>
                </a:solidFill>
                <a:cs typeface="Arial" pitchFamily="34" charset="0"/>
              </a:rPr>
              <a:t>Nel prodotto </a:t>
            </a:r>
            <a:r>
              <a:rPr lang="it-IT" sz="1400" dirty="0" err="1" smtClean="0">
                <a:solidFill>
                  <a:srgbClr val="4C4C4C"/>
                </a:solidFill>
                <a:cs typeface="Arial" pitchFamily="34" charset="0"/>
              </a:rPr>
              <a:t>CiiS</a:t>
            </a:r>
            <a:r>
              <a:rPr lang="it-IT" sz="1400" dirty="0" smtClean="0">
                <a:solidFill>
                  <a:srgbClr val="4C4C4C"/>
                </a:solidFill>
                <a:cs typeface="Arial" pitchFamily="34" charset="0"/>
              </a:rPr>
              <a:t> sono disponibili 5 Fondi Interni a profilo di rischio ed 1 Fondo Interno Total </a:t>
            </a:r>
            <a:r>
              <a:rPr lang="it-IT" sz="1400" dirty="0" err="1" smtClean="0">
                <a:solidFill>
                  <a:srgbClr val="4C4C4C"/>
                </a:solidFill>
                <a:cs typeface="Arial" pitchFamily="34" charset="0"/>
              </a:rPr>
              <a:t>Return</a:t>
            </a:r>
            <a:r>
              <a:rPr lang="it-IT" sz="1400" dirty="0" smtClean="0">
                <a:solidFill>
                  <a:srgbClr val="4C4C4C"/>
                </a:solidFill>
                <a:cs typeface="Arial" pitchFamily="34" charset="0"/>
              </a:rPr>
              <a:t> </a:t>
            </a:r>
          </a:p>
          <a:p>
            <a:r>
              <a:rPr lang="it-IT" sz="1400" dirty="0" smtClean="0">
                <a:solidFill>
                  <a:srgbClr val="4C4C4C"/>
                </a:solidFill>
                <a:cs typeface="Arial" pitchFamily="34" charset="0"/>
              </a:rPr>
              <a:t>a disposizione per la clientela che vuole demandare a GESTORI professionisti la scelta e la gestione nel tempo dei suoi investimenti.</a:t>
            </a:r>
          </a:p>
          <a:p>
            <a:endParaRPr lang="it-IT" sz="1400" dirty="0">
              <a:solidFill>
                <a:srgbClr val="4C4C4C"/>
              </a:solidFill>
              <a:latin typeface="Arial" pitchFamily="34" charset="0"/>
              <a:cs typeface="Arial" pitchFamily="34" charset="0"/>
            </a:endParaRPr>
          </a:p>
          <a:p>
            <a:r>
              <a:rPr lang="it-IT" sz="1400" dirty="0" smtClean="0">
                <a:solidFill>
                  <a:srgbClr val="4C4C4C"/>
                </a:solidFill>
                <a:latin typeface="Arial" pitchFamily="34" charset="0"/>
                <a:cs typeface="Arial" pitchFamily="34" charset="0"/>
              </a:rPr>
              <a:t>CNP </a:t>
            </a:r>
            <a:r>
              <a:rPr lang="it-IT" sz="1400" dirty="0" err="1" smtClean="0">
                <a:solidFill>
                  <a:srgbClr val="4C4C4C"/>
                </a:solidFill>
                <a:latin typeface="Arial" pitchFamily="34" charset="0"/>
                <a:cs typeface="Arial" pitchFamily="34" charset="0"/>
              </a:rPr>
              <a:t>Partners</a:t>
            </a:r>
            <a:r>
              <a:rPr lang="it-IT" sz="1400" dirty="0" smtClean="0">
                <a:solidFill>
                  <a:srgbClr val="4C4C4C"/>
                </a:solidFill>
                <a:latin typeface="Arial" pitchFamily="34" charset="0"/>
                <a:cs typeface="Arial" pitchFamily="34" charset="0"/>
              </a:rPr>
              <a:t> mette a disposizione </a:t>
            </a:r>
            <a:r>
              <a:rPr lang="it-IT" sz="1400" b="1" dirty="0" smtClean="0">
                <a:solidFill>
                  <a:srgbClr val="002364"/>
                </a:solidFill>
              </a:rPr>
              <a:t>6 linee di fondi</a:t>
            </a:r>
            <a:r>
              <a:rPr lang="it-IT" sz="1400" dirty="0" smtClean="0">
                <a:solidFill>
                  <a:srgbClr val="4C4C4C"/>
                </a:solidFill>
                <a:latin typeface="Arial" pitchFamily="34" charset="0"/>
                <a:cs typeface="Arial" pitchFamily="34" charset="0"/>
              </a:rPr>
              <a:t> gestiti dal proprio Team Investimenti:</a:t>
            </a:r>
          </a:p>
          <a:p>
            <a:endParaRPr lang="it-IT" sz="1400" dirty="0" smtClean="0">
              <a:solidFill>
                <a:srgbClr val="4C4C4C"/>
              </a:solidFill>
              <a:latin typeface="Arial" pitchFamily="34" charset="0"/>
              <a:cs typeface="Arial" pitchFamily="34" charset="0"/>
            </a:endParaRPr>
          </a:p>
          <a:p>
            <a:pPr marL="742950" lvl="1" indent="-285750">
              <a:buClr>
                <a:srgbClr val="D70064"/>
              </a:buClr>
              <a:buFont typeface="Arial"/>
              <a:buChar char="•"/>
            </a:pPr>
            <a:r>
              <a:rPr lang="it-IT" sz="1400" dirty="0" smtClean="0">
                <a:solidFill>
                  <a:srgbClr val="4C4C4C"/>
                </a:solidFill>
                <a:latin typeface="Arial" pitchFamily="34" charset="0"/>
                <a:cs typeface="Arial" pitchFamily="34" charset="0"/>
              </a:rPr>
              <a:t>Linea Profilo </a:t>
            </a:r>
            <a:r>
              <a:rPr lang="it-IT" sz="1400" b="1" dirty="0" smtClean="0">
                <a:solidFill>
                  <a:srgbClr val="002364"/>
                </a:solidFill>
              </a:rPr>
              <a:t>Basso</a:t>
            </a:r>
          </a:p>
          <a:p>
            <a:pPr marL="742950" lvl="1" indent="-285750">
              <a:buClr>
                <a:srgbClr val="D70064"/>
              </a:buClr>
              <a:buFont typeface="Arial"/>
              <a:buChar char="•"/>
            </a:pPr>
            <a:r>
              <a:rPr lang="it-IT" sz="1400" dirty="0" smtClean="0">
                <a:solidFill>
                  <a:srgbClr val="4C4C4C"/>
                </a:solidFill>
                <a:latin typeface="Arial" pitchFamily="34" charset="0"/>
                <a:cs typeface="Arial" pitchFamily="34" charset="0"/>
              </a:rPr>
              <a:t>Linea Profilo </a:t>
            </a:r>
            <a:r>
              <a:rPr lang="it-IT" sz="1400" b="1" dirty="0" smtClean="0">
                <a:solidFill>
                  <a:srgbClr val="002364"/>
                </a:solidFill>
              </a:rPr>
              <a:t>Medio Basso</a:t>
            </a:r>
          </a:p>
          <a:p>
            <a:pPr marL="742950" lvl="1" indent="-285750">
              <a:buClr>
                <a:srgbClr val="D70064"/>
              </a:buClr>
              <a:buFont typeface="Arial"/>
              <a:buChar char="•"/>
            </a:pPr>
            <a:r>
              <a:rPr lang="it-IT" sz="1400" dirty="0" smtClean="0">
                <a:solidFill>
                  <a:srgbClr val="4C4C4C"/>
                </a:solidFill>
                <a:latin typeface="Arial" pitchFamily="34" charset="0"/>
                <a:cs typeface="Arial" pitchFamily="34" charset="0"/>
              </a:rPr>
              <a:t>Linea Profilo </a:t>
            </a:r>
            <a:r>
              <a:rPr lang="it-IT" sz="1400" b="1" dirty="0" smtClean="0">
                <a:solidFill>
                  <a:srgbClr val="002364"/>
                </a:solidFill>
              </a:rPr>
              <a:t>Medio</a:t>
            </a:r>
          </a:p>
          <a:p>
            <a:pPr marL="742950" lvl="1" indent="-285750">
              <a:buClr>
                <a:srgbClr val="D70064"/>
              </a:buClr>
              <a:buFont typeface="Arial"/>
              <a:buChar char="•"/>
            </a:pPr>
            <a:r>
              <a:rPr lang="it-IT" sz="1400" dirty="0" smtClean="0">
                <a:solidFill>
                  <a:srgbClr val="4C4C4C"/>
                </a:solidFill>
                <a:latin typeface="Arial" pitchFamily="34" charset="0"/>
                <a:cs typeface="Arial" pitchFamily="34" charset="0"/>
              </a:rPr>
              <a:t>Linea Profilo </a:t>
            </a:r>
            <a:r>
              <a:rPr lang="it-IT" sz="1400" b="1" dirty="0" smtClean="0">
                <a:solidFill>
                  <a:srgbClr val="002364"/>
                </a:solidFill>
              </a:rPr>
              <a:t>Medio Alto</a:t>
            </a:r>
          </a:p>
          <a:p>
            <a:pPr marL="742950" lvl="1" indent="-285750">
              <a:buClr>
                <a:srgbClr val="D70064"/>
              </a:buClr>
              <a:buFont typeface="Arial"/>
              <a:buChar char="•"/>
            </a:pPr>
            <a:r>
              <a:rPr lang="it-IT" sz="1400" dirty="0" smtClean="0">
                <a:solidFill>
                  <a:srgbClr val="4C4C4C"/>
                </a:solidFill>
                <a:latin typeface="Arial" pitchFamily="34" charset="0"/>
                <a:cs typeface="Arial" pitchFamily="34" charset="0"/>
              </a:rPr>
              <a:t>Linea Profilo </a:t>
            </a:r>
            <a:r>
              <a:rPr lang="it-IT" sz="1400" b="1" dirty="0" smtClean="0">
                <a:solidFill>
                  <a:srgbClr val="002364"/>
                </a:solidFill>
              </a:rPr>
              <a:t>Alto</a:t>
            </a:r>
          </a:p>
          <a:p>
            <a:pPr marL="742950" lvl="1" indent="-285750">
              <a:buClr>
                <a:srgbClr val="D70064"/>
              </a:buClr>
              <a:buFont typeface="Arial"/>
              <a:buChar char="•"/>
            </a:pPr>
            <a:r>
              <a:rPr lang="it-IT" sz="1400" dirty="0" smtClean="0">
                <a:solidFill>
                  <a:srgbClr val="002364"/>
                </a:solidFill>
              </a:rPr>
              <a:t>Linea</a:t>
            </a:r>
            <a:r>
              <a:rPr lang="it-IT" sz="1400" b="1" dirty="0" smtClean="0">
                <a:solidFill>
                  <a:srgbClr val="002364"/>
                </a:solidFill>
              </a:rPr>
              <a:t> Total </a:t>
            </a:r>
            <a:r>
              <a:rPr lang="it-IT" sz="1400" b="1" dirty="0" err="1" smtClean="0">
                <a:solidFill>
                  <a:srgbClr val="002364"/>
                </a:solidFill>
              </a:rPr>
              <a:t>Return</a:t>
            </a:r>
            <a:endParaRPr lang="it-IT" sz="1400" b="1" dirty="0" smtClean="0">
              <a:solidFill>
                <a:srgbClr val="002364"/>
              </a:solidFill>
            </a:endParaRPr>
          </a:p>
          <a:p>
            <a:pPr marL="742950" lvl="1" indent="-285750">
              <a:buClr>
                <a:srgbClr val="D70064"/>
              </a:buClr>
              <a:buFont typeface="Arial"/>
              <a:buChar char="•"/>
            </a:pPr>
            <a:endParaRPr lang="it-IT" sz="1400" b="1" dirty="0" smtClean="0">
              <a:solidFill>
                <a:srgbClr val="002364"/>
              </a:solidFill>
            </a:endParaRPr>
          </a:p>
          <a:p>
            <a:endParaRPr lang="it-IT" sz="1400" dirty="0">
              <a:solidFill>
                <a:srgbClr val="4C4C4C"/>
              </a:solidFill>
              <a:latin typeface="Arial" pitchFamily="34" charset="0"/>
              <a:cs typeface="Arial" pitchFamily="34" charset="0"/>
            </a:endParaRPr>
          </a:p>
        </p:txBody>
      </p:sp>
      <p:grpSp>
        <p:nvGrpSpPr>
          <p:cNvPr id="5" name="273 Grupo"/>
          <p:cNvGrpSpPr/>
          <p:nvPr/>
        </p:nvGrpSpPr>
        <p:grpSpPr>
          <a:xfrm>
            <a:off x="3059832" y="4725144"/>
            <a:ext cx="1008112" cy="1080119"/>
            <a:chOff x="3131840" y="1340768"/>
            <a:chExt cx="1008112" cy="1080119"/>
          </a:xfrm>
        </p:grpSpPr>
        <p:sp>
          <p:nvSpPr>
            <p:cNvPr id="189" name="Rettangolo arrotondato 32"/>
            <p:cNvSpPr/>
            <p:nvPr/>
          </p:nvSpPr>
          <p:spPr>
            <a:xfrm>
              <a:off x="3194847" y="1445084"/>
              <a:ext cx="945105" cy="7747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err="1" smtClean="0">
                  <a:solidFill>
                    <a:schemeClr val="bg1"/>
                  </a:solidFill>
                </a:rPr>
                <a:t>Sgr</a:t>
              </a:r>
              <a:r>
                <a:rPr lang="it-IT" sz="900" b="1" dirty="0" smtClean="0">
                  <a:solidFill>
                    <a:schemeClr val="bg1"/>
                  </a:solidFill>
                </a:rPr>
                <a:t> </a:t>
              </a:r>
            </a:p>
            <a:p>
              <a:pPr algn="ctr"/>
              <a:r>
                <a:rPr lang="it-IT" sz="900" b="1" dirty="0" err="1" smtClean="0">
                  <a:solidFill>
                    <a:schemeClr val="bg1"/>
                  </a:solidFill>
                </a:rPr>
                <a:t>Captive</a:t>
              </a:r>
              <a:endParaRPr lang="it-IT" sz="900" b="1" dirty="0" smtClean="0">
                <a:solidFill>
                  <a:schemeClr val="bg1"/>
                </a:solidFill>
              </a:endParaRPr>
            </a:p>
          </p:txBody>
        </p:sp>
        <p:sp>
          <p:nvSpPr>
            <p:cNvPr id="190" name="Ovale 49"/>
            <p:cNvSpPr/>
            <p:nvPr/>
          </p:nvSpPr>
          <p:spPr>
            <a:xfrm>
              <a:off x="3131840" y="1683469"/>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191" name="Ovale 66"/>
            <p:cNvSpPr/>
            <p:nvPr/>
          </p:nvSpPr>
          <p:spPr>
            <a:xfrm>
              <a:off x="3509882" y="2122906"/>
              <a:ext cx="315035" cy="297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192" name="Ovale 109"/>
            <p:cNvSpPr/>
            <p:nvPr/>
          </p:nvSpPr>
          <p:spPr>
            <a:xfrm>
              <a:off x="3491880" y="1340768"/>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6" name="272 Grupo"/>
          <p:cNvGrpSpPr/>
          <p:nvPr/>
        </p:nvGrpSpPr>
        <p:grpSpPr>
          <a:xfrm>
            <a:off x="3059832" y="3717032"/>
            <a:ext cx="1008112" cy="1107503"/>
            <a:chOff x="3131840" y="332656"/>
            <a:chExt cx="1008112" cy="1107503"/>
          </a:xfrm>
        </p:grpSpPr>
        <p:sp>
          <p:nvSpPr>
            <p:cNvPr id="194" name="Ovale 64"/>
            <p:cNvSpPr/>
            <p:nvPr/>
          </p:nvSpPr>
          <p:spPr>
            <a:xfrm>
              <a:off x="3509882" y="1142178"/>
              <a:ext cx="315035" cy="297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195" name="Rettangolo arrotondato 31"/>
            <p:cNvSpPr/>
            <p:nvPr/>
          </p:nvSpPr>
          <p:spPr>
            <a:xfrm>
              <a:off x="3194847" y="427024"/>
              <a:ext cx="945105" cy="7747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dirty="0" smtClean="0">
                <a:solidFill>
                  <a:schemeClr val="bg1"/>
                </a:solidFill>
              </a:endParaRPr>
            </a:p>
            <a:p>
              <a:pPr algn="ctr"/>
              <a:r>
                <a:rPr lang="it-IT" sz="900" b="1" dirty="0" err="1" smtClean="0">
                  <a:solidFill>
                    <a:schemeClr val="bg1"/>
                  </a:solidFill>
                </a:rPr>
                <a:t>Sgr</a:t>
              </a:r>
              <a:r>
                <a:rPr lang="it-IT" sz="900" b="1" dirty="0" smtClean="0">
                  <a:solidFill>
                    <a:schemeClr val="bg1"/>
                  </a:solidFill>
                </a:rPr>
                <a:t> </a:t>
              </a:r>
            </a:p>
            <a:p>
              <a:pPr algn="ctr"/>
              <a:r>
                <a:rPr lang="it-IT" sz="900" b="1" dirty="0" err="1" smtClean="0">
                  <a:solidFill>
                    <a:schemeClr val="bg1"/>
                  </a:solidFill>
                </a:rPr>
                <a:t>Boutiques</a:t>
              </a:r>
              <a:endParaRPr lang="it-IT" sz="900" b="1" dirty="0" smtClean="0">
                <a:solidFill>
                  <a:schemeClr val="bg1"/>
                </a:solidFill>
              </a:endParaRPr>
            </a:p>
          </p:txBody>
        </p:sp>
        <p:sp>
          <p:nvSpPr>
            <p:cNvPr id="196" name="Ovale 48"/>
            <p:cNvSpPr/>
            <p:nvPr/>
          </p:nvSpPr>
          <p:spPr>
            <a:xfrm>
              <a:off x="3131840" y="665409"/>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197" name="Ovale 107"/>
            <p:cNvSpPr/>
            <p:nvPr/>
          </p:nvSpPr>
          <p:spPr>
            <a:xfrm>
              <a:off x="3491880" y="332656"/>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7" name="277 Grupo"/>
          <p:cNvGrpSpPr/>
          <p:nvPr/>
        </p:nvGrpSpPr>
        <p:grpSpPr>
          <a:xfrm>
            <a:off x="3059832" y="2780928"/>
            <a:ext cx="1008112" cy="1045444"/>
            <a:chOff x="3131840" y="5301208"/>
            <a:chExt cx="1008112" cy="1045444"/>
          </a:xfrm>
        </p:grpSpPr>
        <p:sp>
          <p:nvSpPr>
            <p:cNvPr id="199" name="Rettangolo arrotondato 30"/>
            <p:cNvSpPr/>
            <p:nvPr/>
          </p:nvSpPr>
          <p:spPr>
            <a:xfrm>
              <a:off x="3194847" y="5333517"/>
              <a:ext cx="945105" cy="7747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dirty="0" smtClean="0">
                <a:solidFill>
                  <a:schemeClr val="bg1"/>
                </a:solidFill>
              </a:endParaRPr>
            </a:p>
            <a:p>
              <a:pPr algn="ctr"/>
              <a:r>
                <a:rPr lang="it-IT" sz="900" b="1" dirty="0" smtClean="0">
                  <a:solidFill>
                    <a:schemeClr val="bg1"/>
                  </a:solidFill>
                </a:rPr>
                <a:t>….</a:t>
              </a:r>
            </a:p>
          </p:txBody>
        </p:sp>
        <p:sp>
          <p:nvSpPr>
            <p:cNvPr id="200" name="Ovale 47"/>
            <p:cNvSpPr/>
            <p:nvPr/>
          </p:nvSpPr>
          <p:spPr>
            <a:xfrm>
              <a:off x="3131840" y="5571902"/>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01" name="Ovale 62"/>
            <p:cNvSpPr/>
            <p:nvPr/>
          </p:nvSpPr>
          <p:spPr>
            <a:xfrm>
              <a:off x="3509882" y="6048671"/>
              <a:ext cx="315035" cy="297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02" name="Ovale 105"/>
            <p:cNvSpPr/>
            <p:nvPr/>
          </p:nvSpPr>
          <p:spPr>
            <a:xfrm>
              <a:off x="3491880" y="5301208"/>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8" name="276 Grupo"/>
          <p:cNvGrpSpPr/>
          <p:nvPr/>
        </p:nvGrpSpPr>
        <p:grpSpPr>
          <a:xfrm>
            <a:off x="3059832" y="1879500"/>
            <a:ext cx="1008112" cy="1045444"/>
            <a:chOff x="3131840" y="4399780"/>
            <a:chExt cx="1008112" cy="1045444"/>
          </a:xfrm>
        </p:grpSpPr>
        <p:sp>
          <p:nvSpPr>
            <p:cNvPr id="204" name="Rettangolo arrotondato 29"/>
            <p:cNvSpPr/>
            <p:nvPr/>
          </p:nvSpPr>
          <p:spPr>
            <a:xfrm>
              <a:off x="3194847" y="4432089"/>
              <a:ext cx="945105" cy="7747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smtClean="0">
                  <a:solidFill>
                    <a:schemeClr val="bg1"/>
                  </a:solidFill>
                </a:rPr>
                <a:t>OICR</a:t>
              </a:r>
              <a:endParaRPr lang="it-IT" sz="900" b="1" dirty="0">
                <a:solidFill>
                  <a:schemeClr val="bg1"/>
                </a:solidFill>
              </a:endParaRPr>
            </a:p>
          </p:txBody>
        </p:sp>
        <p:sp>
          <p:nvSpPr>
            <p:cNvPr id="205" name="Ovale 46"/>
            <p:cNvSpPr/>
            <p:nvPr/>
          </p:nvSpPr>
          <p:spPr>
            <a:xfrm>
              <a:off x="3131840" y="4670474"/>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06" name="Ovale 60"/>
            <p:cNvSpPr/>
            <p:nvPr/>
          </p:nvSpPr>
          <p:spPr>
            <a:xfrm>
              <a:off x="3509882" y="5147243"/>
              <a:ext cx="315035" cy="297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07" name="Ovale 103"/>
            <p:cNvSpPr/>
            <p:nvPr/>
          </p:nvSpPr>
          <p:spPr>
            <a:xfrm>
              <a:off x="3491880" y="4399780"/>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9" name="280 Grupo"/>
          <p:cNvGrpSpPr/>
          <p:nvPr/>
        </p:nvGrpSpPr>
        <p:grpSpPr>
          <a:xfrm>
            <a:off x="1475656" y="3140968"/>
            <a:ext cx="1584176" cy="1512963"/>
            <a:chOff x="1547664" y="3157512"/>
            <a:chExt cx="1584176" cy="1512963"/>
          </a:xfrm>
        </p:grpSpPr>
        <p:sp>
          <p:nvSpPr>
            <p:cNvPr id="209" name="Rettangolo arrotondato 22"/>
            <p:cNvSpPr/>
            <p:nvPr/>
          </p:nvSpPr>
          <p:spPr>
            <a:xfrm>
              <a:off x="1698538" y="3460104"/>
              <a:ext cx="1131554" cy="9834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err="1" smtClean="0">
                  <a:solidFill>
                    <a:schemeClr val="bg1"/>
                  </a:solidFill>
                </a:rPr>
                <a:t>F.I.</a:t>
              </a:r>
              <a:r>
                <a:rPr lang="it-IT" sz="1200" b="1" dirty="0" smtClean="0">
                  <a:solidFill>
                    <a:schemeClr val="bg1"/>
                  </a:solidFill>
                </a:rPr>
                <a:t>   Strutturato</a:t>
              </a:r>
              <a:endParaRPr lang="it-IT" sz="1200" b="1" dirty="0">
                <a:solidFill>
                  <a:schemeClr val="bg1"/>
                </a:solidFill>
              </a:endParaRPr>
            </a:p>
          </p:txBody>
        </p:sp>
        <p:sp>
          <p:nvSpPr>
            <p:cNvPr id="210" name="Ovale 35"/>
            <p:cNvSpPr/>
            <p:nvPr/>
          </p:nvSpPr>
          <p:spPr>
            <a:xfrm>
              <a:off x="2075723" y="3157512"/>
              <a:ext cx="377185" cy="3782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11" name="Ovale 36"/>
            <p:cNvSpPr/>
            <p:nvPr/>
          </p:nvSpPr>
          <p:spPr>
            <a:xfrm>
              <a:off x="1547664" y="3762697"/>
              <a:ext cx="377185" cy="378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12" name="Ovale 39"/>
            <p:cNvSpPr/>
            <p:nvPr/>
          </p:nvSpPr>
          <p:spPr>
            <a:xfrm>
              <a:off x="2075723" y="4292234"/>
              <a:ext cx="377185" cy="3782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13" name="Ovale 43"/>
            <p:cNvSpPr/>
            <p:nvPr/>
          </p:nvSpPr>
          <p:spPr>
            <a:xfrm>
              <a:off x="2754655" y="3762697"/>
              <a:ext cx="377185" cy="3782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10" name="282 Grupo"/>
          <p:cNvGrpSpPr/>
          <p:nvPr/>
        </p:nvGrpSpPr>
        <p:grpSpPr>
          <a:xfrm>
            <a:off x="107504" y="3284984"/>
            <a:ext cx="1584176" cy="1190151"/>
            <a:chOff x="107504" y="3284984"/>
            <a:chExt cx="1584176" cy="1190151"/>
          </a:xfrm>
        </p:grpSpPr>
        <p:sp>
          <p:nvSpPr>
            <p:cNvPr id="215" name="Rettangolo arrotondato 20"/>
            <p:cNvSpPr/>
            <p:nvPr/>
          </p:nvSpPr>
          <p:spPr>
            <a:xfrm>
              <a:off x="107504" y="3369995"/>
              <a:ext cx="1250665" cy="11051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bg1"/>
                  </a:solidFill>
                </a:rPr>
                <a:t>….</a:t>
              </a:r>
              <a:endParaRPr lang="it-IT" sz="1600" b="1" dirty="0">
                <a:solidFill>
                  <a:schemeClr val="bg1"/>
                </a:solidFill>
              </a:endParaRPr>
            </a:p>
          </p:txBody>
        </p:sp>
        <p:sp>
          <p:nvSpPr>
            <p:cNvPr id="216" name="Ovale 21"/>
            <p:cNvSpPr/>
            <p:nvPr/>
          </p:nvSpPr>
          <p:spPr>
            <a:xfrm>
              <a:off x="1274792" y="3710038"/>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sp>
          <p:nvSpPr>
            <p:cNvPr id="217" name="Ovale 83"/>
            <p:cNvSpPr/>
            <p:nvPr/>
          </p:nvSpPr>
          <p:spPr>
            <a:xfrm>
              <a:off x="524392" y="3284984"/>
              <a:ext cx="416888" cy="425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grpSp>
      <p:grpSp>
        <p:nvGrpSpPr>
          <p:cNvPr id="11" name="278 Grupo"/>
          <p:cNvGrpSpPr/>
          <p:nvPr/>
        </p:nvGrpSpPr>
        <p:grpSpPr>
          <a:xfrm>
            <a:off x="1475656" y="764704"/>
            <a:ext cx="1584176" cy="1018061"/>
            <a:chOff x="1547664" y="764704"/>
            <a:chExt cx="1584176" cy="1018061"/>
          </a:xfrm>
        </p:grpSpPr>
        <p:sp>
          <p:nvSpPr>
            <p:cNvPr id="219" name="Rettangolo arrotondato 27"/>
            <p:cNvSpPr/>
            <p:nvPr/>
          </p:nvSpPr>
          <p:spPr>
            <a:xfrm>
              <a:off x="1698538" y="764704"/>
              <a:ext cx="1131554" cy="9834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1200" b="1" dirty="0">
                <a:solidFill>
                  <a:schemeClr val="bg1"/>
                </a:solidFill>
              </a:endParaRPr>
            </a:p>
          </p:txBody>
        </p:sp>
        <p:sp>
          <p:nvSpPr>
            <p:cNvPr id="220" name="Ovale 38"/>
            <p:cNvSpPr/>
            <p:nvPr/>
          </p:nvSpPr>
          <p:spPr>
            <a:xfrm>
              <a:off x="1547664" y="1067296"/>
              <a:ext cx="377185" cy="378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21"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22" name="Ovale 97"/>
            <p:cNvSpPr/>
            <p:nvPr/>
          </p:nvSpPr>
          <p:spPr>
            <a:xfrm>
              <a:off x="2064946" y="1404525"/>
              <a:ext cx="377185" cy="378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12" name="281 Grupo"/>
          <p:cNvGrpSpPr/>
          <p:nvPr/>
        </p:nvGrpSpPr>
        <p:grpSpPr>
          <a:xfrm>
            <a:off x="1475656" y="4725144"/>
            <a:ext cx="1584176" cy="1096835"/>
            <a:chOff x="1547664" y="4708429"/>
            <a:chExt cx="1584176" cy="1096835"/>
          </a:xfrm>
        </p:grpSpPr>
        <p:sp>
          <p:nvSpPr>
            <p:cNvPr id="230" name="Rettangolo arrotondato 26"/>
            <p:cNvSpPr/>
            <p:nvPr/>
          </p:nvSpPr>
          <p:spPr>
            <a:xfrm>
              <a:off x="1698538" y="4821840"/>
              <a:ext cx="1131554" cy="9834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it-IT" sz="1200" b="1" dirty="0">
                <a:solidFill>
                  <a:schemeClr val="bg1"/>
                </a:solidFill>
              </a:endParaRPr>
            </a:p>
          </p:txBody>
        </p:sp>
        <p:sp>
          <p:nvSpPr>
            <p:cNvPr id="231" name="Ovale 37"/>
            <p:cNvSpPr/>
            <p:nvPr/>
          </p:nvSpPr>
          <p:spPr>
            <a:xfrm>
              <a:off x="1547664" y="5124432"/>
              <a:ext cx="377185" cy="378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32" name="Ovale 44"/>
            <p:cNvSpPr/>
            <p:nvPr/>
          </p:nvSpPr>
          <p:spPr>
            <a:xfrm>
              <a:off x="2754655" y="5200080"/>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233" name="Ovale 99"/>
            <p:cNvSpPr/>
            <p:nvPr/>
          </p:nvSpPr>
          <p:spPr>
            <a:xfrm>
              <a:off x="2097276" y="4708429"/>
              <a:ext cx="377185" cy="378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13" name="275 Grupo"/>
          <p:cNvGrpSpPr/>
          <p:nvPr/>
        </p:nvGrpSpPr>
        <p:grpSpPr>
          <a:xfrm>
            <a:off x="3059832" y="836712"/>
            <a:ext cx="1008112" cy="1107504"/>
            <a:chOff x="3131840" y="3356992"/>
            <a:chExt cx="1008112" cy="1107504"/>
          </a:xfrm>
        </p:grpSpPr>
        <p:sp>
          <p:nvSpPr>
            <p:cNvPr id="235" name="Rettangolo arrotondato 28"/>
            <p:cNvSpPr/>
            <p:nvPr/>
          </p:nvSpPr>
          <p:spPr>
            <a:xfrm>
              <a:off x="3194847" y="3451361"/>
              <a:ext cx="945105" cy="7747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smtClean="0">
                  <a:solidFill>
                    <a:schemeClr val="bg1"/>
                  </a:solidFill>
                </a:rPr>
                <a:t>OICR</a:t>
              </a:r>
              <a:endParaRPr lang="it-IT" sz="900" b="1" dirty="0">
                <a:solidFill>
                  <a:schemeClr val="bg1"/>
                </a:solidFill>
              </a:endParaRPr>
            </a:p>
          </p:txBody>
        </p:sp>
        <p:sp>
          <p:nvSpPr>
            <p:cNvPr id="236" name="Ovale 45"/>
            <p:cNvSpPr/>
            <p:nvPr/>
          </p:nvSpPr>
          <p:spPr>
            <a:xfrm>
              <a:off x="3131840" y="3689746"/>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37" name="Ovale 58"/>
            <p:cNvSpPr/>
            <p:nvPr/>
          </p:nvSpPr>
          <p:spPr>
            <a:xfrm>
              <a:off x="3509882" y="4166515"/>
              <a:ext cx="315035" cy="297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238" name="Ovale 111"/>
            <p:cNvSpPr/>
            <p:nvPr/>
          </p:nvSpPr>
          <p:spPr>
            <a:xfrm>
              <a:off x="3491880" y="3356992"/>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14" name="Gruppo 238"/>
          <p:cNvGrpSpPr/>
          <p:nvPr/>
        </p:nvGrpSpPr>
        <p:grpSpPr>
          <a:xfrm>
            <a:off x="107504" y="2060848"/>
            <a:ext cx="1584176" cy="1445183"/>
            <a:chOff x="1475656" y="3573016"/>
            <a:chExt cx="1368152" cy="1224136"/>
          </a:xfrm>
        </p:grpSpPr>
        <p:sp>
          <p:nvSpPr>
            <p:cNvPr id="240" name="Rettangolo arrotondato 239"/>
            <p:cNvSpPr/>
            <p:nvPr/>
          </p:nvSpPr>
          <p:spPr>
            <a:xfrm>
              <a:off x="1475656" y="3573016"/>
              <a:ext cx="1080120" cy="936104"/>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bg1"/>
                  </a:solidFill>
                </a:rPr>
                <a:t>Gestione Separata</a:t>
              </a:r>
              <a:endParaRPr lang="it-IT" sz="1600" b="1" dirty="0">
                <a:solidFill>
                  <a:schemeClr val="bg1"/>
                </a:solidFill>
              </a:endParaRPr>
            </a:p>
          </p:txBody>
        </p:sp>
        <p:sp>
          <p:nvSpPr>
            <p:cNvPr id="241" name="Ovale 240"/>
            <p:cNvSpPr/>
            <p:nvPr/>
          </p:nvSpPr>
          <p:spPr>
            <a:xfrm>
              <a:off x="2483768" y="3861048"/>
              <a:ext cx="360040" cy="360040"/>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sp>
          <p:nvSpPr>
            <p:cNvPr id="242" name="Ovale 241"/>
            <p:cNvSpPr/>
            <p:nvPr/>
          </p:nvSpPr>
          <p:spPr>
            <a:xfrm>
              <a:off x="1835696" y="4437112"/>
              <a:ext cx="360040" cy="360040"/>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grpSp>
      <p:grpSp>
        <p:nvGrpSpPr>
          <p:cNvPr id="15" name="Gruppo 119"/>
          <p:cNvGrpSpPr/>
          <p:nvPr/>
        </p:nvGrpSpPr>
        <p:grpSpPr>
          <a:xfrm>
            <a:off x="1475656" y="3157512"/>
            <a:ext cx="1584176" cy="1512962"/>
            <a:chOff x="2915816" y="4221088"/>
            <a:chExt cx="1512168" cy="1440160"/>
          </a:xfrm>
        </p:grpSpPr>
        <p:sp>
          <p:nvSpPr>
            <p:cNvPr id="62" name="Rettangolo arrotondato 61"/>
            <p:cNvSpPr/>
            <p:nvPr/>
          </p:nvSpPr>
          <p:spPr>
            <a:xfrm>
              <a:off x="3059832" y="4509120"/>
              <a:ext cx="1080120" cy="936104"/>
            </a:xfrm>
            <a:prstGeom prst="round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1200" b="1" dirty="0" smtClean="0">
                <a:solidFill>
                  <a:schemeClr val="bg1"/>
                </a:solidFill>
              </a:endParaRPr>
            </a:p>
            <a:p>
              <a:pPr algn="ctr"/>
              <a:r>
                <a:rPr lang="it-IT" sz="1200" b="1" dirty="0" smtClean="0">
                  <a:solidFill>
                    <a:schemeClr val="bg1"/>
                  </a:solidFill>
                </a:rPr>
                <a:t>   </a:t>
              </a:r>
              <a:r>
                <a:rPr lang="it-IT" sz="1200" b="1" dirty="0" err="1" smtClean="0">
                  <a:solidFill>
                    <a:schemeClr val="bg1"/>
                  </a:solidFill>
                </a:rPr>
                <a:t>F.I.</a:t>
              </a:r>
              <a:r>
                <a:rPr lang="it-IT" sz="1200" b="1" dirty="0" smtClean="0">
                  <a:solidFill>
                    <a:schemeClr val="bg1"/>
                  </a:solidFill>
                </a:rPr>
                <a:t>   Total </a:t>
              </a:r>
              <a:r>
                <a:rPr lang="it-IT" sz="1200" b="1" dirty="0" err="1" smtClean="0">
                  <a:solidFill>
                    <a:schemeClr val="bg1"/>
                  </a:solidFill>
                </a:rPr>
                <a:t>Return</a:t>
              </a:r>
              <a:endParaRPr lang="it-IT" sz="1200" b="1" dirty="0">
                <a:solidFill>
                  <a:schemeClr val="bg1"/>
                </a:solidFill>
              </a:endParaRPr>
            </a:p>
          </p:txBody>
        </p:sp>
        <p:sp>
          <p:nvSpPr>
            <p:cNvPr id="63" name="Ovale 62"/>
            <p:cNvSpPr/>
            <p:nvPr/>
          </p:nvSpPr>
          <p:spPr>
            <a:xfrm>
              <a:off x="3419872" y="4221088"/>
              <a:ext cx="360040" cy="360040"/>
            </a:xfrm>
            <a:prstGeom prst="ellipse">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64" name="Ovale 63"/>
            <p:cNvSpPr/>
            <p:nvPr/>
          </p:nvSpPr>
          <p:spPr>
            <a:xfrm>
              <a:off x="2915816" y="4797152"/>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65" name="Ovale 64"/>
            <p:cNvSpPr/>
            <p:nvPr/>
          </p:nvSpPr>
          <p:spPr>
            <a:xfrm>
              <a:off x="3419872" y="5301208"/>
              <a:ext cx="360040" cy="360040"/>
            </a:xfrm>
            <a:prstGeom prst="ellipse">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66" name="Ovale 65"/>
            <p:cNvSpPr/>
            <p:nvPr/>
          </p:nvSpPr>
          <p:spPr>
            <a:xfrm>
              <a:off x="4067944" y="4797152"/>
              <a:ext cx="360040" cy="360040"/>
            </a:xfrm>
            <a:prstGeom prst="ellipse">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olo 71"/>
          <p:cNvSpPr>
            <a:spLocks noGrp="1"/>
          </p:cNvSpPr>
          <p:nvPr>
            <p:ph type="title"/>
          </p:nvPr>
        </p:nvSpPr>
        <p:spPr/>
        <p:txBody>
          <a:bodyPr/>
          <a:lstStyle/>
          <a:p>
            <a:r>
              <a:rPr lang="it-IT" dirty="0" smtClean="0"/>
              <a:t>OICR</a:t>
            </a:r>
            <a:endParaRPr lang="it-IT" dirty="0"/>
          </a:p>
        </p:txBody>
      </p:sp>
      <p:sp>
        <p:nvSpPr>
          <p:cNvPr id="4" name="Segnaposto numero diapositiva 3"/>
          <p:cNvSpPr>
            <a:spLocks noGrp="1"/>
          </p:cNvSpPr>
          <p:nvPr>
            <p:ph type="sldNum" sz="quarter" idx="12"/>
          </p:nvPr>
        </p:nvSpPr>
        <p:spPr/>
        <p:txBody>
          <a:bodyPr/>
          <a:lstStyle/>
          <a:p>
            <a:fld id="{9D6A66C3-F6AC-47B2-B5BC-E0A86AF003C3}" type="slidenum">
              <a:rPr lang="es-ES" smtClean="0"/>
              <a:pPr/>
              <a:t>17</a:t>
            </a:fld>
            <a:endParaRPr lang="es-ES" dirty="0"/>
          </a:p>
        </p:txBody>
      </p:sp>
      <p:sp>
        <p:nvSpPr>
          <p:cNvPr id="74" name="CasellaDiTesto 73"/>
          <p:cNvSpPr txBox="1"/>
          <p:nvPr/>
        </p:nvSpPr>
        <p:spPr>
          <a:xfrm>
            <a:off x="4139952" y="1700808"/>
            <a:ext cx="4536503" cy="3323987"/>
          </a:xfrm>
          <a:prstGeom prst="rect">
            <a:avLst/>
          </a:prstGeom>
          <a:noFill/>
        </p:spPr>
        <p:txBody>
          <a:bodyPr wrap="square" rtlCol="0">
            <a:spAutoFit/>
          </a:bodyPr>
          <a:lstStyle/>
          <a:p>
            <a:pPr algn="just">
              <a:buClr>
                <a:srgbClr val="D70064"/>
              </a:buClr>
              <a:buFont typeface="Arial" pitchFamily="34" charset="0"/>
              <a:buChar char="•"/>
            </a:pPr>
            <a:r>
              <a:rPr lang="it-IT" sz="1400" dirty="0" smtClean="0">
                <a:solidFill>
                  <a:srgbClr val="4C4C4C"/>
                </a:solidFill>
                <a:latin typeface="Arial" pitchFamily="34" charset="0"/>
                <a:cs typeface="Arial" pitchFamily="34" charset="0"/>
              </a:rPr>
              <a:t>  Questa soluzione di investimento permette alla Compagnia di strutturare un prodotto scegliendo liberamente, insieme al partner distributivo, tra i numerosi fondi gestiti dai più importanti </a:t>
            </a:r>
            <a:r>
              <a:rPr lang="it-IT" sz="1400" b="1" dirty="0" smtClean="0">
                <a:solidFill>
                  <a:srgbClr val="002364"/>
                </a:solidFill>
                <a:latin typeface="Arial" pitchFamily="34" charset="0"/>
                <a:cs typeface="Arial" pitchFamily="34" charset="0"/>
              </a:rPr>
              <a:t>ASSET MANAGER </a:t>
            </a:r>
            <a:r>
              <a:rPr lang="it-IT" sz="1400" dirty="0" smtClean="0">
                <a:solidFill>
                  <a:srgbClr val="4C4C4C"/>
                </a:solidFill>
                <a:latin typeface="Arial" pitchFamily="34" charset="0"/>
                <a:cs typeface="Arial" pitchFamily="34" charset="0"/>
              </a:rPr>
              <a:t>al mondo.  </a:t>
            </a:r>
          </a:p>
          <a:p>
            <a:pPr algn="just">
              <a:buClr>
                <a:srgbClr val="D70064"/>
              </a:buClr>
              <a:buFont typeface="Arial" pitchFamily="34" charset="0"/>
              <a:buChar char="•"/>
            </a:pPr>
            <a:r>
              <a:rPr lang="it-IT" sz="1400" dirty="0" smtClean="0">
                <a:solidFill>
                  <a:srgbClr val="4C4C4C"/>
                </a:solidFill>
                <a:latin typeface="Arial" pitchFamily="34" charset="0"/>
                <a:cs typeface="Arial" pitchFamily="34" charset="0"/>
              </a:rPr>
              <a:t>  La Compagnia opera un costante monitoraggio dei fondi accuratamente selezionati, la cui gamma può essere integrata da nuovi fondi e/o può cambiare attraverso la sostituzione di alcuni fondi con altri che presentano migliori indicatori.</a:t>
            </a:r>
          </a:p>
          <a:p>
            <a:pPr algn="just">
              <a:buClr>
                <a:srgbClr val="D70064"/>
              </a:buClr>
              <a:buFont typeface="Arial" pitchFamily="34" charset="0"/>
              <a:buChar char="•"/>
            </a:pPr>
            <a:r>
              <a:rPr lang="it-IT" sz="1400" dirty="0" smtClean="0">
                <a:solidFill>
                  <a:srgbClr val="4C4C4C"/>
                </a:solidFill>
                <a:latin typeface="Arial" pitchFamily="34" charset="0"/>
                <a:cs typeface="Arial" pitchFamily="34" charset="0"/>
              </a:rPr>
              <a:t>  Attualmente il prodotto dispone di un’ampia gamma di offerta al fine di garantire una </a:t>
            </a:r>
            <a:r>
              <a:rPr lang="it-IT" sz="1400" b="1" dirty="0" smtClean="0">
                <a:solidFill>
                  <a:srgbClr val="002364"/>
                </a:solidFill>
                <a:latin typeface="Arial" pitchFamily="34" charset="0"/>
                <a:cs typeface="Arial" pitchFamily="34" charset="0"/>
              </a:rPr>
              <a:t>diversificazione</a:t>
            </a:r>
            <a:r>
              <a:rPr lang="it-IT" sz="1400" b="1" dirty="0" smtClean="0">
                <a:solidFill>
                  <a:srgbClr val="4C4C4C"/>
                </a:solidFill>
                <a:latin typeface="Arial" pitchFamily="34" charset="0"/>
                <a:cs typeface="Arial" pitchFamily="34" charset="0"/>
              </a:rPr>
              <a:t> </a:t>
            </a:r>
            <a:r>
              <a:rPr lang="it-IT" sz="1400" dirty="0" smtClean="0">
                <a:solidFill>
                  <a:srgbClr val="4C4C4C"/>
                </a:solidFill>
                <a:latin typeface="Arial" pitchFamily="34" charset="0"/>
                <a:cs typeface="Arial" pitchFamily="34" charset="0"/>
              </a:rPr>
              <a:t>ottimale dell’investimento per stile di gestione, </a:t>
            </a:r>
            <a:r>
              <a:rPr lang="it-IT" sz="1400" dirty="0" err="1" smtClean="0">
                <a:solidFill>
                  <a:srgbClr val="4C4C4C"/>
                </a:solidFill>
                <a:latin typeface="Arial" pitchFamily="34" charset="0"/>
                <a:cs typeface="Arial" pitchFamily="34" charset="0"/>
              </a:rPr>
              <a:t>asset</a:t>
            </a:r>
            <a:r>
              <a:rPr lang="it-IT" sz="1400" dirty="0" smtClean="0">
                <a:solidFill>
                  <a:srgbClr val="4C4C4C"/>
                </a:solidFill>
                <a:latin typeface="Arial" pitchFamily="34" charset="0"/>
                <a:cs typeface="Arial" pitchFamily="34" charset="0"/>
              </a:rPr>
              <a:t>, area geografica e settore merceologico. </a:t>
            </a:r>
          </a:p>
          <a:p>
            <a:pPr algn="just">
              <a:buClr>
                <a:srgbClr val="D70064"/>
              </a:buClr>
            </a:pPr>
            <a:r>
              <a:rPr lang="it-IT" sz="1400" dirty="0" smtClean="0">
                <a:solidFill>
                  <a:srgbClr val="4C4C4C"/>
                </a:solidFill>
                <a:latin typeface="Arial" pitchFamily="34" charset="0"/>
                <a:cs typeface="Arial" pitchFamily="34" charset="0"/>
              </a:rPr>
              <a:t>Qui sotto solo alcune delle SGR presenti nel prodotto:</a:t>
            </a:r>
          </a:p>
        </p:txBody>
      </p:sp>
      <p:pic>
        <p:nvPicPr>
          <p:cNvPr id="68" name="Immagine 67" descr="Amundi_compact.jpg"/>
          <p:cNvPicPr>
            <a:picLocks noChangeAspect="1"/>
          </p:cNvPicPr>
          <p:nvPr/>
        </p:nvPicPr>
        <p:blipFill>
          <a:blip r:embed="rId2" cstate="print"/>
          <a:stretch>
            <a:fillRect/>
          </a:stretch>
        </p:blipFill>
        <p:spPr>
          <a:xfrm>
            <a:off x="4604682" y="5114681"/>
            <a:ext cx="903422" cy="474559"/>
          </a:xfrm>
          <a:prstGeom prst="rect">
            <a:avLst/>
          </a:prstGeom>
        </p:spPr>
      </p:pic>
      <p:pic>
        <p:nvPicPr>
          <p:cNvPr id="69" name="Immagine 68" descr="IP_BL_E_Q.jpg"/>
          <p:cNvPicPr>
            <a:picLocks noChangeAspect="1"/>
          </p:cNvPicPr>
          <p:nvPr/>
        </p:nvPicPr>
        <p:blipFill>
          <a:blip r:embed="rId3" cstate="print"/>
          <a:stretch>
            <a:fillRect/>
          </a:stretch>
        </p:blipFill>
        <p:spPr>
          <a:xfrm>
            <a:off x="7284181" y="5185040"/>
            <a:ext cx="1392275" cy="332192"/>
          </a:xfrm>
          <a:prstGeom prst="rect">
            <a:avLst/>
          </a:prstGeom>
        </p:spPr>
      </p:pic>
      <p:pic>
        <p:nvPicPr>
          <p:cNvPr id="70" name="Immagine 69" descr="bnym_4cp_pos.eps"/>
          <p:cNvPicPr>
            <a:picLocks noChangeAspect="1"/>
          </p:cNvPicPr>
          <p:nvPr/>
        </p:nvPicPr>
        <p:blipFill>
          <a:blip r:embed="rId4" cstate="print"/>
          <a:stretch>
            <a:fillRect/>
          </a:stretch>
        </p:blipFill>
        <p:spPr>
          <a:xfrm>
            <a:off x="5436096" y="6165304"/>
            <a:ext cx="991605" cy="444155"/>
          </a:xfrm>
          <a:prstGeom prst="rect">
            <a:avLst/>
          </a:prstGeom>
        </p:spPr>
      </p:pic>
      <p:pic>
        <p:nvPicPr>
          <p:cNvPr id="71" name="Immagine 70" descr="Logo Carmignac_Classic_Vert.png"/>
          <p:cNvPicPr>
            <a:picLocks noChangeAspect="1"/>
          </p:cNvPicPr>
          <p:nvPr/>
        </p:nvPicPr>
        <p:blipFill>
          <a:blip r:embed="rId5" cstate="print"/>
          <a:stretch>
            <a:fillRect/>
          </a:stretch>
        </p:blipFill>
        <p:spPr>
          <a:xfrm>
            <a:off x="4427984" y="5733256"/>
            <a:ext cx="1189790" cy="308464"/>
          </a:xfrm>
          <a:prstGeom prst="rect">
            <a:avLst/>
          </a:prstGeom>
        </p:spPr>
      </p:pic>
      <p:pic>
        <p:nvPicPr>
          <p:cNvPr id="73" name="Immagine 72" descr="Fidelity_new_core_RGB.eps"/>
          <p:cNvPicPr>
            <a:picLocks noChangeAspect="1"/>
          </p:cNvPicPr>
          <p:nvPr/>
        </p:nvPicPr>
        <p:blipFill>
          <a:blip r:embed="rId6" cstate="print"/>
          <a:stretch>
            <a:fillRect/>
          </a:stretch>
        </p:blipFill>
        <p:spPr>
          <a:xfrm>
            <a:off x="5948723" y="5013176"/>
            <a:ext cx="999541" cy="304945"/>
          </a:xfrm>
          <a:prstGeom prst="rect">
            <a:avLst/>
          </a:prstGeom>
        </p:spPr>
      </p:pic>
      <p:pic>
        <p:nvPicPr>
          <p:cNvPr id="75" name="Immagine 74" descr="Invesco_Stacked_Vet.eps"/>
          <p:cNvPicPr>
            <a:picLocks noChangeAspect="1"/>
          </p:cNvPicPr>
          <p:nvPr/>
        </p:nvPicPr>
        <p:blipFill>
          <a:blip r:embed="rId7" cstate="print"/>
          <a:stretch>
            <a:fillRect/>
          </a:stretch>
        </p:blipFill>
        <p:spPr>
          <a:xfrm>
            <a:off x="7956376" y="5589240"/>
            <a:ext cx="577578" cy="483408"/>
          </a:xfrm>
          <a:prstGeom prst="rect">
            <a:avLst/>
          </a:prstGeom>
        </p:spPr>
      </p:pic>
      <p:pic>
        <p:nvPicPr>
          <p:cNvPr id="76" name="Immagine 75" descr="Sch 281.eps"/>
          <p:cNvPicPr>
            <a:picLocks noChangeAspect="1"/>
          </p:cNvPicPr>
          <p:nvPr/>
        </p:nvPicPr>
        <p:blipFill>
          <a:blip r:embed="rId8" cstate="print"/>
          <a:stretch>
            <a:fillRect/>
          </a:stretch>
        </p:blipFill>
        <p:spPr>
          <a:xfrm>
            <a:off x="6084168" y="5759456"/>
            <a:ext cx="1495833" cy="261832"/>
          </a:xfrm>
          <a:prstGeom prst="rect">
            <a:avLst/>
          </a:prstGeom>
        </p:spPr>
      </p:pic>
      <p:grpSp>
        <p:nvGrpSpPr>
          <p:cNvPr id="2" name="273 Grupo"/>
          <p:cNvGrpSpPr/>
          <p:nvPr/>
        </p:nvGrpSpPr>
        <p:grpSpPr>
          <a:xfrm>
            <a:off x="3059832" y="4725144"/>
            <a:ext cx="1008112" cy="1080119"/>
            <a:chOff x="3131840" y="1340768"/>
            <a:chExt cx="1008112" cy="1080119"/>
          </a:xfrm>
        </p:grpSpPr>
        <p:sp>
          <p:nvSpPr>
            <p:cNvPr id="81" name="Rettangolo arrotondato 32"/>
            <p:cNvSpPr/>
            <p:nvPr/>
          </p:nvSpPr>
          <p:spPr>
            <a:xfrm>
              <a:off x="3194847" y="1445084"/>
              <a:ext cx="945105" cy="7747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err="1" smtClean="0">
                  <a:solidFill>
                    <a:schemeClr val="bg1"/>
                  </a:solidFill>
                </a:rPr>
                <a:t>Sgr</a:t>
              </a:r>
              <a:r>
                <a:rPr lang="it-IT" sz="900" b="1" dirty="0" smtClean="0">
                  <a:solidFill>
                    <a:schemeClr val="bg1"/>
                  </a:solidFill>
                </a:rPr>
                <a:t> </a:t>
              </a:r>
            </a:p>
            <a:p>
              <a:pPr algn="ctr"/>
              <a:r>
                <a:rPr lang="it-IT" sz="900" b="1" dirty="0" err="1" smtClean="0">
                  <a:solidFill>
                    <a:schemeClr val="bg1"/>
                  </a:solidFill>
                </a:rPr>
                <a:t>Captive</a:t>
              </a:r>
              <a:endParaRPr lang="it-IT" sz="900" b="1" dirty="0" smtClean="0">
                <a:solidFill>
                  <a:schemeClr val="bg1"/>
                </a:solidFill>
              </a:endParaRPr>
            </a:p>
          </p:txBody>
        </p:sp>
        <p:sp>
          <p:nvSpPr>
            <p:cNvPr id="82" name="Ovale 49"/>
            <p:cNvSpPr/>
            <p:nvPr/>
          </p:nvSpPr>
          <p:spPr>
            <a:xfrm>
              <a:off x="3131840" y="1683469"/>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83" name="Ovale 66"/>
            <p:cNvSpPr/>
            <p:nvPr/>
          </p:nvSpPr>
          <p:spPr>
            <a:xfrm>
              <a:off x="3509882" y="2122906"/>
              <a:ext cx="315035" cy="297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84" name="Ovale 109"/>
            <p:cNvSpPr/>
            <p:nvPr/>
          </p:nvSpPr>
          <p:spPr>
            <a:xfrm>
              <a:off x="3491880" y="1340768"/>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3" name="272 Grupo"/>
          <p:cNvGrpSpPr/>
          <p:nvPr/>
        </p:nvGrpSpPr>
        <p:grpSpPr>
          <a:xfrm>
            <a:off x="3059832" y="3717032"/>
            <a:ext cx="1008112" cy="1107503"/>
            <a:chOff x="3131840" y="332656"/>
            <a:chExt cx="1008112" cy="1107503"/>
          </a:xfrm>
        </p:grpSpPr>
        <p:sp>
          <p:nvSpPr>
            <p:cNvPr id="86" name="Ovale 64"/>
            <p:cNvSpPr/>
            <p:nvPr/>
          </p:nvSpPr>
          <p:spPr>
            <a:xfrm>
              <a:off x="3509882" y="1142178"/>
              <a:ext cx="315035" cy="297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87" name="Rettangolo arrotondato 31"/>
            <p:cNvSpPr/>
            <p:nvPr/>
          </p:nvSpPr>
          <p:spPr>
            <a:xfrm>
              <a:off x="3194847" y="427024"/>
              <a:ext cx="945105" cy="7747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dirty="0" smtClean="0">
                <a:solidFill>
                  <a:schemeClr val="bg1"/>
                </a:solidFill>
              </a:endParaRPr>
            </a:p>
            <a:p>
              <a:pPr algn="ctr"/>
              <a:r>
                <a:rPr lang="it-IT" sz="900" b="1" dirty="0" err="1" smtClean="0">
                  <a:solidFill>
                    <a:schemeClr val="bg1"/>
                  </a:solidFill>
                </a:rPr>
                <a:t>Sgr</a:t>
              </a:r>
              <a:r>
                <a:rPr lang="it-IT" sz="900" b="1" dirty="0" smtClean="0">
                  <a:solidFill>
                    <a:schemeClr val="bg1"/>
                  </a:solidFill>
                </a:rPr>
                <a:t> </a:t>
              </a:r>
            </a:p>
            <a:p>
              <a:pPr algn="ctr"/>
              <a:r>
                <a:rPr lang="it-IT" sz="900" b="1" dirty="0" err="1" smtClean="0">
                  <a:solidFill>
                    <a:schemeClr val="bg1"/>
                  </a:solidFill>
                </a:rPr>
                <a:t>Boutiques</a:t>
              </a:r>
              <a:endParaRPr lang="it-IT" sz="900" b="1" dirty="0" smtClean="0">
                <a:solidFill>
                  <a:schemeClr val="bg1"/>
                </a:solidFill>
              </a:endParaRPr>
            </a:p>
          </p:txBody>
        </p:sp>
        <p:sp>
          <p:nvSpPr>
            <p:cNvPr id="88" name="Ovale 48"/>
            <p:cNvSpPr/>
            <p:nvPr/>
          </p:nvSpPr>
          <p:spPr>
            <a:xfrm>
              <a:off x="3131840" y="665409"/>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89" name="Ovale 107"/>
            <p:cNvSpPr/>
            <p:nvPr/>
          </p:nvSpPr>
          <p:spPr>
            <a:xfrm>
              <a:off x="3491880" y="332656"/>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5" name="280 Grupo"/>
          <p:cNvGrpSpPr/>
          <p:nvPr/>
        </p:nvGrpSpPr>
        <p:grpSpPr>
          <a:xfrm>
            <a:off x="1475656" y="3140968"/>
            <a:ext cx="1584176" cy="1512963"/>
            <a:chOff x="1547664" y="3157512"/>
            <a:chExt cx="1584176" cy="1512963"/>
          </a:xfrm>
        </p:grpSpPr>
        <p:sp>
          <p:nvSpPr>
            <p:cNvPr id="101" name="Rettangolo arrotondato 22"/>
            <p:cNvSpPr/>
            <p:nvPr/>
          </p:nvSpPr>
          <p:spPr>
            <a:xfrm>
              <a:off x="1698538" y="3460104"/>
              <a:ext cx="1131554" cy="9834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err="1" smtClean="0">
                  <a:solidFill>
                    <a:schemeClr val="bg1"/>
                  </a:solidFill>
                </a:rPr>
                <a:t>F.I.</a:t>
              </a:r>
              <a:r>
                <a:rPr lang="it-IT" sz="1200" b="1" dirty="0" smtClean="0">
                  <a:solidFill>
                    <a:schemeClr val="bg1"/>
                  </a:solidFill>
                </a:rPr>
                <a:t>   Strutturato</a:t>
              </a:r>
              <a:endParaRPr lang="it-IT" sz="1200" b="1" dirty="0">
                <a:solidFill>
                  <a:schemeClr val="bg1"/>
                </a:solidFill>
              </a:endParaRPr>
            </a:p>
          </p:txBody>
        </p:sp>
        <p:sp>
          <p:nvSpPr>
            <p:cNvPr id="102" name="Ovale 35"/>
            <p:cNvSpPr/>
            <p:nvPr/>
          </p:nvSpPr>
          <p:spPr>
            <a:xfrm>
              <a:off x="2075723" y="3157512"/>
              <a:ext cx="377185" cy="3782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03" name="Ovale 36"/>
            <p:cNvSpPr/>
            <p:nvPr/>
          </p:nvSpPr>
          <p:spPr>
            <a:xfrm>
              <a:off x="1547664" y="3762697"/>
              <a:ext cx="377185" cy="378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04" name="Ovale 39"/>
            <p:cNvSpPr/>
            <p:nvPr/>
          </p:nvSpPr>
          <p:spPr>
            <a:xfrm>
              <a:off x="2075723" y="4292234"/>
              <a:ext cx="377185" cy="3782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05" name="Ovale 43"/>
            <p:cNvSpPr/>
            <p:nvPr/>
          </p:nvSpPr>
          <p:spPr>
            <a:xfrm>
              <a:off x="2754655" y="3762697"/>
              <a:ext cx="377185" cy="3782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6" name="282 Grupo"/>
          <p:cNvGrpSpPr/>
          <p:nvPr/>
        </p:nvGrpSpPr>
        <p:grpSpPr>
          <a:xfrm>
            <a:off x="107504" y="3284984"/>
            <a:ext cx="1584176" cy="1190151"/>
            <a:chOff x="107504" y="3284984"/>
            <a:chExt cx="1584176" cy="1190151"/>
          </a:xfrm>
        </p:grpSpPr>
        <p:sp>
          <p:nvSpPr>
            <p:cNvPr id="107" name="Rettangolo arrotondato 20"/>
            <p:cNvSpPr/>
            <p:nvPr/>
          </p:nvSpPr>
          <p:spPr>
            <a:xfrm>
              <a:off x="107504" y="3369995"/>
              <a:ext cx="1250665" cy="11051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bg1"/>
                  </a:solidFill>
                </a:rPr>
                <a:t>…</a:t>
              </a:r>
              <a:endParaRPr lang="it-IT" sz="1600" b="1" dirty="0">
                <a:solidFill>
                  <a:schemeClr val="bg1"/>
                </a:solidFill>
              </a:endParaRPr>
            </a:p>
          </p:txBody>
        </p:sp>
        <p:sp>
          <p:nvSpPr>
            <p:cNvPr id="108" name="Ovale 21"/>
            <p:cNvSpPr/>
            <p:nvPr/>
          </p:nvSpPr>
          <p:spPr>
            <a:xfrm>
              <a:off x="1274792" y="3710038"/>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sp>
          <p:nvSpPr>
            <p:cNvPr id="109" name="Ovale 83"/>
            <p:cNvSpPr/>
            <p:nvPr/>
          </p:nvSpPr>
          <p:spPr>
            <a:xfrm>
              <a:off x="524392" y="3284984"/>
              <a:ext cx="416888" cy="425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grpSp>
      <p:grpSp>
        <p:nvGrpSpPr>
          <p:cNvPr id="7" name="278 Grupo"/>
          <p:cNvGrpSpPr/>
          <p:nvPr/>
        </p:nvGrpSpPr>
        <p:grpSpPr>
          <a:xfrm>
            <a:off x="1475656" y="764704"/>
            <a:ext cx="1584176" cy="1018061"/>
            <a:chOff x="1547664" y="764704"/>
            <a:chExt cx="1584176" cy="1018061"/>
          </a:xfrm>
        </p:grpSpPr>
        <p:sp>
          <p:nvSpPr>
            <p:cNvPr id="111" name="Rettangolo arrotondato 27"/>
            <p:cNvSpPr/>
            <p:nvPr/>
          </p:nvSpPr>
          <p:spPr>
            <a:xfrm>
              <a:off x="1698538" y="764704"/>
              <a:ext cx="1131554" cy="9834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err="1" smtClean="0">
                  <a:solidFill>
                    <a:schemeClr val="bg1"/>
                  </a:solidFill>
                </a:rPr>
                <a:t>F.I.</a:t>
              </a:r>
              <a:r>
                <a:rPr lang="it-IT" sz="1200" b="1" dirty="0" smtClean="0">
                  <a:solidFill>
                    <a:schemeClr val="bg1"/>
                  </a:solidFill>
                </a:rPr>
                <a:t>       Dedicato</a:t>
              </a:r>
              <a:endParaRPr lang="it-IT" sz="1200" b="1" dirty="0">
                <a:solidFill>
                  <a:schemeClr val="bg1"/>
                </a:solidFill>
              </a:endParaRPr>
            </a:p>
          </p:txBody>
        </p:sp>
        <p:sp>
          <p:nvSpPr>
            <p:cNvPr id="112" name="Ovale 38"/>
            <p:cNvSpPr/>
            <p:nvPr/>
          </p:nvSpPr>
          <p:spPr>
            <a:xfrm>
              <a:off x="1547664" y="1067296"/>
              <a:ext cx="377185" cy="378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13"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14" name="Ovale 97"/>
            <p:cNvSpPr/>
            <p:nvPr/>
          </p:nvSpPr>
          <p:spPr>
            <a:xfrm>
              <a:off x="2064946" y="1404525"/>
              <a:ext cx="377185" cy="378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8" name="279 Grupo"/>
          <p:cNvGrpSpPr/>
          <p:nvPr/>
        </p:nvGrpSpPr>
        <p:grpSpPr>
          <a:xfrm>
            <a:off x="1475656" y="1772816"/>
            <a:ext cx="1584176" cy="1368041"/>
            <a:chOff x="1547664" y="1772816"/>
            <a:chExt cx="1584176" cy="1368041"/>
          </a:xfrm>
        </p:grpSpPr>
        <p:sp>
          <p:nvSpPr>
            <p:cNvPr id="116" name="Rettangolo arrotondato 23"/>
            <p:cNvSpPr/>
            <p:nvPr/>
          </p:nvSpPr>
          <p:spPr>
            <a:xfrm>
              <a:off x="1698538" y="2075408"/>
              <a:ext cx="1131554" cy="9834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err="1" smtClean="0">
                  <a:solidFill>
                    <a:schemeClr val="bg1"/>
                  </a:solidFill>
                </a:rPr>
                <a:t>F.I.</a:t>
              </a:r>
              <a:r>
                <a:rPr lang="it-IT" sz="1200" b="1" dirty="0" smtClean="0">
                  <a:solidFill>
                    <a:schemeClr val="bg1"/>
                  </a:solidFill>
                </a:rPr>
                <a:t> </a:t>
              </a:r>
            </a:p>
            <a:p>
              <a:pPr algn="ctr"/>
              <a:r>
                <a:rPr lang="it-IT" sz="1200" b="1" dirty="0" smtClean="0">
                  <a:solidFill>
                    <a:schemeClr val="bg1"/>
                  </a:solidFill>
                </a:rPr>
                <a:t>Profilo di rischio</a:t>
              </a:r>
              <a:endParaRPr lang="it-IT" sz="1200" b="1" dirty="0">
                <a:solidFill>
                  <a:schemeClr val="bg1"/>
                </a:solidFill>
              </a:endParaRPr>
            </a:p>
          </p:txBody>
        </p:sp>
        <p:sp>
          <p:nvSpPr>
            <p:cNvPr id="117" name="Ovale 19"/>
            <p:cNvSpPr/>
            <p:nvPr/>
          </p:nvSpPr>
          <p:spPr>
            <a:xfrm>
              <a:off x="1547664" y="2378000"/>
              <a:ext cx="377185" cy="378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18" name="Ovale 42"/>
            <p:cNvSpPr/>
            <p:nvPr/>
          </p:nvSpPr>
          <p:spPr>
            <a:xfrm>
              <a:off x="2754655" y="2378000"/>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19" name="Ovale 24"/>
            <p:cNvSpPr/>
            <p:nvPr/>
          </p:nvSpPr>
          <p:spPr>
            <a:xfrm>
              <a:off x="2075723" y="177281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20" name="Ovale 98"/>
            <p:cNvSpPr/>
            <p:nvPr/>
          </p:nvSpPr>
          <p:spPr>
            <a:xfrm>
              <a:off x="2064946" y="2762616"/>
              <a:ext cx="377185" cy="378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9" name="281 Grupo"/>
          <p:cNvGrpSpPr/>
          <p:nvPr/>
        </p:nvGrpSpPr>
        <p:grpSpPr>
          <a:xfrm>
            <a:off x="1475656" y="4725144"/>
            <a:ext cx="1584176" cy="1096835"/>
            <a:chOff x="1547664" y="4708429"/>
            <a:chExt cx="1584176" cy="1096835"/>
          </a:xfrm>
        </p:grpSpPr>
        <p:sp>
          <p:nvSpPr>
            <p:cNvPr id="122" name="Rettangolo arrotondato 26"/>
            <p:cNvSpPr/>
            <p:nvPr/>
          </p:nvSpPr>
          <p:spPr>
            <a:xfrm>
              <a:off x="1698538" y="4821840"/>
              <a:ext cx="1131554" cy="9834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it-IT" sz="1200" b="1" dirty="0" err="1" smtClean="0">
                  <a:solidFill>
                    <a:schemeClr val="bg1"/>
                  </a:solidFill>
                </a:rPr>
                <a:t>F.I.</a:t>
              </a:r>
              <a:r>
                <a:rPr lang="it-IT" sz="1200" b="1" dirty="0" smtClean="0">
                  <a:solidFill>
                    <a:schemeClr val="bg1"/>
                  </a:solidFill>
                </a:rPr>
                <a:t> </a:t>
              </a:r>
            </a:p>
            <a:p>
              <a:pPr algn="ctr"/>
              <a:r>
                <a:rPr lang="it-IT" sz="1200" b="1" dirty="0" smtClean="0">
                  <a:solidFill>
                    <a:schemeClr val="bg1"/>
                  </a:solidFill>
                </a:rPr>
                <a:t>Gestito da terzi</a:t>
              </a:r>
              <a:endParaRPr lang="it-IT" sz="1200" b="1" dirty="0">
                <a:solidFill>
                  <a:schemeClr val="bg1"/>
                </a:solidFill>
              </a:endParaRPr>
            </a:p>
          </p:txBody>
        </p:sp>
        <p:sp>
          <p:nvSpPr>
            <p:cNvPr id="123" name="Ovale 37"/>
            <p:cNvSpPr/>
            <p:nvPr/>
          </p:nvSpPr>
          <p:spPr>
            <a:xfrm>
              <a:off x="1547664" y="5124432"/>
              <a:ext cx="377185" cy="378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24" name="Ovale 44"/>
            <p:cNvSpPr/>
            <p:nvPr/>
          </p:nvSpPr>
          <p:spPr>
            <a:xfrm>
              <a:off x="2754655" y="5200080"/>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sp>
          <p:nvSpPr>
            <p:cNvPr id="125" name="Ovale 99"/>
            <p:cNvSpPr/>
            <p:nvPr/>
          </p:nvSpPr>
          <p:spPr>
            <a:xfrm>
              <a:off x="2097276" y="4708429"/>
              <a:ext cx="377185" cy="378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a:solidFill>
                  <a:schemeClr val="bg1"/>
                </a:solidFill>
              </a:endParaRPr>
            </a:p>
          </p:txBody>
        </p:sp>
      </p:grpSp>
      <p:grpSp>
        <p:nvGrpSpPr>
          <p:cNvPr id="10" name="Gruppo 130"/>
          <p:cNvGrpSpPr/>
          <p:nvPr/>
        </p:nvGrpSpPr>
        <p:grpSpPr>
          <a:xfrm>
            <a:off x="107504" y="2060848"/>
            <a:ext cx="1584176" cy="1445183"/>
            <a:chOff x="1475656" y="3573016"/>
            <a:chExt cx="1368152" cy="1224136"/>
          </a:xfrm>
        </p:grpSpPr>
        <p:sp>
          <p:nvSpPr>
            <p:cNvPr id="132" name="Rettangolo arrotondato 131"/>
            <p:cNvSpPr/>
            <p:nvPr/>
          </p:nvSpPr>
          <p:spPr>
            <a:xfrm>
              <a:off x="1475656" y="3573016"/>
              <a:ext cx="1080120" cy="936104"/>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bg1"/>
                  </a:solidFill>
                </a:rPr>
                <a:t>Gestione Separata</a:t>
              </a:r>
              <a:endParaRPr lang="it-IT" sz="1600" b="1" dirty="0">
                <a:solidFill>
                  <a:schemeClr val="bg1"/>
                </a:solidFill>
              </a:endParaRPr>
            </a:p>
          </p:txBody>
        </p:sp>
        <p:sp>
          <p:nvSpPr>
            <p:cNvPr id="133" name="Ovale 132"/>
            <p:cNvSpPr/>
            <p:nvPr/>
          </p:nvSpPr>
          <p:spPr>
            <a:xfrm>
              <a:off x="2483768" y="3861048"/>
              <a:ext cx="360040" cy="360040"/>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sp>
          <p:nvSpPr>
            <p:cNvPr id="134" name="Ovale 133"/>
            <p:cNvSpPr/>
            <p:nvPr/>
          </p:nvSpPr>
          <p:spPr>
            <a:xfrm>
              <a:off x="1835696" y="4437112"/>
              <a:ext cx="360040" cy="360040"/>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b="1">
                <a:solidFill>
                  <a:schemeClr val="bg1"/>
                </a:solidFill>
              </a:endParaRPr>
            </a:p>
          </p:txBody>
        </p:sp>
      </p:grpSp>
      <p:grpSp>
        <p:nvGrpSpPr>
          <p:cNvPr id="11" name="Gruppo 134"/>
          <p:cNvGrpSpPr/>
          <p:nvPr/>
        </p:nvGrpSpPr>
        <p:grpSpPr>
          <a:xfrm>
            <a:off x="3059832" y="2780929"/>
            <a:ext cx="1008112" cy="1045444"/>
            <a:chOff x="3203848" y="2338931"/>
            <a:chExt cx="1008112" cy="1045444"/>
          </a:xfrm>
        </p:grpSpPr>
        <p:grpSp>
          <p:nvGrpSpPr>
            <p:cNvPr id="12" name="Gruppo 63"/>
            <p:cNvGrpSpPr/>
            <p:nvPr/>
          </p:nvGrpSpPr>
          <p:grpSpPr>
            <a:xfrm>
              <a:off x="3203848" y="2371240"/>
              <a:ext cx="1008112" cy="1013135"/>
              <a:chOff x="4427984" y="3573016"/>
              <a:chExt cx="1152128" cy="1224136"/>
            </a:xfrm>
          </p:grpSpPr>
          <p:sp>
            <p:nvSpPr>
              <p:cNvPr id="138" name="Rettangolo arrotondato 137"/>
              <p:cNvSpPr/>
              <p:nvPr/>
            </p:nvSpPr>
            <p:spPr>
              <a:xfrm>
                <a:off x="4499992" y="3573016"/>
                <a:ext cx="1080120" cy="936104"/>
              </a:xfrm>
              <a:prstGeom prst="roundRect">
                <a:avLst/>
              </a:prstGeom>
              <a:solidFill>
                <a:srgbClr val="BAE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dirty="0" smtClean="0">
                  <a:solidFill>
                    <a:schemeClr val="bg1"/>
                  </a:solidFill>
                </a:endParaRPr>
              </a:p>
              <a:p>
                <a:pPr algn="ctr"/>
                <a:r>
                  <a:rPr lang="it-IT" sz="900" b="1" dirty="0" smtClean="0">
                    <a:solidFill>
                      <a:schemeClr val="bg1"/>
                    </a:solidFill>
                  </a:rPr>
                  <a:t>….</a:t>
                </a:r>
              </a:p>
            </p:txBody>
          </p:sp>
          <p:sp>
            <p:nvSpPr>
              <p:cNvPr id="139" name="Ovale 138"/>
              <p:cNvSpPr/>
              <p:nvPr/>
            </p:nvSpPr>
            <p:spPr>
              <a:xfrm>
                <a:off x="4427984" y="3861048"/>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140" name="Ovale 139"/>
              <p:cNvSpPr/>
              <p:nvPr/>
            </p:nvSpPr>
            <p:spPr>
              <a:xfrm>
                <a:off x="4860032" y="4437112"/>
                <a:ext cx="360040" cy="360040"/>
              </a:xfrm>
              <a:prstGeom prst="ellipse">
                <a:avLst/>
              </a:prstGeom>
              <a:solidFill>
                <a:srgbClr val="BAE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
          <p:nvSpPr>
            <p:cNvPr id="137" name="Ovale 136"/>
            <p:cNvSpPr/>
            <p:nvPr/>
          </p:nvSpPr>
          <p:spPr>
            <a:xfrm>
              <a:off x="3563888" y="2338931"/>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13" name="Gruppo 140"/>
          <p:cNvGrpSpPr/>
          <p:nvPr/>
        </p:nvGrpSpPr>
        <p:grpSpPr>
          <a:xfrm>
            <a:off x="3059832" y="1879501"/>
            <a:ext cx="1008112" cy="1045444"/>
            <a:chOff x="3203848" y="1402827"/>
            <a:chExt cx="1008112" cy="1045444"/>
          </a:xfrm>
        </p:grpSpPr>
        <p:grpSp>
          <p:nvGrpSpPr>
            <p:cNvPr id="14" name="Gruppo 61"/>
            <p:cNvGrpSpPr/>
            <p:nvPr/>
          </p:nvGrpSpPr>
          <p:grpSpPr>
            <a:xfrm>
              <a:off x="3203848" y="1435136"/>
              <a:ext cx="1008112" cy="1013135"/>
              <a:chOff x="4427984" y="2636912"/>
              <a:chExt cx="1152128" cy="1224136"/>
            </a:xfrm>
          </p:grpSpPr>
          <p:sp>
            <p:nvSpPr>
              <p:cNvPr id="144" name="Rettangolo arrotondato 143"/>
              <p:cNvSpPr/>
              <p:nvPr/>
            </p:nvSpPr>
            <p:spPr>
              <a:xfrm>
                <a:off x="4499992" y="2636912"/>
                <a:ext cx="1080120" cy="936104"/>
              </a:xfrm>
              <a:prstGeom prst="roundRect">
                <a:avLst/>
              </a:prstGeom>
              <a:solidFill>
                <a:srgbClr val="A7E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smtClean="0">
                    <a:solidFill>
                      <a:schemeClr val="bg1"/>
                    </a:solidFill>
                  </a:rPr>
                  <a:t>OICR</a:t>
                </a:r>
                <a:endParaRPr lang="it-IT" sz="900" b="1" dirty="0">
                  <a:solidFill>
                    <a:schemeClr val="bg1"/>
                  </a:solidFill>
                </a:endParaRPr>
              </a:p>
            </p:txBody>
          </p:sp>
          <p:sp>
            <p:nvSpPr>
              <p:cNvPr id="145" name="Ovale 144"/>
              <p:cNvSpPr/>
              <p:nvPr/>
            </p:nvSpPr>
            <p:spPr>
              <a:xfrm>
                <a:off x="4427984" y="2924944"/>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146" name="Ovale 145"/>
              <p:cNvSpPr/>
              <p:nvPr/>
            </p:nvSpPr>
            <p:spPr>
              <a:xfrm>
                <a:off x="4860032" y="3501008"/>
                <a:ext cx="360040" cy="360040"/>
              </a:xfrm>
              <a:prstGeom prst="ellipse">
                <a:avLst/>
              </a:prstGeom>
              <a:solidFill>
                <a:srgbClr val="A7E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
          <p:nvSpPr>
            <p:cNvPr id="143" name="Ovale 142"/>
            <p:cNvSpPr/>
            <p:nvPr/>
          </p:nvSpPr>
          <p:spPr>
            <a:xfrm>
              <a:off x="3563888" y="1402827"/>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grpSp>
        <p:nvGrpSpPr>
          <p:cNvPr id="15" name="85 Grupo"/>
          <p:cNvGrpSpPr/>
          <p:nvPr/>
        </p:nvGrpSpPr>
        <p:grpSpPr>
          <a:xfrm>
            <a:off x="3059832" y="836713"/>
            <a:ext cx="1008112" cy="1107504"/>
            <a:chOff x="3131840" y="3573016"/>
            <a:chExt cx="1008112" cy="1107504"/>
          </a:xfrm>
        </p:grpSpPr>
        <p:grpSp>
          <p:nvGrpSpPr>
            <p:cNvPr id="16" name="Gruppo 59"/>
            <p:cNvGrpSpPr/>
            <p:nvPr/>
          </p:nvGrpSpPr>
          <p:grpSpPr>
            <a:xfrm>
              <a:off x="3131840" y="3667385"/>
              <a:ext cx="1008112" cy="1013135"/>
              <a:chOff x="4427984" y="1700808"/>
              <a:chExt cx="1152128" cy="1224136"/>
            </a:xfrm>
          </p:grpSpPr>
          <p:sp>
            <p:nvSpPr>
              <p:cNvPr id="150" name="Rettangolo arrotondato 149"/>
              <p:cNvSpPr/>
              <p:nvPr/>
            </p:nvSpPr>
            <p:spPr>
              <a:xfrm>
                <a:off x="4499992" y="1700808"/>
                <a:ext cx="1080120" cy="936104"/>
              </a:xfrm>
              <a:prstGeom prst="roundRect">
                <a:avLst/>
              </a:prstGeom>
              <a:solidFill>
                <a:srgbClr val="8F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smtClean="0">
                    <a:solidFill>
                      <a:schemeClr val="bg1"/>
                    </a:solidFill>
                  </a:rPr>
                  <a:t>OICR</a:t>
                </a:r>
                <a:endParaRPr lang="it-IT" sz="900" b="1" dirty="0">
                  <a:solidFill>
                    <a:schemeClr val="bg1"/>
                  </a:solidFill>
                </a:endParaRPr>
              </a:p>
            </p:txBody>
          </p:sp>
          <p:sp>
            <p:nvSpPr>
              <p:cNvPr id="151" name="Ovale 150"/>
              <p:cNvSpPr/>
              <p:nvPr/>
            </p:nvSpPr>
            <p:spPr>
              <a:xfrm>
                <a:off x="4427984" y="1988840"/>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sp>
            <p:nvSpPr>
              <p:cNvPr id="152" name="Ovale 151"/>
              <p:cNvSpPr/>
              <p:nvPr/>
            </p:nvSpPr>
            <p:spPr>
              <a:xfrm>
                <a:off x="4860032" y="2564904"/>
                <a:ext cx="360040" cy="360040"/>
              </a:xfrm>
              <a:prstGeom prst="ellipse">
                <a:avLst/>
              </a:prstGeom>
              <a:solidFill>
                <a:srgbClr val="8F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
          <p:nvSpPr>
            <p:cNvPr id="149" name="Ovale 111"/>
            <p:cNvSpPr/>
            <p:nvPr/>
          </p:nvSpPr>
          <p:spPr>
            <a:xfrm>
              <a:off x="3491880" y="3573016"/>
              <a:ext cx="315035" cy="297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a:solidFill>
                  <a:schemeClr val="bg1"/>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chor="ctr">
            <a:normAutofit/>
          </a:bodyPr>
          <a:lstStyle/>
          <a:p>
            <a:r>
              <a:rPr lang="it-IT" sz="2800" dirty="0" smtClean="0">
                <a:solidFill>
                  <a:srgbClr val="D70064"/>
                </a:solidFill>
              </a:rPr>
              <a:t>SERVIZI AGGIUNTIVI</a:t>
            </a:r>
            <a:endParaRPr lang="it-IT" sz="2800" dirty="0">
              <a:solidFill>
                <a:srgbClr val="D70064"/>
              </a:solidFill>
            </a:endParaRPr>
          </a:p>
        </p:txBody>
      </p:sp>
      <p:sp>
        <p:nvSpPr>
          <p:cNvPr id="3" name="Segnaposto numero diapositiva 2"/>
          <p:cNvSpPr>
            <a:spLocks noGrp="1"/>
          </p:cNvSpPr>
          <p:nvPr>
            <p:ph type="sldNum" sz="quarter" idx="12"/>
          </p:nvPr>
        </p:nvSpPr>
        <p:spPr/>
        <p:txBody>
          <a:bodyPr/>
          <a:lstStyle/>
          <a:p>
            <a:fld id="{9D6A66C3-F6AC-47B2-B5BC-E0A86AF003C3}" type="slidenum">
              <a:rPr lang="es-ES" smtClean="0"/>
              <a:pPr/>
              <a:t>18</a:t>
            </a:fld>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ttangolo 68"/>
          <p:cNvSpPr/>
          <p:nvPr/>
        </p:nvSpPr>
        <p:spPr>
          <a:xfrm>
            <a:off x="539552" y="1897668"/>
            <a:ext cx="8208912" cy="2462213"/>
          </a:xfrm>
          <a:prstGeom prst="rect">
            <a:avLst/>
          </a:prstGeom>
        </p:spPr>
        <p:txBody>
          <a:bodyPr wrap="square">
            <a:spAutoFit/>
          </a:bodyPr>
          <a:lstStyle/>
          <a:p>
            <a:r>
              <a:rPr lang="it-IT" sz="1400" dirty="0" err="1" smtClean="0">
                <a:solidFill>
                  <a:srgbClr val="4C4C4C"/>
                </a:solidFill>
                <a:latin typeface="Arial" pitchFamily="34" charset="0"/>
                <a:cs typeface="Arial" pitchFamily="34" charset="0"/>
              </a:rPr>
              <a:t>CiiS</a:t>
            </a:r>
            <a:r>
              <a:rPr lang="it-IT" sz="1400" dirty="0" smtClean="0">
                <a:solidFill>
                  <a:srgbClr val="4C4C4C"/>
                </a:solidFill>
                <a:latin typeface="Arial" pitchFamily="34" charset="0"/>
                <a:cs typeface="Arial" pitchFamily="34" charset="0"/>
              </a:rPr>
              <a:t> non è solo un prodotto, ma rappresenta una serie di</a:t>
            </a:r>
            <a:r>
              <a:rPr lang="it-IT" sz="1400" b="1" dirty="0" smtClean="0">
                <a:solidFill>
                  <a:srgbClr val="4C4C4C"/>
                </a:solidFill>
                <a:latin typeface="Arial" pitchFamily="34" charset="0"/>
                <a:cs typeface="Arial" pitchFamily="34" charset="0"/>
              </a:rPr>
              <a:t> </a:t>
            </a:r>
            <a:r>
              <a:rPr lang="it-IT" sz="1400" b="1" dirty="0" smtClean="0">
                <a:solidFill>
                  <a:srgbClr val="002364"/>
                </a:solidFill>
                <a:latin typeface="Arial" pitchFamily="34" charset="0"/>
                <a:cs typeface="Arial" pitchFamily="34" charset="0"/>
              </a:rPr>
              <a:t>servizi </a:t>
            </a:r>
            <a:r>
              <a:rPr lang="it-IT" sz="1400" dirty="0" smtClean="0">
                <a:solidFill>
                  <a:srgbClr val="4C4C4C"/>
                </a:solidFill>
                <a:latin typeface="Arial" pitchFamily="34" charset="0"/>
                <a:cs typeface="Arial" pitchFamily="34" charset="0"/>
              </a:rPr>
              <a:t>messi a disposizione alle reti e ai clienti finali tra cui: </a:t>
            </a:r>
          </a:p>
          <a:p>
            <a:endParaRPr lang="it-IT" sz="1400" dirty="0" smtClean="0">
              <a:solidFill>
                <a:srgbClr val="4C4C4C"/>
              </a:solidFill>
              <a:latin typeface="Arial" pitchFamily="34" charset="0"/>
              <a:cs typeface="Arial" pitchFamily="34" charset="0"/>
            </a:endParaRPr>
          </a:p>
          <a:p>
            <a:pPr marL="273050" indent="-273050">
              <a:buClr>
                <a:srgbClr val="D70064"/>
              </a:buClr>
              <a:buFont typeface="Arial" pitchFamily="34" charset="0"/>
              <a:buChar char="•"/>
            </a:pPr>
            <a:r>
              <a:rPr lang="it-IT" sz="1400" b="1" dirty="0" err="1" smtClean="0">
                <a:solidFill>
                  <a:srgbClr val="002364"/>
                </a:solidFill>
                <a:latin typeface="Arial" pitchFamily="34" charset="0"/>
                <a:cs typeface="Arial" pitchFamily="34" charset="0"/>
              </a:rPr>
              <a:t>Front</a:t>
            </a:r>
            <a:r>
              <a:rPr lang="it-IT" sz="1400" b="1" dirty="0" smtClean="0">
                <a:solidFill>
                  <a:srgbClr val="002364"/>
                </a:solidFill>
                <a:latin typeface="Arial" pitchFamily="34" charset="0"/>
                <a:cs typeface="Arial" pitchFamily="34" charset="0"/>
              </a:rPr>
              <a:t> End</a:t>
            </a:r>
          </a:p>
          <a:p>
            <a:pPr marL="273050" indent="-273050">
              <a:buClr>
                <a:srgbClr val="D70064"/>
              </a:buClr>
              <a:buFont typeface="Arial" pitchFamily="34" charset="0"/>
              <a:buChar char="•"/>
            </a:pPr>
            <a:r>
              <a:rPr lang="it-IT" sz="1400" b="1" dirty="0" smtClean="0">
                <a:solidFill>
                  <a:srgbClr val="002364"/>
                </a:solidFill>
                <a:latin typeface="Arial" pitchFamily="34" charset="0"/>
                <a:cs typeface="Arial" pitchFamily="34" charset="0"/>
              </a:rPr>
              <a:t>Reportistica</a:t>
            </a:r>
          </a:p>
          <a:p>
            <a:pPr marL="273050" indent="-273050">
              <a:buClr>
                <a:srgbClr val="D70064"/>
              </a:buClr>
              <a:buFont typeface="Arial" pitchFamily="34" charset="0"/>
              <a:buChar char="•"/>
            </a:pPr>
            <a:r>
              <a:rPr lang="it-IT" sz="1400" b="1" dirty="0" smtClean="0">
                <a:solidFill>
                  <a:srgbClr val="002364"/>
                </a:solidFill>
                <a:latin typeface="Arial" pitchFamily="34" charset="0"/>
                <a:cs typeface="Arial" pitchFamily="34" charset="0"/>
              </a:rPr>
              <a:t>Servizi Opzionali</a:t>
            </a:r>
          </a:p>
          <a:p>
            <a:pPr marL="273050" indent="-273050">
              <a:buClr>
                <a:srgbClr val="D70064"/>
              </a:buClr>
              <a:buFont typeface="Arial" pitchFamily="34" charset="0"/>
              <a:buChar char="•"/>
            </a:pPr>
            <a:r>
              <a:rPr lang="it-IT" sz="1400" b="1" dirty="0" smtClean="0">
                <a:solidFill>
                  <a:srgbClr val="002364"/>
                </a:solidFill>
                <a:latin typeface="Arial" pitchFamily="34" charset="0"/>
                <a:cs typeface="Arial" pitchFamily="34" charset="0"/>
              </a:rPr>
              <a:t>Garanzie</a:t>
            </a:r>
          </a:p>
          <a:p>
            <a:pPr marL="273050" indent="-273050">
              <a:buClr>
                <a:srgbClr val="D70064"/>
              </a:buClr>
              <a:buFont typeface="Arial" pitchFamily="34" charset="0"/>
              <a:buChar char="•"/>
            </a:pPr>
            <a:r>
              <a:rPr lang="it-IT" sz="1400" b="1" dirty="0" smtClean="0">
                <a:solidFill>
                  <a:srgbClr val="002364"/>
                </a:solidFill>
                <a:latin typeface="Arial" pitchFamily="34" charset="0"/>
                <a:cs typeface="Arial" pitchFamily="34" charset="0"/>
              </a:rPr>
              <a:t>Area Dedicata per il Cliente</a:t>
            </a:r>
          </a:p>
          <a:p>
            <a:pPr marL="273050" indent="-273050">
              <a:buClr>
                <a:srgbClr val="D70064"/>
              </a:buClr>
              <a:buFont typeface="Arial" pitchFamily="34" charset="0"/>
              <a:buChar char="•"/>
            </a:pPr>
            <a:r>
              <a:rPr lang="it-IT" sz="1400" b="1" dirty="0" smtClean="0">
                <a:solidFill>
                  <a:srgbClr val="002364"/>
                </a:solidFill>
                <a:latin typeface="Arial" pitchFamily="34" charset="0"/>
                <a:cs typeface="Arial" pitchFamily="34" charset="0"/>
              </a:rPr>
              <a:t>Area Dedicata per le Reti</a:t>
            </a:r>
          </a:p>
          <a:p>
            <a:pPr marL="273050" indent="-273050">
              <a:buClr>
                <a:srgbClr val="D70064"/>
              </a:buClr>
              <a:buFont typeface="Arial" pitchFamily="34" charset="0"/>
              <a:buChar char="•"/>
            </a:pPr>
            <a:r>
              <a:rPr lang="it-IT" sz="1400" b="1" dirty="0" smtClean="0">
                <a:solidFill>
                  <a:srgbClr val="002364"/>
                </a:solidFill>
                <a:latin typeface="Arial" pitchFamily="34" charset="0"/>
                <a:cs typeface="Arial" pitchFamily="34" charset="0"/>
              </a:rPr>
              <a:t>Help Desk</a:t>
            </a:r>
          </a:p>
          <a:p>
            <a:pPr marL="273050" indent="-273050">
              <a:buClr>
                <a:srgbClr val="D70064"/>
              </a:buClr>
              <a:buFont typeface="Arial" pitchFamily="34" charset="0"/>
              <a:buChar char="•"/>
            </a:pPr>
            <a:r>
              <a:rPr lang="it-IT" sz="1400" b="1" dirty="0" smtClean="0">
                <a:solidFill>
                  <a:srgbClr val="002364"/>
                </a:solidFill>
                <a:latin typeface="Arial" pitchFamily="34" charset="0"/>
                <a:cs typeface="Arial" pitchFamily="34" charset="0"/>
              </a:rPr>
              <a:t>Sviluppi futuri</a:t>
            </a:r>
          </a:p>
        </p:txBody>
      </p:sp>
      <p:sp>
        <p:nvSpPr>
          <p:cNvPr id="4" name="Titolo 3"/>
          <p:cNvSpPr>
            <a:spLocks noGrp="1"/>
          </p:cNvSpPr>
          <p:nvPr>
            <p:ph type="title"/>
          </p:nvPr>
        </p:nvSpPr>
        <p:spPr/>
        <p:txBody>
          <a:bodyPr/>
          <a:lstStyle/>
          <a:p>
            <a:r>
              <a:rPr lang="it-IT" dirty="0" smtClean="0"/>
              <a:t>SERVIZI AGGIUNTIVI</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19</a:t>
            </a:fld>
            <a:endParaRPr lang="es-ES" dirty="0"/>
          </a:p>
        </p:txBody>
      </p:sp>
      <p:grpSp>
        <p:nvGrpSpPr>
          <p:cNvPr id="220" name="Gruppo 219"/>
          <p:cNvGrpSpPr/>
          <p:nvPr/>
        </p:nvGrpSpPr>
        <p:grpSpPr>
          <a:xfrm>
            <a:off x="4139952" y="2376264"/>
            <a:ext cx="4608512" cy="3789040"/>
            <a:chOff x="4139952" y="2376264"/>
            <a:chExt cx="4608512" cy="3789040"/>
          </a:xfrm>
        </p:grpSpPr>
        <p:grpSp>
          <p:nvGrpSpPr>
            <p:cNvPr id="130" name="Gruppo 21"/>
            <p:cNvGrpSpPr/>
            <p:nvPr/>
          </p:nvGrpSpPr>
          <p:grpSpPr>
            <a:xfrm>
              <a:off x="4139952" y="2376264"/>
              <a:ext cx="4608512" cy="3789040"/>
              <a:chOff x="1691680" y="1772816"/>
              <a:chExt cx="4960167" cy="4904928"/>
            </a:xfrm>
            <a:solidFill>
              <a:srgbClr val="002364"/>
            </a:solidFill>
          </p:grpSpPr>
          <p:sp>
            <p:nvSpPr>
              <p:cNvPr id="148" name="Ottagono 147"/>
              <p:cNvSpPr/>
              <p:nvPr/>
            </p:nvSpPr>
            <p:spPr>
              <a:xfrm>
                <a:off x="1691680" y="1772816"/>
                <a:ext cx="4960167" cy="4904928"/>
              </a:xfrm>
              <a:prstGeom prst="octag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err="1" smtClean="0">
                    <a:solidFill>
                      <a:schemeClr val="bg1"/>
                    </a:solidFill>
                  </a:rPr>
                  <a:t>Reportistica</a:t>
                </a:r>
                <a:endParaRPr lang="es-ES_tradnl" sz="1400" b="1" dirty="0">
                  <a:solidFill>
                    <a:schemeClr val="bg1"/>
                  </a:solidFill>
                </a:endParaRPr>
              </a:p>
            </p:txBody>
          </p:sp>
          <p:sp>
            <p:nvSpPr>
              <p:cNvPr id="149" name="Ottagono 148"/>
              <p:cNvSpPr/>
              <p:nvPr/>
            </p:nvSpPr>
            <p:spPr>
              <a:xfrm>
                <a:off x="2555776" y="2564904"/>
                <a:ext cx="3240359" cy="3240360"/>
              </a:xfrm>
              <a:prstGeom prst="octagon">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b="1">
                  <a:solidFill>
                    <a:schemeClr val="bg1"/>
                  </a:solidFill>
                </a:endParaRPr>
              </a:p>
            </p:txBody>
          </p:sp>
        </p:grpSp>
        <p:cxnSp>
          <p:nvCxnSpPr>
            <p:cNvPr id="131" name="Connettore 1 130"/>
            <p:cNvCxnSpPr>
              <a:stCxn id="148" idx="7"/>
            </p:cNvCxnSpPr>
            <p:nvPr/>
          </p:nvCxnSpPr>
          <p:spPr>
            <a:xfrm flipH="1">
              <a:off x="7254262" y="2376264"/>
              <a:ext cx="384430" cy="61188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3" name="Connettore 1 132"/>
            <p:cNvCxnSpPr>
              <a:stCxn id="148" idx="5"/>
              <a:endCxn id="149" idx="5"/>
            </p:cNvCxnSpPr>
            <p:nvPr/>
          </p:nvCxnSpPr>
          <p:spPr>
            <a:xfrm>
              <a:off x="4139952" y="3486036"/>
              <a:ext cx="802835"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4" name="Connettore 1 133"/>
            <p:cNvCxnSpPr>
              <a:stCxn id="148" idx="4"/>
              <a:endCxn id="149" idx="4"/>
            </p:cNvCxnSpPr>
            <p:nvPr/>
          </p:nvCxnSpPr>
          <p:spPr>
            <a:xfrm flipV="1">
              <a:off x="4139952" y="4758163"/>
              <a:ext cx="802835"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5" name="Connettore 1 134"/>
            <p:cNvCxnSpPr>
              <a:stCxn id="148" idx="6"/>
              <a:endCxn id="149" idx="6"/>
            </p:cNvCxnSpPr>
            <p:nvPr/>
          </p:nvCxnSpPr>
          <p:spPr>
            <a:xfrm>
              <a:off x="5249724" y="2376264"/>
              <a:ext cx="426216" cy="61188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6" name="Connettore 1 135"/>
            <p:cNvCxnSpPr>
              <a:stCxn id="148" idx="1"/>
              <a:endCxn id="149" idx="1"/>
            </p:cNvCxnSpPr>
            <p:nvPr/>
          </p:nvCxnSpPr>
          <p:spPr>
            <a:xfrm flipH="1" flipV="1">
              <a:off x="7953418" y="4758163"/>
              <a:ext cx="795046"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7" name="Connettore 1 136"/>
            <p:cNvCxnSpPr>
              <a:stCxn id="148" idx="0"/>
              <a:endCxn id="149" idx="0"/>
            </p:cNvCxnSpPr>
            <p:nvPr/>
          </p:nvCxnSpPr>
          <p:spPr>
            <a:xfrm flipH="1">
              <a:off x="7953418" y="3486036"/>
              <a:ext cx="795046"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8" name="Connettore 1 137"/>
            <p:cNvCxnSpPr>
              <a:stCxn id="148" idx="2"/>
              <a:endCxn id="149" idx="2"/>
            </p:cNvCxnSpPr>
            <p:nvPr/>
          </p:nvCxnSpPr>
          <p:spPr>
            <a:xfrm flipH="1" flipV="1">
              <a:off x="7220265" y="5491316"/>
              <a:ext cx="418427" cy="6739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9" name="Connettore 1 138"/>
            <p:cNvCxnSpPr>
              <a:stCxn id="149" idx="3"/>
              <a:endCxn id="148" idx="3"/>
            </p:cNvCxnSpPr>
            <p:nvPr/>
          </p:nvCxnSpPr>
          <p:spPr>
            <a:xfrm flipH="1">
              <a:off x="5249724" y="5491316"/>
              <a:ext cx="426216" cy="6739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0" name="CasellaDiTesto 139"/>
            <p:cNvSpPr txBox="1"/>
            <p:nvPr/>
          </p:nvSpPr>
          <p:spPr>
            <a:xfrm>
              <a:off x="5745622" y="2532140"/>
              <a:ext cx="1218603" cy="307777"/>
            </a:xfrm>
            <a:prstGeom prst="rect">
              <a:avLst/>
            </a:prstGeom>
            <a:noFill/>
          </p:spPr>
          <p:txBody>
            <a:bodyPr wrap="none" rtlCol="0">
              <a:spAutoFit/>
            </a:bodyPr>
            <a:lstStyle/>
            <a:p>
              <a:r>
                <a:rPr lang="es-ES_tradnl" sz="1400" b="1" dirty="0" err="1" smtClean="0">
                  <a:solidFill>
                    <a:schemeClr val="bg1"/>
                  </a:solidFill>
                </a:rPr>
                <a:t>Reportistica</a:t>
              </a:r>
              <a:endParaRPr lang="es-ES_tradnl" sz="1400" b="1" dirty="0">
                <a:solidFill>
                  <a:schemeClr val="bg1"/>
                </a:solidFill>
              </a:endParaRPr>
            </a:p>
          </p:txBody>
        </p:sp>
        <p:sp>
          <p:nvSpPr>
            <p:cNvPr id="141" name="CasellaDiTesto 140"/>
            <p:cNvSpPr txBox="1"/>
            <p:nvPr/>
          </p:nvSpPr>
          <p:spPr>
            <a:xfrm rot="18804220">
              <a:off x="7318622" y="5302201"/>
              <a:ext cx="1050288" cy="307777"/>
            </a:xfrm>
            <a:prstGeom prst="rect">
              <a:avLst/>
            </a:prstGeom>
            <a:noFill/>
          </p:spPr>
          <p:txBody>
            <a:bodyPr wrap="none" rtlCol="0">
              <a:spAutoFit/>
            </a:bodyPr>
            <a:lstStyle/>
            <a:p>
              <a:r>
                <a:rPr lang="es-ES_tradnl" sz="1400" b="1" dirty="0" err="1" smtClean="0">
                  <a:solidFill>
                    <a:schemeClr val="bg1"/>
                  </a:solidFill>
                </a:rPr>
                <a:t>Help</a:t>
              </a:r>
              <a:r>
                <a:rPr lang="es-ES_tradnl" sz="1400" b="1" dirty="0" smtClean="0">
                  <a:solidFill>
                    <a:schemeClr val="bg1"/>
                  </a:solidFill>
                </a:rPr>
                <a:t> </a:t>
              </a:r>
              <a:r>
                <a:rPr lang="es-ES_tradnl" sz="1400" b="1" dirty="0" err="1" smtClean="0">
                  <a:solidFill>
                    <a:schemeClr val="bg1"/>
                  </a:solidFill>
                </a:rPr>
                <a:t>Desk</a:t>
              </a:r>
              <a:endParaRPr lang="es-ES_tradnl" sz="1400" b="1" dirty="0">
                <a:solidFill>
                  <a:schemeClr val="bg1"/>
                </a:solidFill>
              </a:endParaRPr>
            </a:p>
          </p:txBody>
        </p:sp>
        <p:sp>
          <p:nvSpPr>
            <p:cNvPr id="142" name="CasellaDiTesto 141"/>
            <p:cNvSpPr txBox="1"/>
            <p:nvPr/>
          </p:nvSpPr>
          <p:spPr>
            <a:xfrm rot="5400000">
              <a:off x="7700548" y="4025704"/>
              <a:ext cx="1428596" cy="523220"/>
            </a:xfrm>
            <a:prstGeom prst="rect">
              <a:avLst/>
            </a:prstGeom>
            <a:noFill/>
          </p:spPr>
          <p:txBody>
            <a:bodyPr wrap="none" rtlCol="0">
              <a:spAutoFit/>
            </a:bodyPr>
            <a:lstStyle/>
            <a:p>
              <a:pPr algn="ctr"/>
              <a:r>
                <a:rPr lang="es-ES_tradnl" sz="1400" b="1" dirty="0" err="1" smtClean="0">
                  <a:solidFill>
                    <a:schemeClr val="bg1"/>
                  </a:solidFill>
                </a:rPr>
                <a:t>Area</a:t>
              </a:r>
              <a:r>
                <a:rPr lang="es-ES_tradnl" sz="1400" b="1" dirty="0" smtClean="0">
                  <a:solidFill>
                    <a:schemeClr val="bg1"/>
                  </a:solidFill>
                </a:rPr>
                <a:t> </a:t>
              </a:r>
              <a:r>
                <a:rPr lang="es-ES_tradnl" sz="1400" b="1" dirty="0" err="1" smtClean="0">
                  <a:solidFill>
                    <a:schemeClr val="bg1"/>
                  </a:solidFill>
                </a:rPr>
                <a:t>Dedicata</a:t>
              </a:r>
              <a:r>
                <a:rPr lang="es-ES_tradnl" sz="1400" b="1" dirty="0" smtClean="0">
                  <a:solidFill>
                    <a:schemeClr val="bg1"/>
                  </a:solidFill>
                </a:rPr>
                <a:t> </a:t>
              </a:r>
              <a:br>
                <a:rPr lang="es-ES_tradnl" sz="1400" b="1" dirty="0" smtClean="0">
                  <a:solidFill>
                    <a:schemeClr val="bg1"/>
                  </a:solidFill>
                </a:rPr>
              </a:br>
              <a:r>
                <a:rPr lang="es-ES_tradnl" sz="1400" b="1" dirty="0" err="1" smtClean="0">
                  <a:solidFill>
                    <a:schemeClr val="bg1"/>
                  </a:solidFill>
                </a:rPr>
                <a:t>Distributori</a:t>
              </a:r>
              <a:endParaRPr lang="es-ES_tradnl" sz="1400" b="1" dirty="0">
                <a:solidFill>
                  <a:schemeClr val="bg1"/>
                </a:solidFill>
              </a:endParaRPr>
            </a:p>
          </p:txBody>
        </p:sp>
        <p:sp>
          <p:nvSpPr>
            <p:cNvPr id="143" name="CasellaDiTesto 142"/>
            <p:cNvSpPr txBox="1"/>
            <p:nvPr/>
          </p:nvSpPr>
          <p:spPr>
            <a:xfrm rot="2699570">
              <a:off x="7212110" y="2921318"/>
              <a:ext cx="1428596" cy="523220"/>
            </a:xfrm>
            <a:prstGeom prst="rect">
              <a:avLst/>
            </a:prstGeom>
            <a:noFill/>
          </p:spPr>
          <p:txBody>
            <a:bodyPr wrap="none" rtlCol="0">
              <a:spAutoFit/>
            </a:bodyPr>
            <a:lstStyle/>
            <a:p>
              <a:pPr algn="ctr"/>
              <a:r>
                <a:rPr lang="es-ES_tradnl" sz="1400" b="1" dirty="0" err="1" smtClean="0">
                  <a:solidFill>
                    <a:schemeClr val="bg1"/>
                  </a:solidFill>
                </a:rPr>
                <a:t>Area</a:t>
              </a:r>
              <a:r>
                <a:rPr lang="es-ES_tradnl" sz="1400" b="1" dirty="0" smtClean="0">
                  <a:solidFill>
                    <a:schemeClr val="bg1"/>
                  </a:solidFill>
                </a:rPr>
                <a:t> </a:t>
              </a:r>
              <a:r>
                <a:rPr lang="es-ES_tradnl" sz="1400" b="1" dirty="0" err="1" smtClean="0">
                  <a:solidFill>
                    <a:schemeClr val="bg1"/>
                  </a:solidFill>
                </a:rPr>
                <a:t>Dedicata</a:t>
              </a:r>
              <a:r>
                <a:rPr lang="es-ES_tradnl" sz="1400" b="1" dirty="0" smtClean="0">
                  <a:solidFill>
                    <a:schemeClr val="bg1"/>
                  </a:solidFill>
                </a:rPr>
                <a:t> </a:t>
              </a:r>
              <a:br>
                <a:rPr lang="es-ES_tradnl" sz="1400" b="1" dirty="0" smtClean="0">
                  <a:solidFill>
                    <a:schemeClr val="bg1"/>
                  </a:solidFill>
                </a:rPr>
              </a:br>
              <a:r>
                <a:rPr lang="es-ES_tradnl" sz="1400" b="1" dirty="0" smtClean="0">
                  <a:solidFill>
                    <a:schemeClr val="bg1"/>
                  </a:solidFill>
                </a:rPr>
                <a:t>Cliente</a:t>
              </a:r>
              <a:endParaRPr lang="es-ES_tradnl" sz="1400" b="1" dirty="0">
                <a:solidFill>
                  <a:schemeClr val="bg1"/>
                </a:solidFill>
              </a:endParaRPr>
            </a:p>
          </p:txBody>
        </p:sp>
        <p:sp>
          <p:nvSpPr>
            <p:cNvPr id="144" name="CasellaDiTesto 143"/>
            <p:cNvSpPr txBox="1"/>
            <p:nvPr/>
          </p:nvSpPr>
          <p:spPr>
            <a:xfrm rot="2746334">
              <a:off x="4537818" y="5150714"/>
              <a:ext cx="989374" cy="523220"/>
            </a:xfrm>
            <a:prstGeom prst="rect">
              <a:avLst/>
            </a:prstGeom>
            <a:noFill/>
          </p:spPr>
          <p:txBody>
            <a:bodyPr wrap="none" rtlCol="0">
              <a:spAutoFit/>
            </a:bodyPr>
            <a:lstStyle/>
            <a:p>
              <a:pPr algn="ctr"/>
              <a:r>
                <a:rPr lang="es-ES_tradnl" sz="1400" b="1" dirty="0" err="1" smtClean="0">
                  <a:solidFill>
                    <a:schemeClr val="bg1"/>
                  </a:solidFill>
                </a:rPr>
                <a:t>Servizi</a:t>
              </a:r>
              <a:r>
                <a:rPr lang="es-ES_tradnl" sz="1400" b="1" dirty="0" smtClean="0">
                  <a:solidFill>
                    <a:schemeClr val="bg1"/>
                  </a:solidFill>
                </a:rPr>
                <a:t> </a:t>
              </a:r>
              <a:br>
                <a:rPr lang="es-ES_tradnl" sz="1400" b="1" dirty="0" smtClean="0">
                  <a:solidFill>
                    <a:schemeClr val="bg1"/>
                  </a:solidFill>
                </a:rPr>
              </a:br>
              <a:r>
                <a:rPr lang="es-ES_tradnl" sz="1400" b="1" dirty="0" err="1" smtClean="0">
                  <a:solidFill>
                    <a:schemeClr val="bg1"/>
                  </a:solidFill>
                </a:rPr>
                <a:t>Opzionali</a:t>
              </a:r>
              <a:endParaRPr lang="es-ES_tradnl" sz="1400" b="1" dirty="0">
                <a:solidFill>
                  <a:schemeClr val="bg1"/>
                </a:solidFill>
              </a:endParaRPr>
            </a:p>
          </p:txBody>
        </p:sp>
        <p:sp>
          <p:nvSpPr>
            <p:cNvPr id="145" name="CasellaDiTesto 144"/>
            <p:cNvSpPr txBox="1"/>
            <p:nvPr/>
          </p:nvSpPr>
          <p:spPr>
            <a:xfrm>
              <a:off x="5881819" y="5713511"/>
              <a:ext cx="1138453" cy="307777"/>
            </a:xfrm>
            <a:prstGeom prst="rect">
              <a:avLst/>
            </a:prstGeom>
            <a:noFill/>
          </p:spPr>
          <p:txBody>
            <a:bodyPr wrap="none" rtlCol="0">
              <a:spAutoFit/>
            </a:bodyPr>
            <a:lstStyle/>
            <a:p>
              <a:r>
                <a:rPr lang="es-ES_tradnl" sz="1400" b="1" dirty="0" smtClean="0">
                  <a:solidFill>
                    <a:schemeClr val="bg1"/>
                  </a:solidFill>
                </a:rPr>
                <a:t>Front - </a:t>
              </a:r>
              <a:r>
                <a:rPr lang="es-ES_tradnl" sz="1400" b="1" dirty="0" err="1" smtClean="0">
                  <a:solidFill>
                    <a:schemeClr val="bg1"/>
                  </a:solidFill>
                </a:rPr>
                <a:t>End</a:t>
              </a:r>
              <a:endParaRPr lang="es-ES_tradnl" sz="1400" b="1" dirty="0">
                <a:solidFill>
                  <a:schemeClr val="bg1"/>
                </a:solidFill>
              </a:endParaRPr>
            </a:p>
          </p:txBody>
        </p:sp>
        <p:sp>
          <p:nvSpPr>
            <p:cNvPr id="146" name="CasellaDiTesto 145"/>
            <p:cNvSpPr txBox="1"/>
            <p:nvPr/>
          </p:nvSpPr>
          <p:spPr>
            <a:xfrm rot="16200000">
              <a:off x="4105393" y="3967616"/>
              <a:ext cx="880370" cy="523220"/>
            </a:xfrm>
            <a:prstGeom prst="rect">
              <a:avLst/>
            </a:prstGeom>
            <a:noFill/>
          </p:spPr>
          <p:txBody>
            <a:bodyPr wrap="none" rtlCol="0">
              <a:spAutoFit/>
            </a:bodyPr>
            <a:lstStyle/>
            <a:p>
              <a:pPr algn="ctr"/>
              <a:r>
                <a:rPr lang="es-ES_tradnl" sz="1400" b="1" dirty="0" err="1" smtClean="0">
                  <a:solidFill>
                    <a:schemeClr val="bg1"/>
                  </a:solidFill>
                </a:rPr>
                <a:t>Sviluppi</a:t>
              </a:r>
              <a:r>
                <a:rPr lang="es-ES_tradnl" sz="1400" b="1" dirty="0">
                  <a:solidFill>
                    <a:schemeClr val="bg1"/>
                  </a:solidFill>
                </a:rPr>
                <a:t/>
              </a:r>
              <a:br>
                <a:rPr lang="es-ES_tradnl" sz="1400" b="1" dirty="0">
                  <a:solidFill>
                    <a:schemeClr val="bg1"/>
                  </a:solidFill>
                </a:rPr>
              </a:br>
              <a:r>
                <a:rPr lang="es-ES_tradnl" sz="1400" b="1" dirty="0" err="1" smtClean="0">
                  <a:solidFill>
                    <a:schemeClr val="bg1"/>
                  </a:solidFill>
                </a:rPr>
                <a:t>Futuri</a:t>
              </a:r>
              <a:endParaRPr lang="es-ES_tradnl" sz="1400" b="1" dirty="0">
                <a:solidFill>
                  <a:schemeClr val="bg1"/>
                </a:solidFill>
              </a:endParaRPr>
            </a:p>
          </p:txBody>
        </p:sp>
        <p:sp>
          <p:nvSpPr>
            <p:cNvPr id="147" name="CasellaDiTesto 146"/>
            <p:cNvSpPr txBox="1"/>
            <p:nvPr/>
          </p:nvSpPr>
          <p:spPr>
            <a:xfrm rot="18855073">
              <a:off x="4524605" y="2983501"/>
              <a:ext cx="941283" cy="307777"/>
            </a:xfrm>
            <a:prstGeom prst="rect">
              <a:avLst/>
            </a:prstGeom>
            <a:noFill/>
          </p:spPr>
          <p:txBody>
            <a:bodyPr wrap="none" rtlCol="0">
              <a:spAutoFit/>
            </a:bodyPr>
            <a:lstStyle/>
            <a:p>
              <a:pPr algn="ctr"/>
              <a:r>
                <a:rPr lang="es-ES_tradnl" sz="1400" b="1" dirty="0" err="1" smtClean="0">
                  <a:solidFill>
                    <a:schemeClr val="bg1"/>
                  </a:solidFill>
                </a:rPr>
                <a:t>Garanzie</a:t>
              </a:r>
              <a:endParaRPr lang="es-ES_tradnl" sz="1400" b="1" dirty="0">
                <a:solidFill>
                  <a:schemeClr val="bg1"/>
                </a:solidFill>
              </a:endParaRPr>
            </a:p>
          </p:txBody>
        </p:sp>
        <p:grpSp>
          <p:nvGrpSpPr>
            <p:cNvPr id="163" name="Gruppo 162"/>
            <p:cNvGrpSpPr/>
            <p:nvPr/>
          </p:nvGrpSpPr>
          <p:grpSpPr>
            <a:xfrm>
              <a:off x="5004048" y="3573016"/>
              <a:ext cx="2880319" cy="1296144"/>
              <a:chOff x="1907704" y="3933056"/>
              <a:chExt cx="4752528" cy="2016224"/>
            </a:xfrm>
          </p:grpSpPr>
          <p:grpSp>
            <p:nvGrpSpPr>
              <p:cNvPr id="164" name="Gruppo 265"/>
              <p:cNvGrpSpPr/>
              <p:nvPr/>
            </p:nvGrpSpPr>
            <p:grpSpPr>
              <a:xfrm>
                <a:off x="2043808" y="4118988"/>
                <a:ext cx="4403866" cy="1697982"/>
                <a:chOff x="1928276" y="4221087"/>
                <a:chExt cx="4659947" cy="1803674"/>
              </a:xfrm>
            </p:grpSpPr>
            <p:grpSp>
              <p:nvGrpSpPr>
                <p:cNvPr id="166" name="Gruppo 73"/>
                <p:cNvGrpSpPr/>
                <p:nvPr/>
              </p:nvGrpSpPr>
              <p:grpSpPr>
                <a:xfrm>
                  <a:off x="5580112" y="4221088"/>
                  <a:ext cx="997825" cy="936104"/>
                  <a:chOff x="6444208" y="3789040"/>
                  <a:chExt cx="997825" cy="936104"/>
                </a:xfrm>
              </p:grpSpPr>
              <p:sp>
                <p:nvSpPr>
                  <p:cNvPr id="217" name="Rettangolo arrotondato 27"/>
                  <p:cNvSpPr/>
                  <p:nvPr/>
                </p:nvSpPr>
                <p:spPr>
                  <a:xfrm>
                    <a:off x="6516216" y="3789040"/>
                    <a:ext cx="925817" cy="90425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OICR</a:t>
                    </a:r>
                    <a:endParaRPr lang="it-IT" sz="500" b="1" dirty="0">
                      <a:solidFill>
                        <a:schemeClr val="bg1"/>
                      </a:solidFill>
                    </a:endParaRPr>
                  </a:p>
                </p:txBody>
              </p:sp>
              <p:sp>
                <p:nvSpPr>
                  <p:cNvPr id="218" name="Ovale 38"/>
                  <p:cNvSpPr/>
                  <p:nvPr/>
                </p:nvSpPr>
                <p:spPr>
                  <a:xfrm>
                    <a:off x="6444208" y="4067273"/>
                    <a:ext cx="308606" cy="3477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19" name="Ovale 97"/>
                  <p:cNvSpPr/>
                  <p:nvPr/>
                </p:nvSpPr>
                <p:spPr>
                  <a:xfrm>
                    <a:off x="6816005" y="4377353"/>
                    <a:ext cx="308606" cy="3477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67" name="Gruppo 74"/>
                <p:cNvGrpSpPr/>
                <p:nvPr/>
              </p:nvGrpSpPr>
              <p:grpSpPr>
                <a:xfrm>
                  <a:off x="5580112" y="4869160"/>
                  <a:ext cx="1008111" cy="1152128"/>
                  <a:chOff x="7524328" y="4725144"/>
                  <a:chExt cx="1008111" cy="1152128"/>
                </a:xfrm>
              </p:grpSpPr>
              <p:grpSp>
                <p:nvGrpSpPr>
                  <p:cNvPr id="213" name="92 Grupo"/>
                  <p:cNvGrpSpPr/>
                  <p:nvPr/>
                </p:nvGrpSpPr>
                <p:grpSpPr>
                  <a:xfrm>
                    <a:off x="7524328" y="5013176"/>
                    <a:ext cx="1008111" cy="864096"/>
                    <a:chOff x="1610528" y="764703"/>
                    <a:chExt cx="1232136" cy="939748"/>
                  </a:xfrm>
                </p:grpSpPr>
                <p:sp>
                  <p:nvSpPr>
                    <p:cNvPr id="215"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a:t>
                      </a:r>
                      <a:endParaRPr lang="it-IT" sz="500" b="1" dirty="0">
                        <a:solidFill>
                          <a:schemeClr val="bg1"/>
                        </a:solidFill>
                      </a:endParaRPr>
                    </a:p>
                  </p:txBody>
                </p:sp>
                <p:sp>
                  <p:nvSpPr>
                    <p:cNvPr id="216"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214" name="Ovale 41"/>
                  <p:cNvSpPr/>
                  <p:nvPr/>
                </p:nvSpPr>
                <p:spPr>
                  <a:xfrm>
                    <a:off x="7884369" y="4725144"/>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68" name="92 Grupo"/>
                <p:cNvGrpSpPr/>
                <p:nvPr/>
              </p:nvGrpSpPr>
              <p:grpSpPr>
                <a:xfrm>
                  <a:off x="4644008" y="4221088"/>
                  <a:ext cx="1244710" cy="936104"/>
                  <a:chOff x="1610528" y="764704"/>
                  <a:chExt cx="1521312" cy="1018061"/>
                </a:xfrm>
              </p:grpSpPr>
              <p:sp>
                <p:nvSpPr>
                  <p:cNvPr id="209"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Boutiques</a:t>
                    </a:r>
                    <a:endParaRPr lang="it-IT" sz="500" b="1" dirty="0" smtClean="0">
                      <a:solidFill>
                        <a:schemeClr val="bg1"/>
                      </a:solidFill>
                    </a:endParaRPr>
                  </a:p>
                </p:txBody>
              </p:sp>
              <p:sp>
                <p:nvSpPr>
                  <p:cNvPr id="210"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11"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12"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69" name="Gruppo 160"/>
                <p:cNvGrpSpPr/>
                <p:nvPr/>
              </p:nvGrpSpPr>
              <p:grpSpPr>
                <a:xfrm>
                  <a:off x="4644008" y="4869161"/>
                  <a:ext cx="1244710" cy="1152128"/>
                  <a:chOff x="3851920" y="3933056"/>
                  <a:chExt cx="1244710" cy="1152128"/>
                </a:xfrm>
              </p:grpSpPr>
              <p:grpSp>
                <p:nvGrpSpPr>
                  <p:cNvPr id="204" name="92 Grupo"/>
                  <p:cNvGrpSpPr/>
                  <p:nvPr/>
                </p:nvGrpSpPr>
                <p:grpSpPr>
                  <a:xfrm>
                    <a:off x="3851920" y="4221088"/>
                    <a:ext cx="1244710" cy="864096"/>
                    <a:chOff x="1610528" y="764703"/>
                    <a:chExt cx="1521312" cy="939748"/>
                  </a:xfrm>
                </p:grpSpPr>
                <p:sp>
                  <p:nvSpPr>
                    <p:cNvPr id="206"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Captive</a:t>
                      </a:r>
                      <a:endParaRPr lang="it-IT" sz="500" b="1" dirty="0" smtClean="0">
                        <a:solidFill>
                          <a:schemeClr val="bg1"/>
                        </a:solidFill>
                      </a:endParaRPr>
                    </a:p>
                  </p:txBody>
                </p:sp>
                <p:sp>
                  <p:nvSpPr>
                    <p:cNvPr id="207"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08"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205"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70" name="92 Grupo"/>
                <p:cNvGrpSpPr/>
                <p:nvPr/>
              </p:nvGrpSpPr>
              <p:grpSpPr>
                <a:xfrm>
                  <a:off x="3707904" y="4221088"/>
                  <a:ext cx="1244710" cy="936104"/>
                  <a:chOff x="1610528" y="764704"/>
                  <a:chExt cx="1521312" cy="1018061"/>
                </a:xfrm>
              </p:grpSpPr>
              <p:sp>
                <p:nvSpPr>
                  <p:cNvPr id="200"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Strutturato</a:t>
                    </a:r>
                    <a:endParaRPr lang="it-IT" sz="500" b="1" dirty="0">
                      <a:solidFill>
                        <a:schemeClr val="bg1"/>
                      </a:solidFill>
                    </a:endParaRPr>
                  </a:p>
                </p:txBody>
              </p:sp>
              <p:sp>
                <p:nvSpPr>
                  <p:cNvPr id="201"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02"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03"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71" name="Gruppo 149"/>
                <p:cNvGrpSpPr/>
                <p:nvPr/>
              </p:nvGrpSpPr>
              <p:grpSpPr>
                <a:xfrm>
                  <a:off x="3707904" y="4869161"/>
                  <a:ext cx="1244710" cy="1152128"/>
                  <a:chOff x="3851920" y="3933056"/>
                  <a:chExt cx="1244710" cy="1152128"/>
                </a:xfrm>
              </p:grpSpPr>
              <p:grpSp>
                <p:nvGrpSpPr>
                  <p:cNvPr id="195" name="92 Grupo"/>
                  <p:cNvGrpSpPr/>
                  <p:nvPr/>
                </p:nvGrpSpPr>
                <p:grpSpPr>
                  <a:xfrm>
                    <a:off x="3851920" y="4221088"/>
                    <a:ext cx="1244710" cy="864096"/>
                    <a:chOff x="1610528" y="764703"/>
                    <a:chExt cx="1521312" cy="939748"/>
                  </a:xfrm>
                </p:grpSpPr>
                <p:sp>
                  <p:nvSpPr>
                    <p:cNvPr id="197"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Gestito da terzi</a:t>
                      </a:r>
                      <a:endParaRPr lang="it-IT" sz="500" b="1" dirty="0">
                        <a:solidFill>
                          <a:schemeClr val="bg1"/>
                        </a:solidFill>
                      </a:endParaRPr>
                    </a:p>
                  </p:txBody>
                </p:sp>
                <p:sp>
                  <p:nvSpPr>
                    <p:cNvPr id="198"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99"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96"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72" name="92 Grupo"/>
                <p:cNvGrpSpPr/>
                <p:nvPr/>
              </p:nvGrpSpPr>
              <p:grpSpPr>
                <a:xfrm>
                  <a:off x="2771799" y="4221087"/>
                  <a:ext cx="1244711" cy="936102"/>
                  <a:chOff x="1610528" y="764704"/>
                  <a:chExt cx="1521312" cy="1018061"/>
                </a:xfrm>
              </p:grpSpPr>
              <p:sp>
                <p:nvSpPr>
                  <p:cNvPr id="191"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Dedicato</a:t>
                    </a:r>
                    <a:endParaRPr lang="it-IT" sz="500" b="1" dirty="0">
                      <a:solidFill>
                        <a:schemeClr val="bg1"/>
                      </a:solidFill>
                    </a:endParaRPr>
                  </a:p>
                </p:txBody>
              </p:sp>
              <p:sp>
                <p:nvSpPr>
                  <p:cNvPr id="192"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93"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94"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73" name="Gruppo 133"/>
                <p:cNvGrpSpPr/>
                <p:nvPr/>
              </p:nvGrpSpPr>
              <p:grpSpPr>
                <a:xfrm>
                  <a:off x="2771800" y="4869160"/>
                  <a:ext cx="1244710" cy="1152128"/>
                  <a:chOff x="3851920" y="3933056"/>
                  <a:chExt cx="1244710" cy="1152128"/>
                </a:xfrm>
              </p:grpSpPr>
              <p:grpSp>
                <p:nvGrpSpPr>
                  <p:cNvPr id="184" name="92 Grupo"/>
                  <p:cNvGrpSpPr/>
                  <p:nvPr/>
                </p:nvGrpSpPr>
                <p:grpSpPr>
                  <a:xfrm>
                    <a:off x="3851920" y="4221088"/>
                    <a:ext cx="1244710" cy="864096"/>
                    <a:chOff x="1610528" y="764703"/>
                    <a:chExt cx="1521312" cy="939748"/>
                  </a:xfrm>
                </p:grpSpPr>
                <p:sp>
                  <p:nvSpPr>
                    <p:cNvPr id="188"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Profilo di rischio</a:t>
                      </a:r>
                      <a:endParaRPr lang="it-IT" sz="500" b="1" dirty="0">
                        <a:solidFill>
                          <a:schemeClr val="bg1"/>
                        </a:solidFill>
                      </a:endParaRPr>
                    </a:p>
                  </p:txBody>
                </p:sp>
                <p:sp>
                  <p:nvSpPr>
                    <p:cNvPr id="189"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90"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86"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74" name="88 Grupo"/>
                <p:cNvGrpSpPr/>
                <p:nvPr/>
              </p:nvGrpSpPr>
              <p:grpSpPr>
                <a:xfrm>
                  <a:off x="1928276" y="5085185"/>
                  <a:ext cx="1152128" cy="939576"/>
                  <a:chOff x="107504" y="3284984"/>
                  <a:chExt cx="1584176" cy="1190151"/>
                </a:xfrm>
              </p:grpSpPr>
              <p:sp>
                <p:nvSpPr>
                  <p:cNvPr id="181" name="Rettangolo arrotondato 20"/>
                  <p:cNvSpPr/>
                  <p:nvPr/>
                </p:nvSpPr>
                <p:spPr>
                  <a:xfrm>
                    <a:off x="107504" y="336999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err="1" smtClean="0">
                        <a:solidFill>
                          <a:schemeClr val="bg1"/>
                        </a:solidFill>
                      </a:rPr>
                      <a:t>Fond</a:t>
                    </a:r>
                    <a:r>
                      <a:rPr lang="it-IT" sz="500" b="1" dirty="0" smtClean="0">
                        <a:solidFill>
                          <a:schemeClr val="bg1"/>
                        </a:solidFill>
                      </a:rPr>
                      <a:t> €</a:t>
                    </a:r>
                    <a:endParaRPr lang="it-IT" sz="500" b="1" dirty="0">
                      <a:solidFill>
                        <a:schemeClr val="bg1"/>
                      </a:solidFill>
                    </a:endParaRPr>
                  </a:p>
                </p:txBody>
              </p:sp>
              <p:sp>
                <p:nvSpPr>
                  <p:cNvPr id="182" name="Ovale 21"/>
                  <p:cNvSpPr/>
                  <p:nvPr/>
                </p:nvSpPr>
                <p:spPr>
                  <a:xfrm>
                    <a:off x="1274792" y="3741043"/>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183" name="Ovale 83"/>
                  <p:cNvSpPr/>
                  <p:nvPr/>
                </p:nvSpPr>
                <p:spPr>
                  <a:xfrm>
                    <a:off x="524392" y="3284984"/>
                    <a:ext cx="416888" cy="4250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nvGrpSpPr>
                <p:cNvPr id="175" name="124 Grupo"/>
                <p:cNvGrpSpPr/>
                <p:nvPr/>
              </p:nvGrpSpPr>
              <p:grpSpPr>
                <a:xfrm>
                  <a:off x="1928276" y="4221089"/>
                  <a:ext cx="1152128" cy="1157155"/>
                  <a:chOff x="107504" y="2055825"/>
                  <a:chExt cx="1584176" cy="1445183"/>
                </a:xfrm>
              </p:grpSpPr>
              <p:sp>
                <p:nvSpPr>
                  <p:cNvPr id="176" name="Rettangolo arrotondato 17"/>
                  <p:cNvSpPr/>
                  <p:nvPr/>
                </p:nvSpPr>
                <p:spPr>
                  <a:xfrm>
                    <a:off x="107504" y="205582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smtClean="0">
                        <a:solidFill>
                          <a:schemeClr val="bg1"/>
                        </a:solidFill>
                      </a:rPr>
                      <a:t>Gestione Separata</a:t>
                    </a:r>
                    <a:endParaRPr lang="it-IT" sz="500" b="1" dirty="0">
                      <a:solidFill>
                        <a:schemeClr val="bg1"/>
                      </a:solidFill>
                    </a:endParaRPr>
                  </a:p>
                </p:txBody>
              </p:sp>
              <p:sp>
                <p:nvSpPr>
                  <p:cNvPr id="177" name="Ovale 18"/>
                  <p:cNvSpPr/>
                  <p:nvPr/>
                </p:nvSpPr>
                <p:spPr>
                  <a:xfrm>
                    <a:off x="1274792" y="2395868"/>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179" name="Ovale 51"/>
                  <p:cNvSpPr/>
                  <p:nvPr/>
                </p:nvSpPr>
                <p:spPr>
                  <a:xfrm>
                    <a:off x="524392" y="3075954"/>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sp>
            <p:nvSpPr>
              <p:cNvPr id="165" name="Rettangolo 164"/>
              <p:cNvSpPr/>
              <p:nvPr/>
            </p:nvSpPr>
            <p:spPr>
              <a:xfrm>
                <a:off x="1907704" y="3933056"/>
                <a:ext cx="4752528"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err="1" smtClean="0">
                    <a:solidFill>
                      <a:srgbClr val="D70064"/>
                    </a:solidFill>
                  </a:rPr>
                  <a:t>CiiS</a:t>
                </a:r>
                <a:endParaRPr lang="it-IT" sz="4000" dirty="0">
                  <a:solidFill>
                    <a:srgbClr val="D70064"/>
                  </a:solidFill>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D6A66C3-F6AC-47B2-B5BC-E0A86AF003C3}" type="slidenum">
              <a:rPr lang="es-ES" smtClean="0"/>
              <a:pPr/>
              <a:t>2</a:t>
            </a:fld>
            <a:endParaRPr lang="es-ES" dirty="0"/>
          </a:p>
        </p:txBody>
      </p:sp>
      <p:sp>
        <p:nvSpPr>
          <p:cNvPr id="3" name="Segnaposto contenuto 2"/>
          <p:cNvSpPr>
            <a:spLocks noGrp="1"/>
          </p:cNvSpPr>
          <p:nvPr>
            <p:ph idx="1"/>
          </p:nvPr>
        </p:nvSpPr>
        <p:spPr>
          <a:xfrm>
            <a:off x="683568" y="2636912"/>
            <a:ext cx="6912768" cy="2232248"/>
          </a:xfrm>
        </p:spPr>
        <p:txBody>
          <a:bodyPr>
            <a:normAutofit/>
          </a:bodyPr>
          <a:lstStyle/>
          <a:p>
            <a:pPr>
              <a:lnSpc>
                <a:spcPct val="150000"/>
              </a:lnSpc>
              <a:buClr>
                <a:srgbClr val="D70064"/>
              </a:buClr>
            </a:pPr>
            <a:r>
              <a:rPr lang="it-IT" sz="2400" dirty="0" smtClean="0">
                <a:solidFill>
                  <a:srgbClr val="002364"/>
                </a:solidFill>
              </a:rPr>
              <a:t>CHI SIAMO</a:t>
            </a:r>
          </a:p>
          <a:p>
            <a:pPr>
              <a:lnSpc>
                <a:spcPct val="150000"/>
              </a:lnSpc>
              <a:buClr>
                <a:srgbClr val="D70064"/>
              </a:buClr>
            </a:pPr>
            <a:r>
              <a:rPr lang="it-IT" sz="2400" dirty="0" smtClean="0">
                <a:solidFill>
                  <a:srgbClr val="002364"/>
                </a:solidFill>
              </a:rPr>
              <a:t>IL PRODOTTO CiiS</a:t>
            </a:r>
          </a:p>
          <a:p>
            <a:pPr>
              <a:lnSpc>
                <a:spcPct val="150000"/>
              </a:lnSpc>
              <a:buClr>
                <a:srgbClr val="D70064"/>
              </a:buClr>
            </a:pPr>
            <a:r>
              <a:rPr lang="it-IT" sz="2400" dirty="0" smtClean="0">
                <a:solidFill>
                  <a:srgbClr val="002364"/>
                </a:solidFill>
              </a:rPr>
              <a:t>SERVIZI AGGIUNTIVI</a:t>
            </a:r>
          </a:p>
          <a:p>
            <a:pPr>
              <a:buClr>
                <a:srgbClr val="D70064"/>
              </a:buClr>
            </a:pPr>
            <a:endParaRPr lang="it-IT" sz="2400" dirty="0" smtClean="0">
              <a:solidFill>
                <a:srgbClr val="002364"/>
              </a:solidFill>
            </a:endParaRPr>
          </a:p>
        </p:txBody>
      </p:sp>
      <p:sp>
        <p:nvSpPr>
          <p:cNvPr id="4" name="Titolo 3"/>
          <p:cNvSpPr>
            <a:spLocks noGrp="1"/>
          </p:cNvSpPr>
          <p:nvPr>
            <p:ph type="title"/>
          </p:nvPr>
        </p:nvSpPr>
        <p:spPr/>
        <p:txBody>
          <a:bodyPr>
            <a:normAutofit/>
          </a:bodyPr>
          <a:lstStyle/>
          <a:p>
            <a:r>
              <a:rPr lang="it-IT" sz="2800" dirty="0" smtClean="0"/>
              <a:t>AGENDA</a:t>
            </a:r>
            <a:endParaRPr lang="it-IT"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FRONT END</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20</a:t>
            </a:fld>
            <a:endParaRPr lang="es-ES" dirty="0"/>
          </a:p>
        </p:txBody>
      </p:sp>
      <p:sp>
        <p:nvSpPr>
          <p:cNvPr id="68" name="CasellaDiTesto 67"/>
          <p:cNvSpPr txBox="1"/>
          <p:nvPr/>
        </p:nvSpPr>
        <p:spPr>
          <a:xfrm>
            <a:off x="539553" y="2358166"/>
            <a:ext cx="3600399" cy="3662541"/>
          </a:xfrm>
          <a:prstGeom prst="rect">
            <a:avLst/>
          </a:prstGeom>
          <a:noFill/>
        </p:spPr>
        <p:txBody>
          <a:bodyPr wrap="square" rtlCol="0">
            <a:spAutoFit/>
          </a:bodyPr>
          <a:lstStyle/>
          <a:p>
            <a:r>
              <a:rPr lang="it-IT" sz="1600" b="1" dirty="0" smtClean="0">
                <a:solidFill>
                  <a:srgbClr val="002364"/>
                </a:solidFill>
              </a:rPr>
              <a:t>Gestionale Web </a:t>
            </a:r>
            <a:r>
              <a:rPr lang="it-IT" sz="1600" b="1" dirty="0" err="1" smtClean="0">
                <a:solidFill>
                  <a:srgbClr val="002364"/>
                </a:solidFill>
              </a:rPr>
              <a:t>Based</a:t>
            </a:r>
            <a:r>
              <a:rPr lang="it-IT" sz="1600" b="1" dirty="0" smtClean="0">
                <a:solidFill>
                  <a:srgbClr val="002364"/>
                </a:solidFill>
              </a:rPr>
              <a:t> </a:t>
            </a:r>
            <a:r>
              <a:rPr lang="it-IT" sz="1400" b="1" dirty="0" smtClean="0">
                <a:solidFill>
                  <a:srgbClr val="3F3F3F"/>
                </a:solidFill>
              </a:rPr>
              <a:t>che consente:</a:t>
            </a:r>
          </a:p>
          <a:p>
            <a:pPr algn="just"/>
            <a:endParaRPr lang="it-IT" sz="1400" b="1" dirty="0" smtClean="0">
              <a:solidFill>
                <a:srgbClr val="3F3F3F"/>
              </a:solidFill>
            </a:endParaRPr>
          </a:p>
          <a:p>
            <a:pPr marL="266700" indent="-266700" algn="just">
              <a:buClr>
                <a:srgbClr val="D70064"/>
              </a:buClr>
              <a:buSzPts val="1400"/>
              <a:buFont typeface="Arial"/>
              <a:buChar char="•"/>
            </a:pPr>
            <a:r>
              <a:rPr lang="it-IT" sz="1400" dirty="0" smtClean="0">
                <a:solidFill>
                  <a:srgbClr val="3F3F3F"/>
                </a:solidFill>
              </a:rPr>
              <a:t>Tutte le operazioni on line:</a:t>
            </a:r>
          </a:p>
          <a:p>
            <a:pPr marL="723900" lvl="1" indent="-266700" algn="just">
              <a:buClr>
                <a:srgbClr val="002364"/>
              </a:buClr>
              <a:buSzPts val="1400"/>
              <a:buFont typeface="Wingdings" pitchFamily="2" charset="2"/>
              <a:buChar char="§"/>
            </a:pPr>
            <a:r>
              <a:rPr lang="it-IT" sz="1200" dirty="0" smtClean="0">
                <a:solidFill>
                  <a:srgbClr val="3F3F3F"/>
                </a:solidFill>
              </a:rPr>
              <a:t>Sottoscrizione delle polizze</a:t>
            </a:r>
          </a:p>
          <a:p>
            <a:pPr marL="723900" lvl="1" indent="-266700" algn="just">
              <a:buClr>
                <a:srgbClr val="002364"/>
              </a:buClr>
              <a:buSzPts val="1400"/>
              <a:buFont typeface="Wingdings" pitchFamily="2" charset="2"/>
              <a:buChar char="§"/>
            </a:pPr>
            <a:r>
              <a:rPr lang="it-IT" sz="1200" dirty="0" smtClean="0">
                <a:solidFill>
                  <a:srgbClr val="3F3F3F"/>
                </a:solidFill>
              </a:rPr>
              <a:t>Versamenti Aggiuntivi</a:t>
            </a:r>
          </a:p>
          <a:p>
            <a:pPr marL="723900" lvl="1" indent="-266700" algn="just">
              <a:buClr>
                <a:srgbClr val="002364"/>
              </a:buClr>
              <a:buSzPts val="1400"/>
              <a:buFont typeface="Wingdings" pitchFamily="2" charset="2"/>
              <a:buChar char="§"/>
            </a:pPr>
            <a:r>
              <a:rPr lang="it-IT" sz="1200" dirty="0" smtClean="0">
                <a:solidFill>
                  <a:srgbClr val="3F3F3F"/>
                </a:solidFill>
              </a:rPr>
              <a:t>Operazioni sul portafoglio e sulle anagrafiche</a:t>
            </a:r>
          </a:p>
          <a:p>
            <a:pPr marL="266700" indent="-266700" algn="just">
              <a:buClr>
                <a:srgbClr val="D70064"/>
              </a:buClr>
              <a:buSzPts val="1400"/>
              <a:buFont typeface="Arial"/>
              <a:buChar char="•"/>
            </a:pPr>
            <a:r>
              <a:rPr lang="it-IT" sz="1400" dirty="0">
                <a:solidFill>
                  <a:srgbClr val="3F3F3F"/>
                </a:solidFill>
              </a:rPr>
              <a:t>Calcolo della Volatilità alla sottoscrizione e a ogni singola </a:t>
            </a:r>
            <a:r>
              <a:rPr lang="it-IT" sz="1400" dirty="0" smtClean="0">
                <a:solidFill>
                  <a:srgbClr val="3F3F3F"/>
                </a:solidFill>
              </a:rPr>
              <a:t>operazione per adeguatezza del contratto.</a:t>
            </a:r>
            <a:endParaRPr lang="it-IT" sz="1400" dirty="0">
              <a:solidFill>
                <a:srgbClr val="3F3F3F"/>
              </a:solidFill>
            </a:endParaRPr>
          </a:p>
          <a:p>
            <a:pPr marL="266700" indent="-266700" algn="just">
              <a:buClr>
                <a:srgbClr val="D70064"/>
              </a:buClr>
              <a:buSzPts val="1400"/>
              <a:buFont typeface="Arial"/>
              <a:buChar char="•"/>
            </a:pPr>
            <a:r>
              <a:rPr lang="it-IT" sz="1400" dirty="0" smtClean="0">
                <a:solidFill>
                  <a:srgbClr val="3F3F3F"/>
                </a:solidFill>
              </a:rPr>
              <a:t>Nella sezione </a:t>
            </a:r>
            <a:r>
              <a:rPr lang="it-IT" sz="1400" dirty="0">
                <a:solidFill>
                  <a:srgbClr val="3F3F3F"/>
                </a:solidFill>
              </a:rPr>
              <a:t>“documenti” </a:t>
            </a:r>
            <a:r>
              <a:rPr lang="it-IT" sz="1400" dirty="0" smtClean="0">
                <a:solidFill>
                  <a:srgbClr val="3F3F3F"/>
                </a:solidFill>
              </a:rPr>
              <a:t>disponibilità </a:t>
            </a:r>
            <a:r>
              <a:rPr lang="it-IT" sz="1400" dirty="0">
                <a:solidFill>
                  <a:srgbClr val="3F3F3F"/>
                </a:solidFill>
              </a:rPr>
              <a:t>di tutta la modulistica on </a:t>
            </a:r>
            <a:r>
              <a:rPr lang="it-IT" sz="1400" dirty="0" smtClean="0">
                <a:solidFill>
                  <a:srgbClr val="3F3F3F"/>
                </a:solidFill>
              </a:rPr>
              <a:t>line comprensiva di </a:t>
            </a:r>
            <a:r>
              <a:rPr lang="it-IT" sz="1400" dirty="0">
                <a:solidFill>
                  <a:srgbClr val="3F3F3F"/>
                </a:solidFill>
              </a:rPr>
              <a:t>tutte le comunicazioni inviate al </a:t>
            </a:r>
            <a:r>
              <a:rPr lang="it-IT" sz="1400" dirty="0" smtClean="0">
                <a:solidFill>
                  <a:srgbClr val="3F3F3F"/>
                </a:solidFill>
              </a:rPr>
              <a:t>cliente.</a:t>
            </a:r>
          </a:p>
          <a:p>
            <a:endParaRPr lang="it-IT" sz="1400" dirty="0" smtClean="0">
              <a:solidFill>
                <a:srgbClr val="4C4C4C"/>
              </a:solidFill>
              <a:latin typeface="Arial" pitchFamily="34" charset="0"/>
              <a:cs typeface="Arial" pitchFamily="34" charset="0"/>
            </a:endParaRPr>
          </a:p>
        </p:txBody>
      </p:sp>
      <p:grpSp>
        <p:nvGrpSpPr>
          <p:cNvPr id="155" name="Gruppo 154"/>
          <p:cNvGrpSpPr/>
          <p:nvPr/>
        </p:nvGrpSpPr>
        <p:grpSpPr>
          <a:xfrm>
            <a:off x="4139952" y="2376264"/>
            <a:ext cx="4608512" cy="3789040"/>
            <a:chOff x="4139952" y="2376264"/>
            <a:chExt cx="4608512" cy="3789040"/>
          </a:xfrm>
        </p:grpSpPr>
        <p:grpSp>
          <p:nvGrpSpPr>
            <p:cNvPr id="77" name="Gruppo 21"/>
            <p:cNvGrpSpPr/>
            <p:nvPr/>
          </p:nvGrpSpPr>
          <p:grpSpPr>
            <a:xfrm>
              <a:off x="4139952" y="2376264"/>
              <a:ext cx="4608512" cy="3789040"/>
              <a:chOff x="1691680" y="1772816"/>
              <a:chExt cx="4960167" cy="4904928"/>
            </a:xfrm>
            <a:solidFill>
              <a:srgbClr val="D9E7FF"/>
            </a:solidFill>
          </p:grpSpPr>
          <p:sp>
            <p:nvSpPr>
              <p:cNvPr id="147" name="Ottagono 146"/>
              <p:cNvSpPr/>
              <p:nvPr/>
            </p:nvSpPr>
            <p:spPr>
              <a:xfrm>
                <a:off x="1691680" y="1772816"/>
                <a:ext cx="4960167" cy="4904928"/>
              </a:xfrm>
              <a:prstGeom prst="octag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err="1" smtClean="0">
                    <a:solidFill>
                      <a:schemeClr val="bg1"/>
                    </a:solidFill>
                  </a:rPr>
                  <a:t>Reportistica</a:t>
                </a:r>
                <a:endParaRPr lang="es-ES_tradnl" sz="1400" b="1" dirty="0">
                  <a:solidFill>
                    <a:schemeClr val="bg1"/>
                  </a:solidFill>
                </a:endParaRPr>
              </a:p>
            </p:txBody>
          </p:sp>
          <p:sp>
            <p:nvSpPr>
              <p:cNvPr id="149" name="Ottagono 148"/>
              <p:cNvSpPr/>
              <p:nvPr/>
            </p:nvSpPr>
            <p:spPr>
              <a:xfrm>
                <a:off x="2555776" y="2564904"/>
                <a:ext cx="3240359" cy="3240360"/>
              </a:xfrm>
              <a:prstGeom prst="octagon">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b="1">
                  <a:solidFill>
                    <a:schemeClr val="bg1"/>
                  </a:solidFill>
                </a:endParaRPr>
              </a:p>
            </p:txBody>
          </p:sp>
        </p:grpSp>
        <p:cxnSp>
          <p:nvCxnSpPr>
            <p:cNvPr id="78" name="Connettore 1 77"/>
            <p:cNvCxnSpPr>
              <a:stCxn id="147" idx="7"/>
            </p:cNvCxnSpPr>
            <p:nvPr/>
          </p:nvCxnSpPr>
          <p:spPr>
            <a:xfrm flipH="1">
              <a:off x="7254262" y="2376264"/>
              <a:ext cx="384430" cy="61188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9" name="Connettore 1 78"/>
            <p:cNvCxnSpPr>
              <a:stCxn id="147" idx="5"/>
              <a:endCxn id="149" idx="5"/>
            </p:cNvCxnSpPr>
            <p:nvPr/>
          </p:nvCxnSpPr>
          <p:spPr>
            <a:xfrm>
              <a:off x="4139952" y="3486036"/>
              <a:ext cx="802835"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0" name="Connettore 1 79"/>
            <p:cNvCxnSpPr>
              <a:stCxn id="147" idx="4"/>
              <a:endCxn id="149" idx="4"/>
            </p:cNvCxnSpPr>
            <p:nvPr/>
          </p:nvCxnSpPr>
          <p:spPr>
            <a:xfrm flipV="1">
              <a:off x="4139952" y="4758163"/>
              <a:ext cx="802835"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1" name="Connettore 1 80"/>
            <p:cNvCxnSpPr>
              <a:stCxn id="147" idx="6"/>
              <a:endCxn id="149" idx="6"/>
            </p:cNvCxnSpPr>
            <p:nvPr/>
          </p:nvCxnSpPr>
          <p:spPr>
            <a:xfrm>
              <a:off x="5249724" y="2376264"/>
              <a:ext cx="426216" cy="61188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Connettore 1 81"/>
            <p:cNvCxnSpPr>
              <a:stCxn id="147" idx="1"/>
              <a:endCxn id="149" idx="1"/>
            </p:cNvCxnSpPr>
            <p:nvPr/>
          </p:nvCxnSpPr>
          <p:spPr>
            <a:xfrm flipH="1" flipV="1">
              <a:off x="7953418" y="4758163"/>
              <a:ext cx="795046"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3" name="Connettore 1 82"/>
            <p:cNvCxnSpPr>
              <a:stCxn id="147" idx="0"/>
              <a:endCxn id="149" idx="0"/>
            </p:cNvCxnSpPr>
            <p:nvPr/>
          </p:nvCxnSpPr>
          <p:spPr>
            <a:xfrm flipH="1">
              <a:off x="7953418" y="3486036"/>
              <a:ext cx="795046"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4" name="Connettore 1 83"/>
            <p:cNvCxnSpPr>
              <a:stCxn id="147" idx="2"/>
              <a:endCxn id="149" idx="2"/>
            </p:cNvCxnSpPr>
            <p:nvPr/>
          </p:nvCxnSpPr>
          <p:spPr>
            <a:xfrm flipH="1" flipV="1">
              <a:off x="7220265" y="5491316"/>
              <a:ext cx="418427" cy="6739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5" name="Connettore 1 84"/>
            <p:cNvCxnSpPr>
              <a:stCxn id="149" idx="3"/>
              <a:endCxn id="147" idx="3"/>
            </p:cNvCxnSpPr>
            <p:nvPr/>
          </p:nvCxnSpPr>
          <p:spPr>
            <a:xfrm flipH="1">
              <a:off x="5249724" y="5491316"/>
              <a:ext cx="426216" cy="6739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6" name="CasellaDiTesto 85"/>
            <p:cNvSpPr txBox="1"/>
            <p:nvPr/>
          </p:nvSpPr>
          <p:spPr>
            <a:xfrm>
              <a:off x="5745622" y="2532140"/>
              <a:ext cx="1218603" cy="307777"/>
            </a:xfrm>
            <a:prstGeom prst="rect">
              <a:avLst/>
            </a:prstGeom>
            <a:noFill/>
          </p:spPr>
          <p:txBody>
            <a:bodyPr wrap="none" rtlCol="0">
              <a:spAutoFit/>
            </a:bodyPr>
            <a:lstStyle/>
            <a:p>
              <a:r>
                <a:rPr lang="es-ES_tradnl" sz="1400" b="1" dirty="0" err="1" smtClean="0">
                  <a:solidFill>
                    <a:schemeClr val="bg1"/>
                  </a:solidFill>
                </a:rPr>
                <a:t>Reportistica</a:t>
              </a:r>
              <a:endParaRPr lang="es-ES_tradnl" sz="1400" b="1" dirty="0">
                <a:solidFill>
                  <a:schemeClr val="bg1"/>
                </a:solidFill>
              </a:endParaRPr>
            </a:p>
          </p:txBody>
        </p:sp>
        <p:sp>
          <p:nvSpPr>
            <p:cNvPr id="87" name="CasellaDiTesto 86"/>
            <p:cNvSpPr txBox="1"/>
            <p:nvPr/>
          </p:nvSpPr>
          <p:spPr>
            <a:xfrm rot="18804220">
              <a:off x="7318622" y="5302201"/>
              <a:ext cx="1050288" cy="307777"/>
            </a:xfrm>
            <a:prstGeom prst="rect">
              <a:avLst/>
            </a:prstGeom>
            <a:noFill/>
          </p:spPr>
          <p:txBody>
            <a:bodyPr wrap="none" rtlCol="0">
              <a:spAutoFit/>
            </a:bodyPr>
            <a:lstStyle/>
            <a:p>
              <a:r>
                <a:rPr lang="es-ES_tradnl" sz="1400" b="1" dirty="0" err="1" smtClean="0">
                  <a:solidFill>
                    <a:schemeClr val="bg1"/>
                  </a:solidFill>
                </a:rPr>
                <a:t>Help</a:t>
              </a:r>
              <a:r>
                <a:rPr lang="es-ES_tradnl" sz="1400" b="1" dirty="0" smtClean="0">
                  <a:solidFill>
                    <a:schemeClr val="bg1"/>
                  </a:solidFill>
                </a:rPr>
                <a:t> </a:t>
              </a:r>
              <a:r>
                <a:rPr lang="es-ES_tradnl" sz="1400" b="1" dirty="0" err="1" smtClean="0">
                  <a:solidFill>
                    <a:schemeClr val="bg1"/>
                  </a:solidFill>
                </a:rPr>
                <a:t>Desk</a:t>
              </a:r>
              <a:endParaRPr lang="es-ES_tradnl" sz="1400" b="1" dirty="0">
                <a:solidFill>
                  <a:schemeClr val="bg1"/>
                </a:solidFill>
              </a:endParaRPr>
            </a:p>
          </p:txBody>
        </p:sp>
        <p:sp>
          <p:nvSpPr>
            <p:cNvPr id="88" name="CasellaDiTesto 87"/>
            <p:cNvSpPr txBox="1"/>
            <p:nvPr/>
          </p:nvSpPr>
          <p:spPr>
            <a:xfrm rot="5400000">
              <a:off x="7700548" y="4025704"/>
              <a:ext cx="1428596" cy="523220"/>
            </a:xfrm>
            <a:prstGeom prst="rect">
              <a:avLst/>
            </a:prstGeom>
            <a:noFill/>
          </p:spPr>
          <p:txBody>
            <a:bodyPr wrap="none" rtlCol="0">
              <a:spAutoFit/>
            </a:bodyPr>
            <a:lstStyle/>
            <a:p>
              <a:pPr algn="ctr"/>
              <a:r>
                <a:rPr lang="es-ES_tradnl" sz="1400" b="1" dirty="0" err="1" smtClean="0">
                  <a:solidFill>
                    <a:schemeClr val="bg1"/>
                  </a:solidFill>
                </a:rPr>
                <a:t>Area</a:t>
              </a:r>
              <a:r>
                <a:rPr lang="es-ES_tradnl" sz="1400" b="1" dirty="0" smtClean="0">
                  <a:solidFill>
                    <a:schemeClr val="bg1"/>
                  </a:solidFill>
                </a:rPr>
                <a:t> </a:t>
              </a:r>
              <a:r>
                <a:rPr lang="es-ES_tradnl" sz="1400" b="1" dirty="0" err="1" smtClean="0">
                  <a:solidFill>
                    <a:schemeClr val="bg1"/>
                  </a:solidFill>
                </a:rPr>
                <a:t>Dedicata</a:t>
              </a:r>
              <a:r>
                <a:rPr lang="es-ES_tradnl" sz="1400" b="1" dirty="0" smtClean="0">
                  <a:solidFill>
                    <a:schemeClr val="bg1"/>
                  </a:solidFill>
                </a:rPr>
                <a:t> </a:t>
              </a:r>
              <a:br>
                <a:rPr lang="es-ES_tradnl" sz="1400" b="1" dirty="0" smtClean="0">
                  <a:solidFill>
                    <a:schemeClr val="bg1"/>
                  </a:solidFill>
                </a:rPr>
              </a:br>
              <a:r>
                <a:rPr lang="es-ES_tradnl" sz="1400" b="1" dirty="0" err="1" smtClean="0">
                  <a:solidFill>
                    <a:schemeClr val="bg1"/>
                  </a:solidFill>
                </a:rPr>
                <a:t>Distributori</a:t>
              </a:r>
              <a:endParaRPr lang="es-ES_tradnl" sz="1400" b="1" dirty="0">
                <a:solidFill>
                  <a:schemeClr val="bg1"/>
                </a:solidFill>
              </a:endParaRPr>
            </a:p>
          </p:txBody>
        </p:sp>
        <p:sp>
          <p:nvSpPr>
            <p:cNvPr id="89" name="CasellaDiTesto 88"/>
            <p:cNvSpPr txBox="1"/>
            <p:nvPr/>
          </p:nvSpPr>
          <p:spPr>
            <a:xfrm rot="2699570">
              <a:off x="7212110" y="2921318"/>
              <a:ext cx="1428596" cy="523220"/>
            </a:xfrm>
            <a:prstGeom prst="rect">
              <a:avLst/>
            </a:prstGeom>
            <a:noFill/>
          </p:spPr>
          <p:txBody>
            <a:bodyPr wrap="none" rtlCol="0">
              <a:spAutoFit/>
            </a:bodyPr>
            <a:lstStyle/>
            <a:p>
              <a:pPr algn="ctr"/>
              <a:r>
                <a:rPr lang="es-ES_tradnl" sz="1400" b="1" dirty="0" err="1" smtClean="0">
                  <a:solidFill>
                    <a:schemeClr val="bg1"/>
                  </a:solidFill>
                </a:rPr>
                <a:t>Area</a:t>
              </a:r>
              <a:r>
                <a:rPr lang="es-ES_tradnl" sz="1400" b="1" dirty="0" smtClean="0">
                  <a:solidFill>
                    <a:schemeClr val="bg1"/>
                  </a:solidFill>
                </a:rPr>
                <a:t> </a:t>
              </a:r>
              <a:r>
                <a:rPr lang="es-ES_tradnl" sz="1400" b="1" dirty="0" err="1" smtClean="0">
                  <a:solidFill>
                    <a:schemeClr val="bg1"/>
                  </a:solidFill>
                </a:rPr>
                <a:t>Dedicata</a:t>
              </a:r>
              <a:r>
                <a:rPr lang="es-ES_tradnl" sz="1400" b="1" dirty="0" smtClean="0">
                  <a:solidFill>
                    <a:schemeClr val="bg1"/>
                  </a:solidFill>
                </a:rPr>
                <a:t> </a:t>
              </a:r>
              <a:br>
                <a:rPr lang="es-ES_tradnl" sz="1400" b="1" dirty="0" smtClean="0">
                  <a:solidFill>
                    <a:schemeClr val="bg1"/>
                  </a:solidFill>
                </a:rPr>
              </a:br>
              <a:r>
                <a:rPr lang="es-ES_tradnl" sz="1400" b="1" dirty="0" smtClean="0">
                  <a:solidFill>
                    <a:schemeClr val="bg1"/>
                  </a:solidFill>
                </a:rPr>
                <a:t>Cliente</a:t>
              </a:r>
              <a:endParaRPr lang="es-ES_tradnl" sz="1400" b="1" dirty="0">
                <a:solidFill>
                  <a:schemeClr val="bg1"/>
                </a:solidFill>
              </a:endParaRPr>
            </a:p>
          </p:txBody>
        </p:sp>
        <p:sp>
          <p:nvSpPr>
            <p:cNvPr id="90" name="CasellaDiTesto 89"/>
            <p:cNvSpPr txBox="1"/>
            <p:nvPr/>
          </p:nvSpPr>
          <p:spPr>
            <a:xfrm rot="2746334">
              <a:off x="4537818" y="5150714"/>
              <a:ext cx="989374" cy="523220"/>
            </a:xfrm>
            <a:prstGeom prst="rect">
              <a:avLst/>
            </a:prstGeom>
            <a:noFill/>
          </p:spPr>
          <p:txBody>
            <a:bodyPr wrap="none" rtlCol="0">
              <a:spAutoFit/>
            </a:bodyPr>
            <a:lstStyle/>
            <a:p>
              <a:pPr algn="ctr"/>
              <a:r>
                <a:rPr lang="es-ES_tradnl" sz="1400" b="1" dirty="0" err="1" smtClean="0">
                  <a:solidFill>
                    <a:schemeClr val="bg1"/>
                  </a:solidFill>
                </a:rPr>
                <a:t>Servizi</a:t>
              </a:r>
              <a:r>
                <a:rPr lang="es-ES_tradnl" sz="1400" b="1" dirty="0" smtClean="0">
                  <a:solidFill>
                    <a:schemeClr val="bg1"/>
                  </a:solidFill>
                </a:rPr>
                <a:t> </a:t>
              </a:r>
              <a:br>
                <a:rPr lang="es-ES_tradnl" sz="1400" b="1" dirty="0" smtClean="0">
                  <a:solidFill>
                    <a:schemeClr val="bg1"/>
                  </a:solidFill>
                </a:rPr>
              </a:br>
              <a:r>
                <a:rPr lang="es-ES_tradnl" sz="1400" b="1" dirty="0" err="1" smtClean="0">
                  <a:solidFill>
                    <a:schemeClr val="bg1"/>
                  </a:solidFill>
                </a:rPr>
                <a:t>Opzionali</a:t>
              </a:r>
              <a:endParaRPr lang="es-ES_tradnl" sz="1400" b="1" dirty="0">
                <a:solidFill>
                  <a:schemeClr val="bg1"/>
                </a:solidFill>
              </a:endParaRPr>
            </a:p>
          </p:txBody>
        </p:sp>
        <p:sp>
          <p:nvSpPr>
            <p:cNvPr id="92" name="CasellaDiTesto 91"/>
            <p:cNvSpPr txBox="1"/>
            <p:nvPr/>
          </p:nvSpPr>
          <p:spPr>
            <a:xfrm rot="16200000">
              <a:off x="4105393" y="3967616"/>
              <a:ext cx="880370" cy="523220"/>
            </a:xfrm>
            <a:prstGeom prst="rect">
              <a:avLst/>
            </a:prstGeom>
            <a:noFill/>
          </p:spPr>
          <p:txBody>
            <a:bodyPr wrap="none" rtlCol="0">
              <a:spAutoFit/>
            </a:bodyPr>
            <a:lstStyle/>
            <a:p>
              <a:pPr algn="ctr"/>
              <a:r>
                <a:rPr lang="es-ES_tradnl" sz="1400" b="1" dirty="0" err="1" smtClean="0">
                  <a:solidFill>
                    <a:schemeClr val="bg1"/>
                  </a:solidFill>
                </a:rPr>
                <a:t>Sviluppi</a:t>
              </a:r>
              <a:r>
                <a:rPr lang="es-ES_tradnl" sz="1400" b="1" dirty="0">
                  <a:solidFill>
                    <a:schemeClr val="bg1"/>
                  </a:solidFill>
                </a:rPr>
                <a:t/>
              </a:r>
              <a:br>
                <a:rPr lang="es-ES_tradnl" sz="1400" b="1" dirty="0">
                  <a:solidFill>
                    <a:schemeClr val="bg1"/>
                  </a:solidFill>
                </a:rPr>
              </a:br>
              <a:r>
                <a:rPr lang="es-ES_tradnl" sz="1400" b="1" dirty="0" err="1" smtClean="0">
                  <a:solidFill>
                    <a:schemeClr val="bg1"/>
                  </a:solidFill>
                </a:rPr>
                <a:t>Futuri</a:t>
              </a:r>
              <a:endParaRPr lang="es-ES_tradnl" sz="1400" b="1" dirty="0">
                <a:solidFill>
                  <a:schemeClr val="bg1"/>
                </a:solidFill>
              </a:endParaRPr>
            </a:p>
          </p:txBody>
        </p:sp>
        <p:sp>
          <p:nvSpPr>
            <p:cNvPr id="93" name="CasellaDiTesto 92"/>
            <p:cNvSpPr txBox="1"/>
            <p:nvPr/>
          </p:nvSpPr>
          <p:spPr>
            <a:xfrm rot="18855073">
              <a:off x="4524605" y="2983501"/>
              <a:ext cx="941283" cy="307777"/>
            </a:xfrm>
            <a:prstGeom prst="rect">
              <a:avLst/>
            </a:prstGeom>
            <a:noFill/>
          </p:spPr>
          <p:txBody>
            <a:bodyPr wrap="none" rtlCol="0">
              <a:spAutoFit/>
            </a:bodyPr>
            <a:lstStyle/>
            <a:p>
              <a:pPr algn="ctr"/>
              <a:r>
                <a:rPr lang="es-ES_tradnl" sz="1400" b="1" dirty="0" err="1" smtClean="0">
                  <a:solidFill>
                    <a:schemeClr val="bg1"/>
                  </a:solidFill>
                </a:rPr>
                <a:t>Garanzie</a:t>
              </a:r>
              <a:endParaRPr lang="es-ES_tradnl" sz="1400" b="1" dirty="0">
                <a:solidFill>
                  <a:schemeClr val="bg1"/>
                </a:solidFill>
              </a:endParaRPr>
            </a:p>
          </p:txBody>
        </p:sp>
        <p:grpSp>
          <p:nvGrpSpPr>
            <p:cNvPr id="94" name="Gruppo 162"/>
            <p:cNvGrpSpPr/>
            <p:nvPr/>
          </p:nvGrpSpPr>
          <p:grpSpPr>
            <a:xfrm>
              <a:off x="5004048" y="3573016"/>
              <a:ext cx="2880319" cy="1296144"/>
              <a:chOff x="1907704" y="3933056"/>
              <a:chExt cx="4752528" cy="2016224"/>
            </a:xfrm>
          </p:grpSpPr>
          <p:grpSp>
            <p:nvGrpSpPr>
              <p:cNvPr id="95" name="Gruppo 265"/>
              <p:cNvGrpSpPr/>
              <p:nvPr/>
            </p:nvGrpSpPr>
            <p:grpSpPr>
              <a:xfrm>
                <a:off x="2043808" y="4118988"/>
                <a:ext cx="4403866" cy="1697982"/>
                <a:chOff x="1928276" y="4221087"/>
                <a:chExt cx="4659947" cy="1803674"/>
              </a:xfrm>
            </p:grpSpPr>
            <p:grpSp>
              <p:nvGrpSpPr>
                <p:cNvPr id="97" name="Gruppo 73"/>
                <p:cNvGrpSpPr/>
                <p:nvPr/>
              </p:nvGrpSpPr>
              <p:grpSpPr>
                <a:xfrm>
                  <a:off x="5580112" y="4221088"/>
                  <a:ext cx="997825" cy="936104"/>
                  <a:chOff x="6444208" y="3789040"/>
                  <a:chExt cx="997825" cy="936104"/>
                </a:xfrm>
              </p:grpSpPr>
              <p:sp>
                <p:nvSpPr>
                  <p:cNvPr id="144" name="Rettangolo arrotondato 27"/>
                  <p:cNvSpPr/>
                  <p:nvPr/>
                </p:nvSpPr>
                <p:spPr>
                  <a:xfrm>
                    <a:off x="6516216" y="3789040"/>
                    <a:ext cx="925817" cy="90425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OICR</a:t>
                    </a:r>
                    <a:endParaRPr lang="it-IT" sz="500" b="1" dirty="0">
                      <a:solidFill>
                        <a:schemeClr val="bg1"/>
                      </a:solidFill>
                    </a:endParaRPr>
                  </a:p>
                </p:txBody>
              </p:sp>
              <p:sp>
                <p:nvSpPr>
                  <p:cNvPr id="145" name="Ovale 38"/>
                  <p:cNvSpPr/>
                  <p:nvPr/>
                </p:nvSpPr>
                <p:spPr>
                  <a:xfrm>
                    <a:off x="6444208" y="4067273"/>
                    <a:ext cx="308606" cy="3477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46" name="Ovale 97"/>
                  <p:cNvSpPr/>
                  <p:nvPr/>
                </p:nvSpPr>
                <p:spPr>
                  <a:xfrm>
                    <a:off x="6816005" y="4377353"/>
                    <a:ext cx="308606" cy="3477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98" name="Gruppo 74"/>
                <p:cNvGrpSpPr/>
                <p:nvPr/>
              </p:nvGrpSpPr>
              <p:grpSpPr>
                <a:xfrm>
                  <a:off x="5580112" y="4869160"/>
                  <a:ext cx="1008111" cy="1152128"/>
                  <a:chOff x="7524328" y="4725144"/>
                  <a:chExt cx="1008111" cy="1152128"/>
                </a:xfrm>
              </p:grpSpPr>
              <p:grpSp>
                <p:nvGrpSpPr>
                  <p:cNvPr id="140" name="92 Grupo"/>
                  <p:cNvGrpSpPr/>
                  <p:nvPr/>
                </p:nvGrpSpPr>
                <p:grpSpPr>
                  <a:xfrm>
                    <a:off x="7524328" y="5013176"/>
                    <a:ext cx="1008111" cy="864096"/>
                    <a:chOff x="1610528" y="764703"/>
                    <a:chExt cx="1232136" cy="939748"/>
                  </a:xfrm>
                </p:grpSpPr>
                <p:sp>
                  <p:nvSpPr>
                    <p:cNvPr id="142"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a:t>
                      </a:r>
                      <a:endParaRPr lang="it-IT" sz="500" b="1" dirty="0">
                        <a:solidFill>
                          <a:schemeClr val="bg1"/>
                        </a:solidFill>
                      </a:endParaRPr>
                    </a:p>
                  </p:txBody>
                </p:sp>
                <p:sp>
                  <p:nvSpPr>
                    <p:cNvPr id="143"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41" name="Ovale 41"/>
                  <p:cNvSpPr/>
                  <p:nvPr/>
                </p:nvSpPr>
                <p:spPr>
                  <a:xfrm>
                    <a:off x="7884369" y="4725144"/>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99" name="92 Grupo"/>
                <p:cNvGrpSpPr/>
                <p:nvPr/>
              </p:nvGrpSpPr>
              <p:grpSpPr>
                <a:xfrm>
                  <a:off x="4644008" y="4221088"/>
                  <a:ext cx="1244710" cy="936104"/>
                  <a:chOff x="1610528" y="764704"/>
                  <a:chExt cx="1521312" cy="1018061"/>
                </a:xfrm>
              </p:grpSpPr>
              <p:sp>
                <p:nvSpPr>
                  <p:cNvPr id="136"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Boutiques</a:t>
                    </a:r>
                    <a:endParaRPr lang="it-IT" sz="500" b="1" dirty="0" smtClean="0">
                      <a:solidFill>
                        <a:schemeClr val="bg1"/>
                      </a:solidFill>
                    </a:endParaRPr>
                  </a:p>
                </p:txBody>
              </p:sp>
              <p:sp>
                <p:nvSpPr>
                  <p:cNvPr id="137"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38"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39"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00" name="Gruppo 160"/>
                <p:cNvGrpSpPr/>
                <p:nvPr/>
              </p:nvGrpSpPr>
              <p:grpSpPr>
                <a:xfrm>
                  <a:off x="4644008" y="4869161"/>
                  <a:ext cx="1244710" cy="1152128"/>
                  <a:chOff x="3851920" y="3933056"/>
                  <a:chExt cx="1244710" cy="1152128"/>
                </a:xfrm>
              </p:grpSpPr>
              <p:grpSp>
                <p:nvGrpSpPr>
                  <p:cNvPr id="131" name="92 Grupo"/>
                  <p:cNvGrpSpPr/>
                  <p:nvPr/>
                </p:nvGrpSpPr>
                <p:grpSpPr>
                  <a:xfrm>
                    <a:off x="3851920" y="4221088"/>
                    <a:ext cx="1244710" cy="864096"/>
                    <a:chOff x="1610528" y="764703"/>
                    <a:chExt cx="1521312" cy="939748"/>
                  </a:xfrm>
                </p:grpSpPr>
                <p:sp>
                  <p:nvSpPr>
                    <p:cNvPr id="133"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Captive</a:t>
                      </a:r>
                      <a:endParaRPr lang="it-IT" sz="500" b="1" dirty="0" smtClean="0">
                        <a:solidFill>
                          <a:schemeClr val="bg1"/>
                        </a:solidFill>
                      </a:endParaRPr>
                    </a:p>
                  </p:txBody>
                </p:sp>
                <p:sp>
                  <p:nvSpPr>
                    <p:cNvPr id="134"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35"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32"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01" name="92 Grupo"/>
                <p:cNvGrpSpPr/>
                <p:nvPr/>
              </p:nvGrpSpPr>
              <p:grpSpPr>
                <a:xfrm>
                  <a:off x="3707904" y="4221088"/>
                  <a:ext cx="1244710" cy="936104"/>
                  <a:chOff x="1610528" y="764704"/>
                  <a:chExt cx="1521312" cy="1018061"/>
                </a:xfrm>
              </p:grpSpPr>
              <p:sp>
                <p:nvSpPr>
                  <p:cNvPr id="127"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Strutturato</a:t>
                    </a:r>
                    <a:endParaRPr lang="it-IT" sz="500" b="1" dirty="0">
                      <a:solidFill>
                        <a:schemeClr val="bg1"/>
                      </a:solidFill>
                    </a:endParaRPr>
                  </a:p>
                </p:txBody>
              </p:sp>
              <p:sp>
                <p:nvSpPr>
                  <p:cNvPr id="128"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29"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30"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02" name="Gruppo 149"/>
                <p:cNvGrpSpPr/>
                <p:nvPr/>
              </p:nvGrpSpPr>
              <p:grpSpPr>
                <a:xfrm>
                  <a:off x="3707904" y="4869161"/>
                  <a:ext cx="1244710" cy="1152128"/>
                  <a:chOff x="3851920" y="3933056"/>
                  <a:chExt cx="1244710" cy="1152128"/>
                </a:xfrm>
              </p:grpSpPr>
              <p:grpSp>
                <p:nvGrpSpPr>
                  <p:cNvPr id="122" name="92 Grupo"/>
                  <p:cNvGrpSpPr/>
                  <p:nvPr/>
                </p:nvGrpSpPr>
                <p:grpSpPr>
                  <a:xfrm>
                    <a:off x="3851920" y="4221088"/>
                    <a:ext cx="1244710" cy="864096"/>
                    <a:chOff x="1610528" y="764703"/>
                    <a:chExt cx="1521312" cy="939748"/>
                  </a:xfrm>
                </p:grpSpPr>
                <p:sp>
                  <p:nvSpPr>
                    <p:cNvPr id="124"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Gestito da terzi</a:t>
                      </a:r>
                      <a:endParaRPr lang="it-IT" sz="500" b="1" dirty="0">
                        <a:solidFill>
                          <a:schemeClr val="bg1"/>
                        </a:solidFill>
                      </a:endParaRPr>
                    </a:p>
                  </p:txBody>
                </p:sp>
                <p:sp>
                  <p:nvSpPr>
                    <p:cNvPr id="125"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26"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23"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03" name="92 Grupo"/>
                <p:cNvGrpSpPr/>
                <p:nvPr/>
              </p:nvGrpSpPr>
              <p:grpSpPr>
                <a:xfrm>
                  <a:off x="2771799" y="4221087"/>
                  <a:ext cx="1244711" cy="936102"/>
                  <a:chOff x="1610528" y="764704"/>
                  <a:chExt cx="1521312" cy="1018061"/>
                </a:xfrm>
              </p:grpSpPr>
              <p:sp>
                <p:nvSpPr>
                  <p:cNvPr id="118"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Dedicato</a:t>
                    </a:r>
                    <a:endParaRPr lang="it-IT" sz="500" b="1" dirty="0">
                      <a:solidFill>
                        <a:schemeClr val="bg1"/>
                      </a:solidFill>
                    </a:endParaRPr>
                  </a:p>
                </p:txBody>
              </p:sp>
              <p:sp>
                <p:nvSpPr>
                  <p:cNvPr id="119"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20"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21"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04" name="Gruppo 133"/>
                <p:cNvGrpSpPr/>
                <p:nvPr/>
              </p:nvGrpSpPr>
              <p:grpSpPr>
                <a:xfrm>
                  <a:off x="2771800" y="4869160"/>
                  <a:ext cx="1244710" cy="1152128"/>
                  <a:chOff x="3851920" y="3933056"/>
                  <a:chExt cx="1244710" cy="1152128"/>
                </a:xfrm>
              </p:grpSpPr>
              <p:grpSp>
                <p:nvGrpSpPr>
                  <p:cNvPr id="113" name="92 Grupo"/>
                  <p:cNvGrpSpPr/>
                  <p:nvPr/>
                </p:nvGrpSpPr>
                <p:grpSpPr>
                  <a:xfrm>
                    <a:off x="3851920" y="4221088"/>
                    <a:ext cx="1244710" cy="864096"/>
                    <a:chOff x="1610528" y="764703"/>
                    <a:chExt cx="1521312" cy="939748"/>
                  </a:xfrm>
                </p:grpSpPr>
                <p:sp>
                  <p:nvSpPr>
                    <p:cNvPr id="115"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Profilo di rischio</a:t>
                      </a:r>
                      <a:endParaRPr lang="it-IT" sz="500" b="1" dirty="0">
                        <a:solidFill>
                          <a:schemeClr val="bg1"/>
                        </a:solidFill>
                      </a:endParaRPr>
                    </a:p>
                  </p:txBody>
                </p:sp>
                <p:sp>
                  <p:nvSpPr>
                    <p:cNvPr id="116"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17"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14"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05" name="88 Grupo"/>
                <p:cNvGrpSpPr/>
                <p:nvPr/>
              </p:nvGrpSpPr>
              <p:grpSpPr>
                <a:xfrm>
                  <a:off x="1928276" y="5085185"/>
                  <a:ext cx="1152128" cy="939576"/>
                  <a:chOff x="107504" y="3284984"/>
                  <a:chExt cx="1584176" cy="1190151"/>
                </a:xfrm>
              </p:grpSpPr>
              <p:sp>
                <p:nvSpPr>
                  <p:cNvPr id="110" name="Rettangolo arrotondato 20"/>
                  <p:cNvSpPr/>
                  <p:nvPr/>
                </p:nvSpPr>
                <p:spPr>
                  <a:xfrm>
                    <a:off x="107504" y="336999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err="1" smtClean="0">
                        <a:solidFill>
                          <a:schemeClr val="bg1"/>
                        </a:solidFill>
                      </a:rPr>
                      <a:t>Fond</a:t>
                    </a:r>
                    <a:r>
                      <a:rPr lang="it-IT" sz="500" b="1" dirty="0" smtClean="0">
                        <a:solidFill>
                          <a:schemeClr val="bg1"/>
                        </a:solidFill>
                      </a:rPr>
                      <a:t> €</a:t>
                    </a:r>
                    <a:endParaRPr lang="it-IT" sz="500" b="1" dirty="0">
                      <a:solidFill>
                        <a:schemeClr val="bg1"/>
                      </a:solidFill>
                    </a:endParaRPr>
                  </a:p>
                </p:txBody>
              </p:sp>
              <p:sp>
                <p:nvSpPr>
                  <p:cNvPr id="111" name="Ovale 21"/>
                  <p:cNvSpPr/>
                  <p:nvPr/>
                </p:nvSpPr>
                <p:spPr>
                  <a:xfrm>
                    <a:off x="1274792" y="3741043"/>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112" name="Ovale 83"/>
                  <p:cNvSpPr/>
                  <p:nvPr/>
                </p:nvSpPr>
                <p:spPr>
                  <a:xfrm>
                    <a:off x="524392" y="3284984"/>
                    <a:ext cx="416888" cy="4250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nvGrpSpPr>
                <p:cNvPr id="106" name="124 Grupo"/>
                <p:cNvGrpSpPr/>
                <p:nvPr/>
              </p:nvGrpSpPr>
              <p:grpSpPr>
                <a:xfrm>
                  <a:off x="1928276" y="4221089"/>
                  <a:ext cx="1152128" cy="1157155"/>
                  <a:chOff x="107504" y="2055825"/>
                  <a:chExt cx="1584176" cy="1445183"/>
                </a:xfrm>
              </p:grpSpPr>
              <p:sp>
                <p:nvSpPr>
                  <p:cNvPr id="107" name="Rettangolo arrotondato 17"/>
                  <p:cNvSpPr/>
                  <p:nvPr/>
                </p:nvSpPr>
                <p:spPr>
                  <a:xfrm>
                    <a:off x="107504" y="205582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smtClean="0">
                        <a:solidFill>
                          <a:schemeClr val="bg1"/>
                        </a:solidFill>
                      </a:rPr>
                      <a:t>Gestione Separata</a:t>
                    </a:r>
                    <a:endParaRPr lang="it-IT" sz="500" b="1" dirty="0">
                      <a:solidFill>
                        <a:schemeClr val="bg1"/>
                      </a:solidFill>
                    </a:endParaRPr>
                  </a:p>
                </p:txBody>
              </p:sp>
              <p:sp>
                <p:nvSpPr>
                  <p:cNvPr id="108" name="Ovale 18"/>
                  <p:cNvSpPr/>
                  <p:nvPr/>
                </p:nvSpPr>
                <p:spPr>
                  <a:xfrm>
                    <a:off x="1274792" y="2395868"/>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109" name="Ovale 51"/>
                  <p:cNvSpPr/>
                  <p:nvPr/>
                </p:nvSpPr>
                <p:spPr>
                  <a:xfrm>
                    <a:off x="524392" y="3075954"/>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sp>
            <p:nvSpPr>
              <p:cNvPr id="96" name="Rettangolo 95"/>
              <p:cNvSpPr/>
              <p:nvPr/>
            </p:nvSpPr>
            <p:spPr>
              <a:xfrm>
                <a:off x="1907704" y="3933056"/>
                <a:ext cx="4752528"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err="1" smtClean="0">
                    <a:solidFill>
                      <a:srgbClr val="D70064"/>
                    </a:solidFill>
                  </a:rPr>
                  <a:t>CiiS</a:t>
                </a:r>
                <a:endParaRPr lang="it-IT" sz="4000" dirty="0">
                  <a:solidFill>
                    <a:srgbClr val="D70064"/>
                  </a:solidFill>
                </a:endParaRPr>
              </a:p>
            </p:txBody>
          </p:sp>
        </p:grpSp>
        <p:grpSp>
          <p:nvGrpSpPr>
            <p:cNvPr id="154" name="Gruppo 153"/>
            <p:cNvGrpSpPr/>
            <p:nvPr/>
          </p:nvGrpSpPr>
          <p:grpSpPr>
            <a:xfrm>
              <a:off x="5292080" y="5517232"/>
              <a:ext cx="2304256" cy="648072"/>
              <a:chOff x="1907704" y="5373216"/>
              <a:chExt cx="2304256" cy="648072"/>
            </a:xfrm>
          </p:grpSpPr>
          <p:sp>
            <p:nvSpPr>
              <p:cNvPr id="152" name="Trapezio 151"/>
              <p:cNvSpPr/>
              <p:nvPr/>
            </p:nvSpPr>
            <p:spPr>
              <a:xfrm>
                <a:off x="1907704" y="5373216"/>
                <a:ext cx="2304256" cy="648072"/>
              </a:xfrm>
              <a:prstGeom prst="trapezoid">
                <a:avLst>
                  <a:gd name="adj" fmla="val 59816"/>
                </a:avLst>
              </a:prstGeom>
              <a:solidFill>
                <a:srgbClr val="002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3" name="CasellaDiTesto 152"/>
              <p:cNvSpPr txBox="1"/>
              <p:nvPr/>
            </p:nvSpPr>
            <p:spPr>
              <a:xfrm>
                <a:off x="2497443" y="5517232"/>
                <a:ext cx="1138453" cy="307777"/>
              </a:xfrm>
              <a:prstGeom prst="rect">
                <a:avLst/>
              </a:prstGeom>
              <a:noFill/>
            </p:spPr>
            <p:txBody>
              <a:bodyPr wrap="none" rtlCol="0">
                <a:spAutoFit/>
              </a:bodyPr>
              <a:lstStyle/>
              <a:p>
                <a:r>
                  <a:rPr lang="es-ES_tradnl" sz="1400" b="1" dirty="0" smtClean="0">
                    <a:solidFill>
                      <a:schemeClr val="bg1"/>
                    </a:solidFill>
                  </a:rPr>
                  <a:t>Front - </a:t>
                </a:r>
                <a:r>
                  <a:rPr lang="es-ES_tradnl" sz="1400" b="1" dirty="0" err="1" smtClean="0">
                    <a:solidFill>
                      <a:schemeClr val="bg1"/>
                    </a:solidFill>
                  </a:rPr>
                  <a:t>End</a:t>
                </a:r>
                <a:endParaRPr lang="es-ES_tradnl" sz="1400" b="1" dirty="0">
                  <a:solidFill>
                    <a:schemeClr val="bg1"/>
                  </a:solidFill>
                </a:endParaRP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REPORTISTICA</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21</a:t>
            </a:fld>
            <a:endParaRPr lang="es-ES" dirty="0"/>
          </a:p>
        </p:txBody>
      </p:sp>
      <p:sp>
        <p:nvSpPr>
          <p:cNvPr id="69" name="Segnaposto numero diapositiva 2"/>
          <p:cNvSpPr txBox="1">
            <a:spLocks/>
          </p:cNvSpPr>
          <p:nvPr/>
        </p:nvSpPr>
        <p:spPr>
          <a:xfrm>
            <a:off x="3275856" y="6356350"/>
            <a:ext cx="2133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D6A66C3-F6AC-47B2-B5BC-E0A86AF003C3}" type="slidenum">
              <a:rPr kumimoji="0" lang="es-ES" sz="9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s-ES" sz="9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74" name="Segnaposto contenuto 2"/>
          <p:cNvSpPr txBox="1">
            <a:spLocks/>
          </p:cNvSpPr>
          <p:nvPr/>
        </p:nvSpPr>
        <p:spPr>
          <a:xfrm>
            <a:off x="539552" y="2348880"/>
            <a:ext cx="3600400" cy="122413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it-IT"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La Compagnia mette a disposizione della re</a:t>
            </a:r>
            <a:r>
              <a:rPr lang="it-IT" sz="1400" dirty="0" smtClean="0">
                <a:latin typeface="Arial" pitchFamily="34" charset="0"/>
                <a:cs typeface="Arial" pitchFamily="34" charset="0"/>
              </a:rPr>
              <a:t>te tramite il </a:t>
            </a:r>
            <a:r>
              <a:rPr kumimoji="0" lang="it-IT" sz="1400" b="1" i="0" u="none" strike="noStrike" kern="1200" cap="none" spc="0" normalizeH="0" baseline="0" noProof="0" dirty="0" smtClean="0">
                <a:ln>
                  <a:noFill/>
                </a:ln>
                <a:solidFill>
                  <a:srgbClr val="002364"/>
                </a:solidFill>
                <a:effectLst/>
                <a:uLnTx/>
                <a:uFillTx/>
                <a:latin typeface="Arial" pitchFamily="34" charset="0"/>
                <a:ea typeface="+mn-ea"/>
                <a:cs typeface="Arial" pitchFamily="34" charset="0"/>
              </a:rPr>
              <a:t>Front End</a:t>
            </a:r>
            <a:r>
              <a:rPr kumimoji="0" lang="it-IT" sz="1400" b="0" i="0" u="none" strike="noStrike" kern="1200" cap="none" spc="0" normalizeH="0" baseline="0" noProof="0" dirty="0" smtClean="0">
                <a:ln>
                  <a:noFill/>
                </a:ln>
                <a:solidFill>
                  <a:srgbClr val="002364"/>
                </a:solidFill>
                <a:effectLst/>
                <a:uLnTx/>
                <a:uFillTx/>
                <a:latin typeface="Arial" pitchFamily="34" charset="0"/>
                <a:ea typeface="+mn-ea"/>
                <a:cs typeface="Arial" pitchFamily="34" charset="0"/>
              </a:rPr>
              <a:t> </a:t>
            </a:r>
            <a:r>
              <a:rPr kumimoji="0" lang="it-IT"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una </a:t>
            </a:r>
            <a:r>
              <a:rPr lang="it-IT" sz="1400" b="1" dirty="0" smtClean="0">
                <a:solidFill>
                  <a:srgbClr val="002364"/>
                </a:solidFill>
                <a:latin typeface="Arial" pitchFamily="34" charset="0"/>
                <a:cs typeface="Arial" pitchFamily="34" charset="0"/>
              </a:rPr>
              <a:t>reportistica</a:t>
            </a:r>
            <a:r>
              <a:rPr kumimoji="0" lang="it-IT"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estremamente avanzata sull’andamento delle polizze dei propri clienti.</a:t>
            </a:r>
          </a:p>
          <a:p>
            <a:pPr marL="0" marR="0" lvl="1" algn="l" defTabSz="914400" rtl="0" eaLnBrk="1" fontAlgn="auto" latinLnBrk="0" hangingPunct="1">
              <a:lnSpc>
                <a:spcPct val="100000"/>
              </a:lnSpc>
              <a:spcBef>
                <a:spcPct val="20000"/>
              </a:spcBef>
              <a:spcAft>
                <a:spcPts val="0"/>
              </a:spcAft>
              <a:buClr>
                <a:srgbClr val="D70064"/>
              </a:buClr>
              <a:buSzTx/>
              <a:tabLst/>
              <a:defRPr/>
            </a:pPr>
            <a:endParaRPr kumimoji="0" lang="it-IT"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grpSp>
        <p:nvGrpSpPr>
          <p:cNvPr id="94" name="Gruppo 93"/>
          <p:cNvGrpSpPr/>
          <p:nvPr/>
        </p:nvGrpSpPr>
        <p:grpSpPr>
          <a:xfrm>
            <a:off x="755576" y="4581128"/>
            <a:ext cx="3277044" cy="1584176"/>
            <a:chOff x="557214" y="4653136"/>
            <a:chExt cx="3277044" cy="1584176"/>
          </a:xfrm>
        </p:grpSpPr>
        <p:grpSp>
          <p:nvGrpSpPr>
            <p:cNvPr id="75" name="Gruppo 97"/>
            <p:cNvGrpSpPr/>
            <p:nvPr/>
          </p:nvGrpSpPr>
          <p:grpSpPr>
            <a:xfrm>
              <a:off x="2771800" y="4653136"/>
              <a:ext cx="1062458" cy="1357865"/>
              <a:chOff x="4572000" y="3212976"/>
              <a:chExt cx="2078250" cy="2924944"/>
            </a:xfrm>
          </p:grpSpPr>
          <p:pic>
            <p:nvPicPr>
              <p:cNvPr id="92" name="Immagine 91" descr="8.PNG"/>
              <p:cNvPicPr>
                <a:picLocks noChangeAspect="1"/>
              </p:cNvPicPr>
              <p:nvPr/>
            </p:nvPicPr>
            <p:blipFill>
              <a:blip r:embed="rId2" cstate="print"/>
              <a:stretch>
                <a:fillRect/>
              </a:stretch>
            </p:blipFill>
            <p:spPr>
              <a:xfrm>
                <a:off x="4572000" y="3212976"/>
                <a:ext cx="2078250" cy="2924944"/>
              </a:xfrm>
              <a:prstGeom prst="rect">
                <a:avLst/>
              </a:prstGeom>
              <a:ln>
                <a:solidFill>
                  <a:srgbClr val="002364"/>
                </a:solidFill>
              </a:ln>
            </p:spPr>
          </p:pic>
          <p:sp>
            <p:nvSpPr>
              <p:cNvPr id="93" name="Rettangolo 92"/>
              <p:cNvSpPr>
                <a:spLocks/>
              </p:cNvSpPr>
              <p:nvPr/>
            </p:nvSpPr>
            <p:spPr>
              <a:xfrm>
                <a:off x="6127200" y="3474000"/>
                <a:ext cx="108000" cy="33705"/>
              </a:xfrm>
              <a:prstGeom prst="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6" name="Gruppo 94"/>
            <p:cNvGrpSpPr/>
            <p:nvPr/>
          </p:nvGrpSpPr>
          <p:grpSpPr>
            <a:xfrm>
              <a:off x="2423988" y="4709714"/>
              <a:ext cx="1062458" cy="1357865"/>
              <a:chOff x="1907704" y="3168352"/>
              <a:chExt cx="2304256" cy="3140968"/>
            </a:xfrm>
          </p:grpSpPr>
          <p:pic>
            <p:nvPicPr>
              <p:cNvPr id="90" name="Immagine 89" descr="7.PNG"/>
              <p:cNvPicPr>
                <a:picLocks noChangeAspect="1"/>
              </p:cNvPicPr>
              <p:nvPr/>
            </p:nvPicPr>
            <p:blipFill>
              <a:blip r:embed="rId3" cstate="print"/>
              <a:stretch>
                <a:fillRect/>
              </a:stretch>
            </p:blipFill>
            <p:spPr>
              <a:xfrm>
                <a:off x="1907704" y="3168352"/>
                <a:ext cx="2304256" cy="3140968"/>
              </a:xfrm>
              <a:prstGeom prst="rect">
                <a:avLst/>
              </a:prstGeom>
              <a:ln>
                <a:solidFill>
                  <a:srgbClr val="002364"/>
                </a:solidFill>
              </a:ln>
            </p:spPr>
          </p:pic>
          <p:sp>
            <p:nvSpPr>
              <p:cNvPr id="91" name="Rettangolo 90"/>
              <p:cNvSpPr>
                <a:spLocks/>
              </p:cNvSpPr>
              <p:nvPr/>
            </p:nvSpPr>
            <p:spPr>
              <a:xfrm>
                <a:off x="3636000" y="3456000"/>
                <a:ext cx="118957" cy="36194"/>
              </a:xfrm>
              <a:prstGeom prst="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7" name="Gruppo 91"/>
            <p:cNvGrpSpPr/>
            <p:nvPr/>
          </p:nvGrpSpPr>
          <p:grpSpPr>
            <a:xfrm>
              <a:off x="2051720" y="4822869"/>
              <a:ext cx="1062458" cy="1357865"/>
              <a:chOff x="6372200" y="1742546"/>
              <a:chExt cx="1872208" cy="2659229"/>
            </a:xfrm>
          </p:grpSpPr>
          <p:pic>
            <p:nvPicPr>
              <p:cNvPr id="88" name="Immagine 87" descr="analisi performance.a.PNG"/>
              <p:cNvPicPr>
                <a:picLocks noChangeAspect="1"/>
              </p:cNvPicPr>
              <p:nvPr/>
            </p:nvPicPr>
            <p:blipFill>
              <a:blip r:embed="rId4" cstate="print"/>
              <a:stretch>
                <a:fillRect/>
              </a:stretch>
            </p:blipFill>
            <p:spPr>
              <a:xfrm>
                <a:off x="6372200" y="1742546"/>
                <a:ext cx="1872208" cy="2659229"/>
              </a:xfrm>
              <a:prstGeom prst="rect">
                <a:avLst/>
              </a:prstGeom>
              <a:ln>
                <a:solidFill>
                  <a:srgbClr val="002364"/>
                </a:solidFill>
              </a:ln>
            </p:spPr>
          </p:pic>
          <p:sp>
            <p:nvSpPr>
              <p:cNvPr id="89" name="Rettangolo 88"/>
              <p:cNvSpPr>
                <a:spLocks noChangeAspect="1"/>
              </p:cNvSpPr>
              <p:nvPr/>
            </p:nvSpPr>
            <p:spPr>
              <a:xfrm>
                <a:off x="7779600" y="1987200"/>
                <a:ext cx="97200" cy="23328"/>
              </a:xfrm>
              <a:prstGeom prst="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8" name="Gruppo 88"/>
            <p:cNvGrpSpPr/>
            <p:nvPr/>
          </p:nvGrpSpPr>
          <p:grpSpPr>
            <a:xfrm>
              <a:off x="1674018" y="4879447"/>
              <a:ext cx="1062458" cy="1357865"/>
              <a:chOff x="7164288" y="2780928"/>
              <a:chExt cx="1872207" cy="2630088"/>
            </a:xfrm>
          </p:grpSpPr>
          <p:pic>
            <p:nvPicPr>
              <p:cNvPr id="86" name="Immagine 85" descr="analisi performance.b.PNG"/>
              <p:cNvPicPr>
                <a:picLocks noChangeAspect="1"/>
              </p:cNvPicPr>
              <p:nvPr/>
            </p:nvPicPr>
            <p:blipFill>
              <a:blip r:embed="rId5" cstate="print"/>
              <a:stretch>
                <a:fillRect/>
              </a:stretch>
            </p:blipFill>
            <p:spPr>
              <a:xfrm>
                <a:off x="7164288" y="2780928"/>
                <a:ext cx="1872207" cy="2630088"/>
              </a:xfrm>
              <a:prstGeom prst="rect">
                <a:avLst/>
              </a:prstGeom>
              <a:ln>
                <a:solidFill>
                  <a:srgbClr val="002364"/>
                </a:solidFill>
              </a:ln>
            </p:spPr>
          </p:pic>
          <p:sp>
            <p:nvSpPr>
              <p:cNvPr id="87" name="Rettangolo 86"/>
              <p:cNvSpPr>
                <a:spLocks noChangeAspect="1"/>
              </p:cNvSpPr>
              <p:nvPr/>
            </p:nvSpPr>
            <p:spPr>
              <a:xfrm>
                <a:off x="8564400" y="3016800"/>
                <a:ext cx="97200" cy="23328"/>
              </a:xfrm>
              <a:prstGeom prst="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9" name="Gruppo 85"/>
            <p:cNvGrpSpPr/>
            <p:nvPr/>
          </p:nvGrpSpPr>
          <p:grpSpPr>
            <a:xfrm>
              <a:off x="1299033" y="4822869"/>
              <a:ext cx="1062458" cy="1357865"/>
              <a:chOff x="5508104" y="3717032"/>
              <a:chExt cx="1878053" cy="2660574"/>
            </a:xfrm>
          </p:grpSpPr>
          <p:pic>
            <p:nvPicPr>
              <p:cNvPr id="84" name="Immagine 83" descr="analisi performance.c.PNG"/>
              <p:cNvPicPr>
                <a:picLocks noChangeAspect="1"/>
              </p:cNvPicPr>
              <p:nvPr/>
            </p:nvPicPr>
            <p:blipFill>
              <a:blip r:embed="rId6" cstate="print"/>
              <a:stretch>
                <a:fillRect/>
              </a:stretch>
            </p:blipFill>
            <p:spPr>
              <a:xfrm>
                <a:off x="5508104" y="3717032"/>
                <a:ext cx="1878053" cy="2660574"/>
              </a:xfrm>
              <a:prstGeom prst="rect">
                <a:avLst/>
              </a:prstGeom>
              <a:ln>
                <a:solidFill>
                  <a:srgbClr val="002364"/>
                </a:solidFill>
              </a:ln>
            </p:spPr>
          </p:pic>
          <p:sp>
            <p:nvSpPr>
              <p:cNvPr id="85" name="Rettangolo 84"/>
              <p:cNvSpPr>
                <a:spLocks noChangeAspect="1"/>
              </p:cNvSpPr>
              <p:nvPr/>
            </p:nvSpPr>
            <p:spPr>
              <a:xfrm>
                <a:off x="6915600" y="3960000"/>
                <a:ext cx="97200" cy="23328"/>
              </a:xfrm>
              <a:prstGeom prst="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0" name="Gruppo 72"/>
            <p:cNvGrpSpPr/>
            <p:nvPr/>
          </p:nvGrpSpPr>
          <p:grpSpPr>
            <a:xfrm>
              <a:off x="924048" y="4709714"/>
              <a:ext cx="1062458" cy="1357865"/>
              <a:chOff x="5652117" y="1844824"/>
              <a:chExt cx="2936137" cy="3789040"/>
            </a:xfrm>
          </p:grpSpPr>
          <p:pic>
            <p:nvPicPr>
              <p:cNvPr id="82" name="Immagine 81" descr="3.PNG"/>
              <p:cNvPicPr>
                <a:picLocks noChangeAspect="1"/>
              </p:cNvPicPr>
              <p:nvPr/>
            </p:nvPicPr>
            <p:blipFill>
              <a:blip r:embed="rId7" cstate="print"/>
              <a:stretch>
                <a:fillRect/>
              </a:stretch>
            </p:blipFill>
            <p:spPr>
              <a:xfrm>
                <a:off x="5652117" y="1844824"/>
                <a:ext cx="2936137" cy="3789040"/>
              </a:xfrm>
              <a:prstGeom prst="rect">
                <a:avLst/>
              </a:prstGeom>
              <a:ln>
                <a:solidFill>
                  <a:srgbClr val="002364"/>
                </a:solidFill>
              </a:ln>
            </p:spPr>
          </p:pic>
          <p:sp>
            <p:nvSpPr>
              <p:cNvPr id="83" name="Rettangolo 82"/>
              <p:cNvSpPr>
                <a:spLocks noChangeAspect="1"/>
              </p:cNvSpPr>
              <p:nvPr/>
            </p:nvSpPr>
            <p:spPr>
              <a:xfrm>
                <a:off x="7858801" y="2160000"/>
                <a:ext cx="150000" cy="36000"/>
              </a:xfrm>
              <a:prstGeom prst="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81" name="Immagine 80" descr="2.PNG"/>
            <p:cNvPicPr>
              <a:picLocks noChangeAspect="1"/>
            </p:cNvPicPr>
            <p:nvPr/>
          </p:nvPicPr>
          <p:blipFill>
            <a:blip r:embed="rId8" cstate="print"/>
            <a:stretch>
              <a:fillRect/>
            </a:stretch>
          </p:blipFill>
          <p:spPr>
            <a:xfrm>
              <a:off x="557214" y="4653136"/>
              <a:ext cx="1062458" cy="1357865"/>
            </a:xfrm>
            <a:prstGeom prst="rect">
              <a:avLst/>
            </a:prstGeom>
            <a:ln>
              <a:solidFill>
                <a:srgbClr val="002364"/>
              </a:solidFill>
            </a:ln>
          </p:spPr>
        </p:pic>
      </p:grpSp>
      <p:grpSp>
        <p:nvGrpSpPr>
          <p:cNvPr id="182" name="Gruppo 181"/>
          <p:cNvGrpSpPr/>
          <p:nvPr/>
        </p:nvGrpSpPr>
        <p:grpSpPr>
          <a:xfrm>
            <a:off x="4139952" y="2348880"/>
            <a:ext cx="4608512" cy="3816424"/>
            <a:chOff x="4139952" y="2348880"/>
            <a:chExt cx="4608512" cy="3816424"/>
          </a:xfrm>
        </p:grpSpPr>
        <p:grpSp>
          <p:nvGrpSpPr>
            <p:cNvPr id="106" name="Gruppo 21"/>
            <p:cNvGrpSpPr/>
            <p:nvPr/>
          </p:nvGrpSpPr>
          <p:grpSpPr>
            <a:xfrm>
              <a:off x="4139952" y="2376264"/>
              <a:ext cx="4608512" cy="3789040"/>
              <a:chOff x="1691680" y="1772816"/>
              <a:chExt cx="4960167" cy="4904928"/>
            </a:xfrm>
            <a:solidFill>
              <a:srgbClr val="D9E7FF"/>
            </a:solidFill>
          </p:grpSpPr>
          <p:sp>
            <p:nvSpPr>
              <p:cNvPr id="178" name="Ottagono 177"/>
              <p:cNvSpPr/>
              <p:nvPr/>
            </p:nvSpPr>
            <p:spPr>
              <a:xfrm>
                <a:off x="1691680" y="1772816"/>
                <a:ext cx="4960167" cy="4904928"/>
              </a:xfrm>
              <a:prstGeom prst="octag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err="1" smtClean="0">
                    <a:solidFill>
                      <a:schemeClr val="bg1"/>
                    </a:solidFill>
                  </a:rPr>
                  <a:t>Reportistica</a:t>
                </a:r>
                <a:endParaRPr lang="es-ES_tradnl" sz="1400" b="1" dirty="0">
                  <a:solidFill>
                    <a:schemeClr val="bg1"/>
                  </a:solidFill>
                </a:endParaRPr>
              </a:p>
            </p:txBody>
          </p:sp>
          <p:sp>
            <p:nvSpPr>
              <p:cNvPr id="179" name="Ottagono 178"/>
              <p:cNvSpPr/>
              <p:nvPr/>
            </p:nvSpPr>
            <p:spPr>
              <a:xfrm>
                <a:off x="2555776" y="2564904"/>
                <a:ext cx="3240359" cy="3240360"/>
              </a:xfrm>
              <a:prstGeom prst="octagon">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b="1">
                  <a:solidFill>
                    <a:schemeClr val="bg1"/>
                  </a:solidFill>
                </a:endParaRPr>
              </a:p>
            </p:txBody>
          </p:sp>
        </p:grpSp>
        <p:cxnSp>
          <p:nvCxnSpPr>
            <p:cNvPr id="107" name="Connettore 1 106"/>
            <p:cNvCxnSpPr>
              <a:stCxn id="178" idx="7"/>
            </p:cNvCxnSpPr>
            <p:nvPr/>
          </p:nvCxnSpPr>
          <p:spPr>
            <a:xfrm flipH="1">
              <a:off x="7254262" y="2376264"/>
              <a:ext cx="384430" cy="61188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8" name="Connettore 1 107"/>
            <p:cNvCxnSpPr>
              <a:stCxn id="178" idx="5"/>
              <a:endCxn id="179" idx="5"/>
            </p:cNvCxnSpPr>
            <p:nvPr/>
          </p:nvCxnSpPr>
          <p:spPr>
            <a:xfrm>
              <a:off x="4139952" y="3486036"/>
              <a:ext cx="802835"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9" name="Connettore 1 108"/>
            <p:cNvCxnSpPr>
              <a:stCxn id="178" idx="4"/>
              <a:endCxn id="179" idx="4"/>
            </p:cNvCxnSpPr>
            <p:nvPr/>
          </p:nvCxnSpPr>
          <p:spPr>
            <a:xfrm flipV="1">
              <a:off x="4139952" y="4758163"/>
              <a:ext cx="802835"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0" name="Connettore 1 109"/>
            <p:cNvCxnSpPr>
              <a:stCxn id="178" idx="6"/>
              <a:endCxn id="179" idx="6"/>
            </p:cNvCxnSpPr>
            <p:nvPr/>
          </p:nvCxnSpPr>
          <p:spPr>
            <a:xfrm>
              <a:off x="5249724" y="2376264"/>
              <a:ext cx="426216" cy="61188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1" name="Connettore 1 110"/>
            <p:cNvCxnSpPr>
              <a:stCxn id="178" idx="1"/>
              <a:endCxn id="179" idx="1"/>
            </p:cNvCxnSpPr>
            <p:nvPr/>
          </p:nvCxnSpPr>
          <p:spPr>
            <a:xfrm flipH="1" flipV="1">
              <a:off x="7953418" y="4758163"/>
              <a:ext cx="795046"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2" name="Connettore 1 111"/>
            <p:cNvCxnSpPr>
              <a:stCxn id="178" idx="0"/>
              <a:endCxn id="179" idx="0"/>
            </p:cNvCxnSpPr>
            <p:nvPr/>
          </p:nvCxnSpPr>
          <p:spPr>
            <a:xfrm flipH="1">
              <a:off x="7953418" y="3486036"/>
              <a:ext cx="795046"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3" name="Connettore 1 112"/>
            <p:cNvCxnSpPr>
              <a:stCxn id="178" idx="2"/>
              <a:endCxn id="179" idx="2"/>
            </p:cNvCxnSpPr>
            <p:nvPr/>
          </p:nvCxnSpPr>
          <p:spPr>
            <a:xfrm flipH="1" flipV="1">
              <a:off x="7220265" y="5491316"/>
              <a:ext cx="418427" cy="6739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4" name="Connettore 1 113"/>
            <p:cNvCxnSpPr>
              <a:stCxn id="179" idx="3"/>
              <a:endCxn id="178" idx="3"/>
            </p:cNvCxnSpPr>
            <p:nvPr/>
          </p:nvCxnSpPr>
          <p:spPr>
            <a:xfrm flipH="1">
              <a:off x="5249724" y="5491316"/>
              <a:ext cx="426216" cy="6739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6" name="CasellaDiTesto 115"/>
            <p:cNvSpPr txBox="1"/>
            <p:nvPr/>
          </p:nvSpPr>
          <p:spPr>
            <a:xfrm rot="18804220">
              <a:off x="7318622" y="5302201"/>
              <a:ext cx="1050288" cy="307777"/>
            </a:xfrm>
            <a:prstGeom prst="rect">
              <a:avLst/>
            </a:prstGeom>
            <a:noFill/>
          </p:spPr>
          <p:txBody>
            <a:bodyPr wrap="none" rtlCol="0">
              <a:spAutoFit/>
            </a:bodyPr>
            <a:lstStyle/>
            <a:p>
              <a:r>
                <a:rPr lang="es-ES_tradnl" sz="1400" b="1" dirty="0" err="1" smtClean="0">
                  <a:solidFill>
                    <a:schemeClr val="bg1"/>
                  </a:solidFill>
                </a:rPr>
                <a:t>Help</a:t>
              </a:r>
              <a:r>
                <a:rPr lang="es-ES_tradnl" sz="1400" b="1" dirty="0" smtClean="0">
                  <a:solidFill>
                    <a:schemeClr val="bg1"/>
                  </a:solidFill>
                </a:rPr>
                <a:t> </a:t>
              </a:r>
              <a:r>
                <a:rPr lang="es-ES_tradnl" sz="1400" b="1" dirty="0" err="1" smtClean="0">
                  <a:solidFill>
                    <a:schemeClr val="bg1"/>
                  </a:solidFill>
                </a:rPr>
                <a:t>Desk</a:t>
              </a:r>
              <a:endParaRPr lang="es-ES_tradnl" sz="1400" b="1" dirty="0">
                <a:solidFill>
                  <a:schemeClr val="bg1"/>
                </a:solidFill>
              </a:endParaRPr>
            </a:p>
          </p:txBody>
        </p:sp>
        <p:sp>
          <p:nvSpPr>
            <p:cNvPr id="117" name="CasellaDiTesto 116"/>
            <p:cNvSpPr txBox="1"/>
            <p:nvPr/>
          </p:nvSpPr>
          <p:spPr>
            <a:xfrm rot="5400000">
              <a:off x="7700548" y="4025704"/>
              <a:ext cx="1428596" cy="523220"/>
            </a:xfrm>
            <a:prstGeom prst="rect">
              <a:avLst/>
            </a:prstGeom>
            <a:noFill/>
          </p:spPr>
          <p:txBody>
            <a:bodyPr wrap="none" rtlCol="0">
              <a:spAutoFit/>
            </a:bodyPr>
            <a:lstStyle/>
            <a:p>
              <a:pPr algn="ctr"/>
              <a:r>
                <a:rPr lang="es-ES_tradnl" sz="1400" b="1" dirty="0" err="1" smtClean="0">
                  <a:solidFill>
                    <a:schemeClr val="bg1"/>
                  </a:solidFill>
                </a:rPr>
                <a:t>Area</a:t>
              </a:r>
              <a:r>
                <a:rPr lang="es-ES_tradnl" sz="1400" b="1" dirty="0" smtClean="0">
                  <a:solidFill>
                    <a:schemeClr val="bg1"/>
                  </a:solidFill>
                </a:rPr>
                <a:t> </a:t>
              </a:r>
              <a:r>
                <a:rPr lang="es-ES_tradnl" sz="1400" b="1" dirty="0" err="1" smtClean="0">
                  <a:solidFill>
                    <a:schemeClr val="bg1"/>
                  </a:solidFill>
                </a:rPr>
                <a:t>Dedicata</a:t>
              </a:r>
              <a:r>
                <a:rPr lang="es-ES_tradnl" sz="1400" b="1" dirty="0" smtClean="0">
                  <a:solidFill>
                    <a:schemeClr val="bg1"/>
                  </a:solidFill>
                </a:rPr>
                <a:t> </a:t>
              </a:r>
              <a:br>
                <a:rPr lang="es-ES_tradnl" sz="1400" b="1" dirty="0" smtClean="0">
                  <a:solidFill>
                    <a:schemeClr val="bg1"/>
                  </a:solidFill>
                </a:rPr>
              </a:br>
              <a:r>
                <a:rPr lang="es-ES_tradnl" sz="1400" b="1" dirty="0" err="1" smtClean="0">
                  <a:solidFill>
                    <a:schemeClr val="bg1"/>
                  </a:solidFill>
                </a:rPr>
                <a:t>Distributori</a:t>
              </a:r>
              <a:endParaRPr lang="es-ES_tradnl" sz="1400" b="1" dirty="0">
                <a:solidFill>
                  <a:schemeClr val="bg1"/>
                </a:solidFill>
              </a:endParaRPr>
            </a:p>
          </p:txBody>
        </p:sp>
        <p:sp>
          <p:nvSpPr>
            <p:cNvPr id="118" name="CasellaDiTesto 117"/>
            <p:cNvSpPr txBox="1"/>
            <p:nvPr/>
          </p:nvSpPr>
          <p:spPr>
            <a:xfrm rot="2699570">
              <a:off x="7212110" y="2921318"/>
              <a:ext cx="1428596" cy="523220"/>
            </a:xfrm>
            <a:prstGeom prst="rect">
              <a:avLst/>
            </a:prstGeom>
            <a:noFill/>
          </p:spPr>
          <p:txBody>
            <a:bodyPr wrap="none" rtlCol="0">
              <a:spAutoFit/>
            </a:bodyPr>
            <a:lstStyle/>
            <a:p>
              <a:pPr algn="ctr"/>
              <a:r>
                <a:rPr lang="es-ES_tradnl" sz="1400" b="1" dirty="0" err="1" smtClean="0">
                  <a:solidFill>
                    <a:schemeClr val="bg1"/>
                  </a:solidFill>
                </a:rPr>
                <a:t>Area</a:t>
              </a:r>
              <a:r>
                <a:rPr lang="es-ES_tradnl" sz="1400" b="1" dirty="0" smtClean="0">
                  <a:solidFill>
                    <a:schemeClr val="bg1"/>
                  </a:solidFill>
                </a:rPr>
                <a:t> </a:t>
              </a:r>
              <a:r>
                <a:rPr lang="es-ES_tradnl" sz="1400" b="1" dirty="0" err="1" smtClean="0">
                  <a:solidFill>
                    <a:schemeClr val="bg1"/>
                  </a:solidFill>
                </a:rPr>
                <a:t>Dedicata</a:t>
              </a:r>
              <a:r>
                <a:rPr lang="es-ES_tradnl" sz="1400" b="1" dirty="0" smtClean="0">
                  <a:solidFill>
                    <a:schemeClr val="bg1"/>
                  </a:solidFill>
                </a:rPr>
                <a:t> </a:t>
              </a:r>
              <a:br>
                <a:rPr lang="es-ES_tradnl" sz="1400" b="1" dirty="0" smtClean="0">
                  <a:solidFill>
                    <a:schemeClr val="bg1"/>
                  </a:solidFill>
                </a:rPr>
              </a:br>
              <a:r>
                <a:rPr lang="es-ES_tradnl" sz="1400" b="1" dirty="0" smtClean="0">
                  <a:solidFill>
                    <a:schemeClr val="bg1"/>
                  </a:solidFill>
                </a:rPr>
                <a:t>Cliente</a:t>
              </a:r>
              <a:endParaRPr lang="es-ES_tradnl" sz="1400" b="1" dirty="0">
                <a:solidFill>
                  <a:schemeClr val="bg1"/>
                </a:solidFill>
              </a:endParaRPr>
            </a:p>
          </p:txBody>
        </p:sp>
        <p:sp>
          <p:nvSpPr>
            <p:cNvPr id="119" name="CasellaDiTesto 118"/>
            <p:cNvSpPr txBox="1"/>
            <p:nvPr/>
          </p:nvSpPr>
          <p:spPr>
            <a:xfrm rot="2746334">
              <a:off x="4537818" y="5150714"/>
              <a:ext cx="989374" cy="523220"/>
            </a:xfrm>
            <a:prstGeom prst="rect">
              <a:avLst/>
            </a:prstGeom>
            <a:noFill/>
          </p:spPr>
          <p:txBody>
            <a:bodyPr wrap="none" rtlCol="0">
              <a:spAutoFit/>
            </a:bodyPr>
            <a:lstStyle/>
            <a:p>
              <a:pPr algn="ctr"/>
              <a:r>
                <a:rPr lang="es-ES_tradnl" sz="1400" b="1" dirty="0" err="1" smtClean="0">
                  <a:solidFill>
                    <a:schemeClr val="bg1"/>
                  </a:solidFill>
                </a:rPr>
                <a:t>Servizi</a:t>
              </a:r>
              <a:r>
                <a:rPr lang="es-ES_tradnl" sz="1400" b="1" dirty="0" smtClean="0">
                  <a:solidFill>
                    <a:schemeClr val="bg1"/>
                  </a:solidFill>
                </a:rPr>
                <a:t> </a:t>
              </a:r>
              <a:br>
                <a:rPr lang="es-ES_tradnl" sz="1400" b="1" dirty="0" smtClean="0">
                  <a:solidFill>
                    <a:schemeClr val="bg1"/>
                  </a:solidFill>
                </a:rPr>
              </a:br>
              <a:r>
                <a:rPr lang="es-ES_tradnl" sz="1400" b="1" dirty="0" err="1" smtClean="0">
                  <a:solidFill>
                    <a:schemeClr val="bg1"/>
                  </a:solidFill>
                </a:rPr>
                <a:t>Opzionali</a:t>
              </a:r>
              <a:endParaRPr lang="es-ES_tradnl" sz="1400" b="1" dirty="0">
                <a:solidFill>
                  <a:schemeClr val="bg1"/>
                </a:solidFill>
              </a:endParaRPr>
            </a:p>
          </p:txBody>
        </p:sp>
        <p:sp>
          <p:nvSpPr>
            <p:cNvPr id="120" name="CasellaDiTesto 119"/>
            <p:cNvSpPr txBox="1"/>
            <p:nvPr/>
          </p:nvSpPr>
          <p:spPr>
            <a:xfrm rot="16200000">
              <a:off x="4105393" y="3967616"/>
              <a:ext cx="880370" cy="523220"/>
            </a:xfrm>
            <a:prstGeom prst="rect">
              <a:avLst/>
            </a:prstGeom>
            <a:noFill/>
          </p:spPr>
          <p:txBody>
            <a:bodyPr wrap="none" rtlCol="0">
              <a:spAutoFit/>
            </a:bodyPr>
            <a:lstStyle/>
            <a:p>
              <a:pPr algn="ctr"/>
              <a:r>
                <a:rPr lang="es-ES_tradnl" sz="1400" b="1" dirty="0" err="1" smtClean="0">
                  <a:solidFill>
                    <a:schemeClr val="bg1"/>
                  </a:solidFill>
                </a:rPr>
                <a:t>Sviluppi</a:t>
              </a:r>
              <a:r>
                <a:rPr lang="es-ES_tradnl" sz="1400" b="1" dirty="0">
                  <a:solidFill>
                    <a:schemeClr val="bg1"/>
                  </a:solidFill>
                </a:rPr>
                <a:t/>
              </a:r>
              <a:br>
                <a:rPr lang="es-ES_tradnl" sz="1400" b="1" dirty="0">
                  <a:solidFill>
                    <a:schemeClr val="bg1"/>
                  </a:solidFill>
                </a:rPr>
              </a:br>
              <a:r>
                <a:rPr lang="es-ES_tradnl" sz="1400" b="1" dirty="0" err="1" smtClean="0">
                  <a:solidFill>
                    <a:schemeClr val="bg1"/>
                  </a:solidFill>
                </a:rPr>
                <a:t>Futuri</a:t>
              </a:r>
              <a:endParaRPr lang="es-ES_tradnl" sz="1400" b="1" dirty="0">
                <a:solidFill>
                  <a:schemeClr val="bg1"/>
                </a:solidFill>
              </a:endParaRPr>
            </a:p>
          </p:txBody>
        </p:sp>
        <p:sp>
          <p:nvSpPr>
            <p:cNvPr id="121" name="CasellaDiTesto 120"/>
            <p:cNvSpPr txBox="1"/>
            <p:nvPr/>
          </p:nvSpPr>
          <p:spPr>
            <a:xfrm rot="18855073">
              <a:off x="4524605" y="2983501"/>
              <a:ext cx="941283" cy="307777"/>
            </a:xfrm>
            <a:prstGeom prst="rect">
              <a:avLst/>
            </a:prstGeom>
            <a:noFill/>
          </p:spPr>
          <p:txBody>
            <a:bodyPr wrap="none" rtlCol="0">
              <a:spAutoFit/>
            </a:bodyPr>
            <a:lstStyle/>
            <a:p>
              <a:pPr algn="ctr"/>
              <a:r>
                <a:rPr lang="es-ES_tradnl" sz="1400" b="1" dirty="0" err="1" smtClean="0">
                  <a:solidFill>
                    <a:schemeClr val="bg1"/>
                  </a:solidFill>
                </a:rPr>
                <a:t>Garanzie</a:t>
              </a:r>
              <a:endParaRPr lang="es-ES_tradnl" sz="1400" b="1" dirty="0">
                <a:solidFill>
                  <a:schemeClr val="bg1"/>
                </a:solidFill>
              </a:endParaRPr>
            </a:p>
          </p:txBody>
        </p:sp>
        <p:grpSp>
          <p:nvGrpSpPr>
            <p:cNvPr id="122" name="Gruppo 162"/>
            <p:cNvGrpSpPr/>
            <p:nvPr/>
          </p:nvGrpSpPr>
          <p:grpSpPr>
            <a:xfrm>
              <a:off x="5004048" y="3573016"/>
              <a:ext cx="2880319" cy="1296144"/>
              <a:chOff x="1907704" y="3933056"/>
              <a:chExt cx="4752528" cy="2016224"/>
            </a:xfrm>
          </p:grpSpPr>
          <p:grpSp>
            <p:nvGrpSpPr>
              <p:cNvPr id="126" name="Gruppo 265"/>
              <p:cNvGrpSpPr/>
              <p:nvPr/>
            </p:nvGrpSpPr>
            <p:grpSpPr>
              <a:xfrm>
                <a:off x="2043808" y="4118988"/>
                <a:ext cx="4403866" cy="1697982"/>
                <a:chOff x="1928276" y="4221087"/>
                <a:chExt cx="4659947" cy="1803674"/>
              </a:xfrm>
            </p:grpSpPr>
            <p:grpSp>
              <p:nvGrpSpPr>
                <p:cNvPr id="128" name="Gruppo 73"/>
                <p:cNvGrpSpPr/>
                <p:nvPr/>
              </p:nvGrpSpPr>
              <p:grpSpPr>
                <a:xfrm>
                  <a:off x="5580112" y="4221088"/>
                  <a:ext cx="997825" cy="936104"/>
                  <a:chOff x="6444208" y="3789040"/>
                  <a:chExt cx="997825" cy="936104"/>
                </a:xfrm>
              </p:grpSpPr>
              <p:sp>
                <p:nvSpPr>
                  <p:cNvPr id="175" name="Rettangolo arrotondato 27"/>
                  <p:cNvSpPr/>
                  <p:nvPr/>
                </p:nvSpPr>
                <p:spPr>
                  <a:xfrm>
                    <a:off x="6516216" y="3789040"/>
                    <a:ext cx="925817" cy="90425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OICR</a:t>
                    </a:r>
                    <a:endParaRPr lang="it-IT" sz="500" b="1" dirty="0">
                      <a:solidFill>
                        <a:schemeClr val="bg1"/>
                      </a:solidFill>
                    </a:endParaRPr>
                  </a:p>
                </p:txBody>
              </p:sp>
              <p:sp>
                <p:nvSpPr>
                  <p:cNvPr id="176" name="Ovale 38"/>
                  <p:cNvSpPr/>
                  <p:nvPr/>
                </p:nvSpPr>
                <p:spPr>
                  <a:xfrm>
                    <a:off x="6444208" y="4067273"/>
                    <a:ext cx="308606" cy="3477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77" name="Ovale 97"/>
                  <p:cNvSpPr/>
                  <p:nvPr/>
                </p:nvSpPr>
                <p:spPr>
                  <a:xfrm>
                    <a:off x="6816005" y="4377353"/>
                    <a:ext cx="308606" cy="3477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29" name="Gruppo 74"/>
                <p:cNvGrpSpPr/>
                <p:nvPr/>
              </p:nvGrpSpPr>
              <p:grpSpPr>
                <a:xfrm>
                  <a:off x="5580112" y="4869160"/>
                  <a:ext cx="1008111" cy="1152128"/>
                  <a:chOff x="7524328" y="4725144"/>
                  <a:chExt cx="1008111" cy="1152128"/>
                </a:xfrm>
              </p:grpSpPr>
              <p:grpSp>
                <p:nvGrpSpPr>
                  <p:cNvPr id="171" name="92 Grupo"/>
                  <p:cNvGrpSpPr/>
                  <p:nvPr/>
                </p:nvGrpSpPr>
                <p:grpSpPr>
                  <a:xfrm>
                    <a:off x="7524328" y="5013176"/>
                    <a:ext cx="1008111" cy="864096"/>
                    <a:chOff x="1610528" y="764703"/>
                    <a:chExt cx="1232136" cy="939748"/>
                  </a:xfrm>
                </p:grpSpPr>
                <p:sp>
                  <p:nvSpPr>
                    <p:cNvPr id="173"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a:t>
                      </a:r>
                      <a:endParaRPr lang="it-IT" sz="500" b="1" dirty="0">
                        <a:solidFill>
                          <a:schemeClr val="bg1"/>
                        </a:solidFill>
                      </a:endParaRPr>
                    </a:p>
                  </p:txBody>
                </p:sp>
                <p:sp>
                  <p:nvSpPr>
                    <p:cNvPr id="174"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72" name="Ovale 41"/>
                  <p:cNvSpPr/>
                  <p:nvPr/>
                </p:nvSpPr>
                <p:spPr>
                  <a:xfrm>
                    <a:off x="7884369" y="4725144"/>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30" name="92 Grupo"/>
                <p:cNvGrpSpPr/>
                <p:nvPr/>
              </p:nvGrpSpPr>
              <p:grpSpPr>
                <a:xfrm>
                  <a:off x="4644008" y="4221088"/>
                  <a:ext cx="1244710" cy="936104"/>
                  <a:chOff x="1610528" y="764704"/>
                  <a:chExt cx="1521312" cy="1018061"/>
                </a:xfrm>
              </p:grpSpPr>
              <p:sp>
                <p:nvSpPr>
                  <p:cNvPr id="167"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Boutiques</a:t>
                    </a:r>
                    <a:endParaRPr lang="it-IT" sz="500" b="1" dirty="0" smtClean="0">
                      <a:solidFill>
                        <a:schemeClr val="bg1"/>
                      </a:solidFill>
                    </a:endParaRPr>
                  </a:p>
                </p:txBody>
              </p:sp>
              <p:sp>
                <p:nvSpPr>
                  <p:cNvPr id="168"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69"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70"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31" name="Gruppo 160"/>
                <p:cNvGrpSpPr/>
                <p:nvPr/>
              </p:nvGrpSpPr>
              <p:grpSpPr>
                <a:xfrm>
                  <a:off x="4644008" y="4869161"/>
                  <a:ext cx="1244710" cy="1152128"/>
                  <a:chOff x="3851920" y="3933056"/>
                  <a:chExt cx="1244710" cy="1152128"/>
                </a:xfrm>
              </p:grpSpPr>
              <p:grpSp>
                <p:nvGrpSpPr>
                  <p:cNvPr id="162" name="92 Grupo"/>
                  <p:cNvGrpSpPr/>
                  <p:nvPr/>
                </p:nvGrpSpPr>
                <p:grpSpPr>
                  <a:xfrm>
                    <a:off x="3851920" y="4221088"/>
                    <a:ext cx="1244710" cy="864096"/>
                    <a:chOff x="1610528" y="764703"/>
                    <a:chExt cx="1521312" cy="939748"/>
                  </a:xfrm>
                </p:grpSpPr>
                <p:sp>
                  <p:nvSpPr>
                    <p:cNvPr id="164"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Captive</a:t>
                      </a:r>
                      <a:endParaRPr lang="it-IT" sz="500" b="1" dirty="0" smtClean="0">
                        <a:solidFill>
                          <a:schemeClr val="bg1"/>
                        </a:solidFill>
                      </a:endParaRPr>
                    </a:p>
                  </p:txBody>
                </p:sp>
                <p:sp>
                  <p:nvSpPr>
                    <p:cNvPr id="165"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66"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63"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32" name="92 Grupo"/>
                <p:cNvGrpSpPr/>
                <p:nvPr/>
              </p:nvGrpSpPr>
              <p:grpSpPr>
                <a:xfrm>
                  <a:off x="3707904" y="4221088"/>
                  <a:ext cx="1244710" cy="936104"/>
                  <a:chOff x="1610528" y="764704"/>
                  <a:chExt cx="1521312" cy="1018061"/>
                </a:xfrm>
              </p:grpSpPr>
              <p:sp>
                <p:nvSpPr>
                  <p:cNvPr id="158"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Strutturato</a:t>
                    </a:r>
                    <a:endParaRPr lang="it-IT" sz="500" b="1" dirty="0">
                      <a:solidFill>
                        <a:schemeClr val="bg1"/>
                      </a:solidFill>
                    </a:endParaRPr>
                  </a:p>
                </p:txBody>
              </p:sp>
              <p:sp>
                <p:nvSpPr>
                  <p:cNvPr id="159"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60"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61"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33" name="Gruppo 149"/>
                <p:cNvGrpSpPr/>
                <p:nvPr/>
              </p:nvGrpSpPr>
              <p:grpSpPr>
                <a:xfrm>
                  <a:off x="3707904" y="4869161"/>
                  <a:ext cx="1244710" cy="1152128"/>
                  <a:chOff x="3851920" y="3933056"/>
                  <a:chExt cx="1244710" cy="1152128"/>
                </a:xfrm>
              </p:grpSpPr>
              <p:grpSp>
                <p:nvGrpSpPr>
                  <p:cNvPr id="153" name="92 Grupo"/>
                  <p:cNvGrpSpPr/>
                  <p:nvPr/>
                </p:nvGrpSpPr>
                <p:grpSpPr>
                  <a:xfrm>
                    <a:off x="3851920" y="4221088"/>
                    <a:ext cx="1244710" cy="864096"/>
                    <a:chOff x="1610528" y="764703"/>
                    <a:chExt cx="1521312" cy="939748"/>
                  </a:xfrm>
                </p:grpSpPr>
                <p:sp>
                  <p:nvSpPr>
                    <p:cNvPr id="155"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Gestito da terzi</a:t>
                      </a:r>
                      <a:endParaRPr lang="it-IT" sz="500" b="1" dirty="0">
                        <a:solidFill>
                          <a:schemeClr val="bg1"/>
                        </a:solidFill>
                      </a:endParaRPr>
                    </a:p>
                  </p:txBody>
                </p:sp>
                <p:sp>
                  <p:nvSpPr>
                    <p:cNvPr id="156"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57"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54"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34" name="92 Grupo"/>
                <p:cNvGrpSpPr/>
                <p:nvPr/>
              </p:nvGrpSpPr>
              <p:grpSpPr>
                <a:xfrm>
                  <a:off x="2771799" y="4221087"/>
                  <a:ext cx="1244711" cy="936102"/>
                  <a:chOff x="1610528" y="764704"/>
                  <a:chExt cx="1521312" cy="1018061"/>
                </a:xfrm>
              </p:grpSpPr>
              <p:sp>
                <p:nvSpPr>
                  <p:cNvPr id="149"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Dedicato</a:t>
                    </a:r>
                    <a:endParaRPr lang="it-IT" sz="500" b="1" dirty="0">
                      <a:solidFill>
                        <a:schemeClr val="bg1"/>
                      </a:solidFill>
                    </a:endParaRPr>
                  </a:p>
                </p:txBody>
              </p:sp>
              <p:sp>
                <p:nvSpPr>
                  <p:cNvPr id="150"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51"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52"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35" name="Gruppo 133"/>
                <p:cNvGrpSpPr/>
                <p:nvPr/>
              </p:nvGrpSpPr>
              <p:grpSpPr>
                <a:xfrm>
                  <a:off x="2771800" y="4869160"/>
                  <a:ext cx="1244710" cy="1152128"/>
                  <a:chOff x="3851920" y="3933056"/>
                  <a:chExt cx="1244710" cy="1152128"/>
                </a:xfrm>
              </p:grpSpPr>
              <p:grpSp>
                <p:nvGrpSpPr>
                  <p:cNvPr id="144" name="92 Grupo"/>
                  <p:cNvGrpSpPr/>
                  <p:nvPr/>
                </p:nvGrpSpPr>
                <p:grpSpPr>
                  <a:xfrm>
                    <a:off x="3851920" y="4221088"/>
                    <a:ext cx="1244710" cy="864096"/>
                    <a:chOff x="1610528" y="764703"/>
                    <a:chExt cx="1521312" cy="939748"/>
                  </a:xfrm>
                </p:grpSpPr>
                <p:sp>
                  <p:nvSpPr>
                    <p:cNvPr id="146"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Profilo di rischio</a:t>
                      </a:r>
                      <a:endParaRPr lang="it-IT" sz="500" b="1" dirty="0">
                        <a:solidFill>
                          <a:schemeClr val="bg1"/>
                        </a:solidFill>
                      </a:endParaRPr>
                    </a:p>
                  </p:txBody>
                </p:sp>
                <p:sp>
                  <p:nvSpPr>
                    <p:cNvPr id="147"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48"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45"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36" name="88 Grupo"/>
                <p:cNvGrpSpPr/>
                <p:nvPr/>
              </p:nvGrpSpPr>
              <p:grpSpPr>
                <a:xfrm>
                  <a:off x="1928276" y="5085185"/>
                  <a:ext cx="1152128" cy="939576"/>
                  <a:chOff x="107504" y="3284984"/>
                  <a:chExt cx="1584176" cy="1190151"/>
                </a:xfrm>
              </p:grpSpPr>
              <p:sp>
                <p:nvSpPr>
                  <p:cNvPr id="141" name="Rettangolo arrotondato 20"/>
                  <p:cNvSpPr/>
                  <p:nvPr/>
                </p:nvSpPr>
                <p:spPr>
                  <a:xfrm>
                    <a:off x="107504" y="336999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err="1" smtClean="0">
                        <a:solidFill>
                          <a:schemeClr val="bg1"/>
                        </a:solidFill>
                      </a:rPr>
                      <a:t>Fond</a:t>
                    </a:r>
                    <a:r>
                      <a:rPr lang="it-IT" sz="500" b="1" dirty="0" smtClean="0">
                        <a:solidFill>
                          <a:schemeClr val="bg1"/>
                        </a:solidFill>
                      </a:rPr>
                      <a:t> €</a:t>
                    </a:r>
                    <a:endParaRPr lang="it-IT" sz="500" b="1" dirty="0">
                      <a:solidFill>
                        <a:schemeClr val="bg1"/>
                      </a:solidFill>
                    </a:endParaRPr>
                  </a:p>
                </p:txBody>
              </p:sp>
              <p:sp>
                <p:nvSpPr>
                  <p:cNvPr id="142" name="Ovale 21"/>
                  <p:cNvSpPr/>
                  <p:nvPr/>
                </p:nvSpPr>
                <p:spPr>
                  <a:xfrm>
                    <a:off x="1274792" y="3741043"/>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143" name="Ovale 83"/>
                  <p:cNvSpPr/>
                  <p:nvPr/>
                </p:nvSpPr>
                <p:spPr>
                  <a:xfrm>
                    <a:off x="524392" y="3284984"/>
                    <a:ext cx="416888" cy="4250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nvGrpSpPr>
                <p:cNvPr id="137" name="124 Grupo"/>
                <p:cNvGrpSpPr/>
                <p:nvPr/>
              </p:nvGrpSpPr>
              <p:grpSpPr>
                <a:xfrm>
                  <a:off x="1928276" y="4221089"/>
                  <a:ext cx="1152128" cy="1157155"/>
                  <a:chOff x="107504" y="2055825"/>
                  <a:chExt cx="1584176" cy="1445183"/>
                </a:xfrm>
              </p:grpSpPr>
              <p:sp>
                <p:nvSpPr>
                  <p:cNvPr id="138" name="Rettangolo arrotondato 17"/>
                  <p:cNvSpPr/>
                  <p:nvPr/>
                </p:nvSpPr>
                <p:spPr>
                  <a:xfrm>
                    <a:off x="107504" y="205582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smtClean="0">
                        <a:solidFill>
                          <a:schemeClr val="bg1"/>
                        </a:solidFill>
                      </a:rPr>
                      <a:t>Gestione Separata</a:t>
                    </a:r>
                    <a:endParaRPr lang="it-IT" sz="500" b="1" dirty="0">
                      <a:solidFill>
                        <a:schemeClr val="bg1"/>
                      </a:solidFill>
                    </a:endParaRPr>
                  </a:p>
                </p:txBody>
              </p:sp>
              <p:sp>
                <p:nvSpPr>
                  <p:cNvPr id="139" name="Ovale 18"/>
                  <p:cNvSpPr/>
                  <p:nvPr/>
                </p:nvSpPr>
                <p:spPr>
                  <a:xfrm>
                    <a:off x="1274792" y="2395868"/>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140" name="Ovale 51"/>
                  <p:cNvSpPr/>
                  <p:nvPr/>
                </p:nvSpPr>
                <p:spPr>
                  <a:xfrm>
                    <a:off x="524392" y="3075954"/>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sp>
            <p:nvSpPr>
              <p:cNvPr id="127" name="Rettangolo 126"/>
              <p:cNvSpPr/>
              <p:nvPr/>
            </p:nvSpPr>
            <p:spPr>
              <a:xfrm>
                <a:off x="1907704" y="3933056"/>
                <a:ext cx="4752528"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err="1" smtClean="0">
                    <a:solidFill>
                      <a:srgbClr val="D70064"/>
                    </a:solidFill>
                  </a:rPr>
                  <a:t>CiiS</a:t>
                </a:r>
                <a:endParaRPr lang="it-IT" sz="4000" dirty="0">
                  <a:solidFill>
                    <a:srgbClr val="D70064"/>
                  </a:solidFill>
                </a:endParaRPr>
              </a:p>
            </p:txBody>
          </p:sp>
        </p:grpSp>
        <p:sp>
          <p:nvSpPr>
            <p:cNvPr id="180" name="CasellaDiTesto 179"/>
            <p:cNvSpPr txBox="1"/>
            <p:nvPr/>
          </p:nvSpPr>
          <p:spPr>
            <a:xfrm>
              <a:off x="5881819" y="5661248"/>
              <a:ext cx="1138453" cy="307777"/>
            </a:xfrm>
            <a:prstGeom prst="rect">
              <a:avLst/>
            </a:prstGeom>
            <a:noFill/>
          </p:spPr>
          <p:txBody>
            <a:bodyPr wrap="none" rtlCol="0">
              <a:spAutoFit/>
            </a:bodyPr>
            <a:lstStyle/>
            <a:p>
              <a:r>
                <a:rPr lang="es-ES_tradnl" sz="1400" b="1" dirty="0" smtClean="0">
                  <a:solidFill>
                    <a:schemeClr val="bg1"/>
                  </a:solidFill>
                </a:rPr>
                <a:t>Front - </a:t>
              </a:r>
              <a:r>
                <a:rPr lang="es-ES_tradnl" sz="1400" b="1" dirty="0" err="1" smtClean="0">
                  <a:solidFill>
                    <a:schemeClr val="bg1"/>
                  </a:solidFill>
                </a:rPr>
                <a:t>End</a:t>
              </a:r>
              <a:endParaRPr lang="es-ES_tradnl" sz="1400" b="1" dirty="0">
                <a:solidFill>
                  <a:schemeClr val="bg1"/>
                </a:solidFill>
              </a:endParaRPr>
            </a:p>
          </p:txBody>
        </p:sp>
        <p:sp>
          <p:nvSpPr>
            <p:cNvPr id="181" name="Trapezio 180"/>
            <p:cNvSpPr/>
            <p:nvPr/>
          </p:nvSpPr>
          <p:spPr>
            <a:xfrm rot="10800000">
              <a:off x="5220072" y="2348880"/>
              <a:ext cx="2448272" cy="648072"/>
            </a:xfrm>
            <a:prstGeom prst="trapezoid">
              <a:avLst>
                <a:gd name="adj" fmla="val 59816"/>
              </a:avLst>
            </a:prstGeom>
            <a:solidFill>
              <a:srgbClr val="002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5" name="CasellaDiTesto 114"/>
            <p:cNvSpPr txBox="1"/>
            <p:nvPr/>
          </p:nvSpPr>
          <p:spPr>
            <a:xfrm>
              <a:off x="5796136" y="2492896"/>
              <a:ext cx="1218603" cy="307777"/>
            </a:xfrm>
            <a:prstGeom prst="rect">
              <a:avLst/>
            </a:prstGeom>
            <a:noFill/>
          </p:spPr>
          <p:txBody>
            <a:bodyPr wrap="none" rtlCol="0">
              <a:spAutoFit/>
            </a:bodyPr>
            <a:lstStyle/>
            <a:p>
              <a:r>
                <a:rPr lang="es-ES_tradnl" sz="1400" b="1" dirty="0" err="1" smtClean="0">
                  <a:solidFill>
                    <a:schemeClr val="bg1"/>
                  </a:solidFill>
                </a:rPr>
                <a:t>Reportistica</a:t>
              </a:r>
              <a:endParaRPr lang="es-ES_tradnl" sz="1400" b="1" dirty="0">
                <a:solidFill>
                  <a:schemeClr val="bg1"/>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chor="ctr">
            <a:normAutofit/>
          </a:bodyPr>
          <a:lstStyle/>
          <a:p>
            <a:r>
              <a:rPr lang="it-IT" sz="2800" dirty="0" smtClean="0">
                <a:solidFill>
                  <a:srgbClr val="D70064"/>
                </a:solidFill>
              </a:rPr>
              <a:t>SERVIZI AUTOMATICI OPZIONALI</a:t>
            </a:r>
            <a:endParaRPr lang="it-IT" sz="2800" dirty="0">
              <a:solidFill>
                <a:srgbClr val="D70064"/>
              </a:solidFill>
            </a:endParaRPr>
          </a:p>
        </p:txBody>
      </p:sp>
      <p:sp>
        <p:nvSpPr>
          <p:cNvPr id="3" name="Segnaposto numero diapositiva 2"/>
          <p:cNvSpPr>
            <a:spLocks noGrp="1"/>
          </p:cNvSpPr>
          <p:nvPr>
            <p:ph type="sldNum" sz="quarter" idx="12"/>
          </p:nvPr>
        </p:nvSpPr>
        <p:spPr/>
        <p:txBody>
          <a:bodyPr/>
          <a:lstStyle/>
          <a:p>
            <a:fld id="{9D6A66C3-F6AC-47B2-B5BC-E0A86AF003C3}" type="slidenum">
              <a:rPr lang="es-ES" smtClean="0"/>
              <a:pPr/>
              <a:t>22</a:t>
            </a:fld>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SERVIZI OPZIONALI</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23</a:t>
            </a:fld>
            <a:endParaRPr lang="es-ES" dirty="0"/>
          </a:p>
        </p:txBody>
      </p:sp>
      <p:sp>
        <p:nvSpPr>
          <p:cNvPr id="69" name="Segnaposto numero diapositiva 2"/>
          <p:cNvSpPr txBox="1">
            <a:spLocks/>
          </p:cNvSpPr>
          <p:nvPr/>
        </p:nvSpPr>
        <p:spPr>
          <a:xfrm>
            <a:off x="3275856" y="6356350"/>
            <a:ext cx="2133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D6A66C3-F6AC-47B2-B5BC-E0A86AF003C3}" type="slidenum">
              <a:rPr kumimoji="0" lang="es-ES" sz="9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s-ES" sz="9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70" name="CasellaDiTesto 69"/>
          <p:cNvSpPr txBox="1"/>
          <p:nvPr/>
        </p:nvSpPr>
        <p:spPr>
          <a:xfrm>
            <a:off x="899592" y="2670011"/>
            <a:ext cx="6264696" cy="830997"/>
          </a:xfrm>
          <a:prstGeom prst="rect">
            <a:avLst/>
          </a:prstGeom>
          <a:noFill/>
          <a:ln w="6350">
            <a:noFill/>
          </a:ln>
        </p:spPr>
        <p:txBody>
          <a:bodyPr wrap="square" rtlCol="0">
            <a:spAutoFit/>
          </a:bodyPr>
          <a:lstStyle/>
          <a:p>
            <a:pPr algn="just"/>
            <a:r>
              <a:rPr lang="it-IT" sz="1200" b="1" dirty="0" smtClean="0">
                <a:solidFill>
                  <a:srgbClr val="002364"/>
                </a:solidFill>
              </a:rPr>
              <a:t>PROGRESSIVE INVESTMENT: </a:t>
            </a:r>
            <a:r>
              <a:rPr lang="it-IT" sz="1200" b="1" dirty="0" smtClean="0">
                <a:solidFill>
                  <a:srgbClr val="4C4C4C"/>
                </a:solidFill>
              </a:rPr>
              <a:t>per limitare gli impatti della volatilità dei mercati</a:t>
            </a:r>
            <a:endParaRPr lang="en-US" sz="1200" b="1" dirty="0" smtClean="0">
              <a:solidFill>
                <a:srgbClr val="4C4C4C"/>
              </a:solidFill>
            </a:endParaRPr>
          </a:p>
          <a:p>
            <a:pPr>
              <a:buClr>
                <a:srgbClr val="D70064"/>
              </a:buClr>
              <a:buSzPts val="1800"/>
              <a:buFont typeface="Wingdings"/>
              <a:buChar char="ü"/>
            </a:pPr>
            <a:r>
              <a:rPr lang="it-IT" sz="1200" dirty="0" smtClean="0">
                <a:solidFill>
                  <a:srgbClr val="4C4C4C"/>
                </a:solidFill>
              </a:rPr>
              <a:t> Frazionare l’investimento nel tempo</a:t>
            </a:r>
          </a:p>
          <a:p>
            <a:pPr>
              <a:buClr>
                <a:srgbClr val="D70064"/>
              </a:buClr>
              <a:buSzPts val="1800"/>
              <a:buFont typeface="Wingdings"/>
              <a:buChar char="ü"/>
            </a:pPr>
            <a:r>
              <a:rPr lang="it-IT" sz="1200" dirty="0" smtClean="0">
                <a:solidFill>
                  <a:srgbClr val="4C4C4C"/>
                </a:solidFill>
              </a:rPr>
              <a:t> meccanismo mensile</a:t>
            </a:r>
          </a:p>
          <a:p>
            <a:pPr>
              <a:buClr>
                <a:srgbClr val="D70064"/>
              </a:buClr>
              <a:buSzPts val="1800"/>
              <a:buFont typeface="Wingdings"/>
              <a:buChar char="ü"/>
            </a:pPr>
            <a:r>
              <a:rPr lang="it-IT" sz="1200" dirty="0" smtClean="0">
                <a:solidFill>
                  <a:srgbClr val="4C4C4C"/>
                </a:solidFill>
              </a:rPr>
              <a:t>Durata del servizio: 6, 9 o 12 mesi</a:t>
            </a:r>
          </a:p>
        </p:txBody>
      </p:sp>
      <p:sp>
        <p:nvSpPr>
          <p:cNvPr id="75" name="Rettangolo 74"/>
          <p:cNvSpPr/>
          <p:nvPr/>
        </p:nvSpPr>
        <p:spPr>
          <a:xfrm>
            <a:off x="827584" y="3709481"/>
            <a:ext cx="5616624" cy="1200329"/>
          </a:xfrm>
          <a:prstGeom prst="rect">
            <a:avLst/>
          </a:prstGeom>
          <a:ln w="6350">
            <a:noFill/>
          </a:ln>
        </p:spPr>
        <p:txBody>
          <a:bodyPr wrap="square">
            <a:spAutoFit/>
          </a:bodyPr>
          <a:lstStyle/>
          <a:p>
            <a:pPr algn="just"/>
            <a:r>
              <a:rPr lang="it-IT" sz="1200" b="1" dirty="0" smtClean="0">
                <a:solidFill>
                  <a:srgbClr val="002364"/>
                </a:solidFill>
              </a:rPr>
              <a:t>STOP LOSS: </a:t>
            </a:r>
            <a:r>
              <a:rPr lang="it-IT" sz="1200" b="1" dirty="0" smtClean="0">
                <a:solidFill>
                  <a:srgbClr val="4C4C4C"/>
                </a:solidFill>
              </a:rPr>
              <a:t>per frenare decrementi del valore del fondo</a:t>
            </a:r>
          </a:p>
          <a:p>
            <a:pPr>
              <a:buClr>
                <a:srgbClr val="D70064"/>
              </a:buClr>
              <a:buSzPts val="1800"/>
              <a:buFont typeface="Wingdings"/>
              <a:buChar char="ü"/>
            </a:pPr>
            <a:r>
              <a:rPr lang="it-IT" sz="1200" dirty="0" smtClean="0">
                <a:solidFill>
                  <a:srgbClr val="4C4C4C"/>
                </a:solidFill>
              </a:rPr>
              <a:t> Servizio di </a:t>
            </a:r>
            <a:r>
              <a:rPr lang="it-IT" sz="1200" dirty="0" err="1" smtClean="0">
                <a:solidFill>
                  <a:srgbClr val="4C4C4C"/>
                </a:solidFill>
              </a:rPr>
              <a:t>switch</a:t>
            </a:r>
            <a:r>
              <a:rPr lang="it-IT" sz="1200" dirty="0" smtClean="0">
                <a:solidFill>
                  <a:srgbClr val="4C4C4C"/>
                </a:solidFill>
              </a:rPr>
              <a:t> settimanali automatici dai fondi di partenza al verso la Gestione </a:t>
            </a:r>
            <a:r>
              <a:rPr lang="it-IT" sz="1200" dirty="0" smtClean="0">
                <a:solidFill>
                  <a:srgbClr val="4C4C4C"/>
                </a:solidFill>
              </a:rPr>
              <a:t>Separata/Fondo Monetario </a:t>
            </a:r>
            <a:r>
              <a:rPr lang="it-IT" sz="1200" dirty="0" smtClean="0">
                <a:solidFill>
                  <a:srgbClr val="4C4C4C"/>
                </a:solidFill>
              </a:rPr>
              <a:t>per frenare eventuali decrementi del valore del fondo </a:t>
            </a:r>
          </a:p>
          <a:p>
            <a:pPr>
              <a:buClr>
                <a:srgbClr val="D70064"/>
              </a:buClr>
              <a:buSzPts val="1800"/>
              <a:buFont typeface="Wingdings"/>
              <a:buChar char="ü"/>
            </a:pPr>
            <a:r>
              <a:rPr lang="it-IT" sz="1200" dirty="0" smtClean="0">
                <a:solidFill>
                  <a:srgbClr val="4C4C4C"/>
                </a:solidFill>
              </a:rPr>
              <a:t> percentuali di decremento rispetto  al valore massimo raggiunto: 10%, 15% o 20%</a:t>
            </a:r>
          </a:p>
        </p:txBody>
      </p:sp>
      <p:sp>
        <p:nvSpPr>
          <p:cNvPr id="76" name="CasellaDiTesto 75"/>
          <p:cNvSpPr txBox="1"/>
          <p:nvPr/>
        </p:nvSpPr>
        <p:spPr>
          <a:xfrm>
            <a:off x="899592" y="5085184"/>
            <a:ext cx="5832648" cy="830997"/>
          </a:xfrm>
          <a:prstGeom prst="rect">
            <a:avLst/>
          </a:prstGeom>
          <a:noFill/>
          <a:ln w="6350">
            <a:noFill/>
          </a:ln>
        </p:spPr>
        <p:txBody>
          <a:bodyPr wrap="square" rtlCol="0">
            <a:spAutoFit/>
          </a:bodyPr>
          <a:lstStyle/>
          <a:p>
            <a:pPr algn="just"/>
            <a:r>
              <a:rPr lang="it-IT" sz="1200" b="1" dirty="0" smtClean="0">
                <a:solidFill>
                  <a:srgbClr val="002364"/>
                </a:solidFill>
              </a:rPr>
              <a:t>LOCK IN: </a:t>
            </a:r>
            <a:r>
              <a:rPr lang="it-IT" sz="1200" b="1" dirty="0" smtClean="0">
                <a:solidFill>
                  <a:srgbClr val="4C4C4C"/>
                </a:solidFill>
              </a:rPr>
              <a:t>per consolidare i capital </a:t>
            </a:r>
            <a:r>
              <a:rPr lang="it-IT" sz="1200" b="1" dirty="0" err="1" smtClean="0">
                <a:solidFill>
                  <a:srgbClr val="4C4C4C"/>
                </a:solidFill>
              </a:rPr>
              <a:t>gain</a:t>
            </a:r>
            <a:endParaRPr lang="it-IT" sz="1200" b="1" dirty="0" smtClean="0">
              <a:solidFill>
                <a:srgbClr val="4C4C4C"/>
              </a:solidFill>
            </a:endParaRPr>
          </a:p>
          <a:p>
            <a:pPr>
              <a:buClr>
                <a:srgbClr val="D70064"/>
              </a:buClr>
              <a:buSzPts val="1800"/>
              <a:buFont typeface="Wingdings"/>
              <a:buChar char="ü"/>
            </a:pPr>
            <a:r>
              <a:rPr lang="it-IT" sz="1200" dirty="0" smtClean="0">
                <a:solidFill>
                  <a:srgbClr val="4C4C4C"/>
                </a:solidFill>
              </a:rPr>
              <a:t>Consolidamento attraverso uno </a:t>
            </a:r>
            <a:r>
              <a:rPr lang="it-IT" sz="1200" dirty="0" err="1" smtClean="0">
                <a:solidFill>
                  <a:srgbClr val="4C4C4C"/>
                </a:solidFill>
              </a:rPr>
              <a:t>switch</a:t>
            </a:r>
            <a:r>
              <a:rPr lang="it-IT" sz="1200" dirty="0" smtClean="0">
                <a:solidFill>
                  <a:srgbClr val="4C4C4C"/>
                </a:solidFill>
              </a:rPr>
              <a:t> automatico mensile nella Gestione </a:t>
            </a:r>
            <a:r>
              <a:rPr lang="it-IT" sz="1200" dirty="0" smtClean="0">
                <a:solidFill>
                  <a:srgbClr val="4C4C4C"/>
                </a:solidFill>
              </a:rPr>
              <a:t>Separata/Fondo Monetario</a:t>
            </a:r>
            <a:endParaRPr lang="it-IT" sz="1200" b="1" dirty="0" smtClean="0">
              <a:solidFill>
                <a:srgbClr val="D70064"/>
              </a:solidFill>
            </a:endParaRPr>
          </a:p>
          <a:p>
            <a:pPr>
              <a:buClr>
                <a:srgbClr val="D70064"/>
              </a:buClr>
              <a:buSzPts val="1800"/>
              <a:buFont typeface="Wingdings"/>
              <a:buChar char="ü"/>
            </a:pPr>
            <a:r>
              <a:rPr lang="it-IT" sz="1200" dirty="0" smtClean="0">
                <a:solidFill>
                  <a:srgbClr val="4C4C4C"/>
                </a:solidFill>
              </a:rPr>
              <a:t> Percentuale di incremento che si vuole salvaguardare :10%, 15% o 20%</a:t>
            </a:r>
          </a:p>
        </p:txBody>
      </p:sp>
      <p:sp>
        <p:nvSpPr>
          <p:cNvPr id="83" name="Segnaposto contenuto 2"/>
          <p:cNvSpPr txBox="1">
            <a:spLocks/>
          </p:cNvSpPr>
          <p:nvPr/>
        </p:nvSpPr>
        <p:spPr>
          <a:xfrm>
            <a:off x="539552" y="1700808"/>
            <a:ext cx="8208912" cy="72008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it-IT" sz="1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CiiS</a:t>
            </a:r>
            <a:r>
              <a:rPr kumimoji="0" lang="it-IT"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Capital </a:t>
            </a:r>
            <a:r>
              <a:rPr kumimoji="0" lang="it-IT" sz="1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Evolution</a:t>
            </a:r>
            <a:r>
              <a:rPr kumimoji="0" lang="it-IT"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mette a disposizione i </a:t>
            </a:r>
            <a:r>
              <a:rPr kumimoji="0" lang="it-IT" sz="1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tre </a:t>
            </a:r>
            <a:r>
              <a:rPr lang="it-IT" sz="1400" b="1" dirty="0" smtClean="0">
                <a:solidFill>
                  <a:srgbClr val="002364"/>
                </a:solidFill>
                <a:latin typeface="Arial" pitchFamily="34" charset="0"/>
                <a:cs typeface="Arial" pitchFamily="34" charset="0"/>
              </a:rPr>
              <a:t>servizi</a:t>
            </a:r>
            <a:r>
              <a:rPr kumimoji="0" lang="it-IT"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lang="it-IT" sz="1400" b="1" dirty="0" smtClean="0">
                <a:solidFill>
                  <a:srgbClr val="002364"/>
                </a:solidFill>
                <a:latin typeface="Arial" pitchFamily="34" charset="0"/>
                <a:cs typeface="Arial" pitchFamily="34" charset="0"/>
              </a:rPr>
              <a:t>o</a:t>
            </a:r>
            <a:r>
              <a:rPr lang="it-IT" sz="1400" b="1" dirty="0" err="1" smtClean="0">
                <a:solidFill>
                  <a:srgbClr val="002364"/>
                </a:solidFill>
                <a:latin typeface="Arial" pitchFamily="34" charset="0"/>
                <a:cs typeface="Arial" pitchFamily="34" charset="0"/>
              </a:rPr>
              <a:t>pzionali</a:t>
            </a:r>
            <a:r>
              <a:rPr kumimoji="0" lang="it-IT" sz="14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it-IT" sz="1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che possono essere attivati in qualsiasi momento per arricchire ulteriormente il proprio investimento o proteggerlo da eventuali perdite:</a:t>
            </a:r>
            <a:endParaRPr kumimoji="0" lang="it-IT"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SERVIZI OPZIONALI – PROGRESSIVE INVESTMENT</a:t>
            </a:r>
            <a:endParaRPr lang="it-IT" dirty="0"/>
          </a:p>
        </p:txBody>
      </p:sp>
      <p:sp>
        <p:nvSpPr>
          <p:cNvPr id="4" name="Segnaposto numero diapositiva 2"/>
          <p:cNvSpPr>
            <a:spLocks noGrp="1"/>
          </p:cNvSpPr>
          <p:nvPr>
            <p:ph type="sldNum" sz="quarter" idx="12"/>
          </p:nvPr>
        </p:nvSpPr>
        <p:spPr/>
        <p:txBody>
          <a:bodyPr/>
          <a:lstStyle/>
          <a:p>
            <a:fld id="{9D6A66C3-F6AC-47B2-B5BC-E0A86AF003C3}" type="slidenum">
              <a:rPr lang="es-ES" smtClean="0"/>
              <a:pPr/>
              <a:t>24</a:t>
            </a:fld>
            <a:endParaRPr lang="es-ES" dirty="0"/>
          </a:p>
        </p:txBody>
      </p:sp>
      <p:sp>
        <p:nvSpPr>
          <p:cNvPr id="5" name="Segnaposto contenuto 2"/>
          <p:cNvSpPr>
            <a:spLocks noGrp="1"/>
          </p:cNvSpPr>
          <p:nvPr>
            <p:ph idx="4294967295"/>
          </p:nvPr>
        </p:nvSpPr>
        <p:spPr>
          <a:xfrm>
            <a:off x="539552" y="1700808"/>
            <a:ext cx="8204200" cy="4422775"/>
          </a:xfrm>
        </p:spPr>
        <p:txBody>
          <a:bodyPr>
            <a:normAutofit lnSpcReduction="10000"/>
          </a:bodyPr>
          <a:lstStyle/>
          <a:p>
            <a:pPr marL="0" indent="0" algn="just">
              <a:spcBef>
                <a:spcPts val="600"/>
              </a:spcBef>
              <a:buNone/>
            </a:pPr>
            <a:r>
              <a:rPr lang="it-IT" sz="1400" dirty="0" smtClean="0"/>
              <a:t>Possibilità di scaglionare l'investimento nel tempo (fino a 12 mesi) per limitare gli effetti della volatilità dei mercati, essendo l' investimento iniziale fatto sulla </a:t>
            </a:r>
            <a:r>
              <a:rPr lang="it-IT" sz="1400" b="1" dirty="0" smtClean="0">
                <a:solidFill>
                  <a:srgbClr val="002364"/>
                </a:solidFill>
                <a:latin typeface="Arial" pitchFamily="34" charset="0"/>
                <a:cs typeface="Arial" pitchFamily="34" charset="0"/>
              </a:rPr>
              <a:t>Gestione Separata CNP Vida </a:t>
            </a:r>
            <a:r>
              <a:rPr lang="it-IT" sz="1400" b="1" dirty="0" err="1" smtClean="0">
                <a:solidFill>
                  <a:srgbClr val="002364"/>
                </a:solidFill>
                <a:latin typeface="Arial" pitchFamily="34" charset="0"/>
                <a:cs typeface="Arial" pitchFamily="34" charset="0"/>
              </a:rPr>
              <a:t>Guarantee</a:t>
            </a:r>
            <a:r>
              <a:rPr lang="it-IT" sz="1400" b="1" dirty="0" smtClean="0">
                <a:solidFill>
                  <a:srgbClr val="002364"/>
                </a:solidFill>
                <a:latin typeface="Arial" pitchFamily="34" charset="0"/>
                <a:cs typeface="Arial" pitchFamily="34" charset="0"/>
              </a:rPr>
              <a:t>/o Fondo Monetario </a:t>
            </a:r>
            <a:r>
              <a:rPr lang="it-IT" sz="1400" dirty="0" smtClean="0">
                <a:latin typeface="Arial" pitchFamily="34" charset="0"/>
                <a:cs typeface="Arial" pitchFamily="34" charset="0"/>
              </a:rPr>
              <a:t>a seconda del prodotto</a:t>
            </a:r>
            <a:r>
              <a:rPr lang="it-IT" sz="1400" b="1" dirty="0" smtClean="0">
                <a:latin typeface="Arial" pitchFamily="34" charset="0"/>
                <a:cs typeface="Arial" pitchFamily="34" charset="0"/>
              </a:rPr>
              <a:t>.</a:t>
            </a:r>
            <a:endParaRPr lang="it-IT" sz="1400" b="1" dirty="0" smtClean="0">
              <a:latin typeface="Arial" pitchFamily="34" charset="0"/>
              <a:cs typeface="Arial" pitchFamily="34" charset="0"/>
            </a:endParaRPr>
          </a:p>
          <a:p>
            <a:pPr marL="0" indent="0" algn="just">
              <a:spcBef>
                <a:spcPts val="600"/>
              </a:spcBef>
              <a:buNone/>
            </a:pPr>
            <a:endParaRPr lang="it-IT" sz="1400" b="1" dirty="0" smtClean="0">
              <a:solidFill>
                <a:srgbClr val="002364"/>
              </a:solidFill>
              <a:latin typeface="Arial" pitchFamily="34" charset="0"/>
              <a:cs typeface="Arial" pitchFamily="34" charset="0"/>
            </a:endParaRPr>
          </a:p>
          <a:p>
            <a:pPr algn="just">
              <a:spcBef>
                <a:spcPts val="300"/>
              </a:spcBef>
              <a:buClr>
                <a:srgbClr val="D70064"/>
              </a:buClr>
            </a:pPr>
            <a:r>
              <a:rPr lang="it-IT" sz="1400" dirty="0" smtClean="0">
                <a:latin typeface="Arial" pitchFamily="34" charset="0"/>
                <a:cs typeface="Arial" pitchFamily="34" charset="0"/>
              </a:rPr>
              <a:t>meccanismo </a:t>
            </a:r>
            <a:r>
              <a:rPr lang="it-IT" sz="1400" b="1" dirty="0" smtClean="0">
                <a:solidFill>
                  <a:srgbClr val="002364"/>
                </a:solidFill>
                <a:latin typeface="Arial" pitchFamily="34" charset="0"/>
                <a:cs typeface="Arial" pitchFamily="34" charset="0"/>
              </a:rPr>
              <a:t>mensile</a:t>
            </a:r>
            <a:r>
              <a:rPr lang="it-IT" sz="1400" dirty="0" smtClean="0">
                <a:latin typeface="Arial" pitchFamily="34" charset="0"/>
                <a:cs typeface="Arial" pitchFamily="34" charset="0"/>
              </a:rPr>
              <a:t>;</a:t>
            </a:r>
          </a:p>
          <a:p>
            <a:pPr algn="just">
              <a:spcBef>
                <a:spcPts val="300"/>
              </a:spcBef>
              <a:buClr>
                <a:srgbClr val="D70064"/>
              </a:buClr>
            </a:pPr>
            <a:r>
              <a:rPr lang="it-IT" sz="1400" dirty="0" smtClean="0">
                <a:latin typeface="Arial" pitchFamily="34" charset="0"/>
                <a:cs typeface="Arial" pitchFamily="34" charset="0"/>
              </a:rPr>
              <a:t>scelta possibile </a:t>
            </a:r>
            <a:r>
              <a:rPr lang="it-IT" sz="1400" b="1" dirty="0" smtClean="0">
                <a:solidFill>
                  <a:srgbClr val="002364"/>
                </a:solidFill>
                <a:latin typeface="Arial" pitchFamily="34" charset="0"/>
                <a:cs typeface="Arial" pitchFamily="34" charset="0"/>
              </a:rPr>
              <a:t>in ogni momento </a:t>
            </a:r>
            <a:r>
              <a:rPr lang="it-IT" sz="1400" dirty="0" smtClean="0">
                <a:latin typeface="Arial" pitchFamily="34" charset="0"/>
                <a:cs typeface="Arial" pitchFamily="34" charset="0"/>
              </a:rPr>
              <a:t>durante la vita del contratto; </a:t>
            </a:r>
          </a:p>
          <a:p>
            <a:pPr algn="just">
              <a:spcBef>
                <a:spcPts val="300"/>
              </a:spcBef>
              <a:buClr>
                <a:srgbClr val="D70064"/>
              </a:buClr>
            </a:pPr>
            <a:r>
              <a:rPr lang="it-IT" sz="1400" dirty="0" smtClean="0">
                <a:latin typeface="Arial" pitchFamily="34" charset="0"/>
                <a:cs typeface="Arial" pitchFamily="34" charset="0"/>
              </a:rPr>
              <a:t>al momento della richiesta il Contraente indica</a:t>
            </a:r>
            <a:r>
              <a:rPr lang="it-IT" sz="1400" b="1" dirty="0" smtClean="0">
                <a:solidFill>
                  <a:srgbClr val="002364"/>
                </a:solidFill>
                <a:latin typeface="Arial" pitchFamily="34" charset="0"/>
                <a:cs typeface="Arial" pitchFamily="34" charset="0"/>
              </a:rPr>
              <a:t> l'importo </a:t>
            </a:r>
            <a:r>
              <a:rPr lang="it-IT" sz="1400" dirty="0" smtClean="0">
                <a:latin typeface="Arial" pitchFamily="34" charset="0"/>
                <a:cs typeface="Arial" pitchFamily="34" charset="0"/>
              </a:rPr>
              <a:t>complessivo da trasferire, la ripartizione dell’investimento sugli OICR  di </a:t>
            </a:r>
            <a:r>
              <a:rPr lang="it-IT" sz="1400" b="1" dirty="0" smtClean="0">
                <a:solidFill>
                  <a:srgbClr val="002364"/>
                </a:solidFill>
                <a:latin typeface="Arial" pitchFamily="34" charset="0"/>
                <a:cs typeface="Arial" pitchFamily="34" charset="0"/>
              </a:rPr>
              <a:t>destinazione</a:t>
            </a:r>
            <a:r>
              <a:rPr lang="it-IT" sz="1400" b="1" dirty="0" smtClean="0">
                <a:solidFill>
                  <a:srgbClr val="0038A8"/>
                </a:solidFill>
                <a:latin typeface="Arial" pitchFamily="34" charset="0"/>
                <a:cs typeface="Arial" pitchFamily="34" charset="0"/>
              </a:rPr>
              <a:t> </a:t>
            </a:r>
            <a:r>
              <a:rPr lang="it-IT" sz="1400" dirty="0" smtClean="0">
                <a:latin typeface="Arial" pitchFamily="34" charset="0"/>
                <a:cs typeface="Arial" pitchFamily="34" charset="0"/>
              </a:rPr>
              <a:t>(massimo 5), la </a:t>
            </a:r>
            <a:r>
              <a:rPr lang="it-IT" sz="1400" b="1" dirty="0" smtClean="0">
                <a:solidFill>
                  <a:srgbClr val="002364"/>
                </a:solidFill>
                <a:latin typeface="Arial" pitchFamily="34" charset="0"/>
                <a:cs typeface="Arial" pitchFamily="34" charset="0"/>
              </a:rPr>
              <a:t>durata </a:t>
            </a:r>
            <a:r>
              <a:rPr lang="it-IT" sz="1400" dirty="0" smtClean="0">
                <a:latin typeface="Arial" pitchFamily="34" charset="0"/>
                <a:cs typeface="Arial" pitchFamily="34" charset="0"/>
              </a:rPr>
              <a:t>del servizio (6, 9 o 12 mesi);</a:t>
            </a:r>
          </a:p>
          <a:p>
            <a:pPr algn="just">
              <a:spcBef>
                <a:spcPts val="300"/>
              </a:spcBef>
              <a:buClr>
                <a:srgbClr val="D70064"/>
              </a:buClr>
            </a:pPr>
            <a:r>
              <a:rPr lang="it-IT" sz="1400" b="1" dirty="0" smtClean="0">
                <a:solidFill>
                  <a:srgbClr val="002364"/>
                </a:solidFill>
                <a:latin typeface="Arial" pitchFamily="34" charset="0"/>
                <a:cs typeface="Arial" pitchFamily="34" charset="0"/>
              </a:rPr>
              <a:t>giorno di servizio/calcolo: </a:t>
            </a:r>
            <a:r>
              <a:rPr lang="it-IT" sz="1400" dirty="0" smtClean="0">
                <a:latin typeface="Arial" pitchFamily="34" charset="0"/>
                <a:cs typeface="Arial" pitchFamily="34" charset="0"/>
              </a:rPr>
              <a:t>notte tra il 24 ed il 25 del mese, se la data di attivazione è antecedente al 15 del mese, o tra il 24 ed il  25 del mese successivo in caso contrario;</a:t>
            </a:r>
          </a:p>
          <a:p>
            <a:pPr algn="just">
              <a:spcBef>
                <a:spcPts val="300"/>
              </a:spcBef>
              <a:buClr>
                <a:srgbClr val="D70064"/>
              </a:buClr>
            </a:pPr>
            <a:r>
              <a:rPr lang="it-IT" sz="1400" b="1" dirty="0" smtClean="0">
                <a:solidFill>
                  <a:srgbClr val="002364"/>
                </a:solidFill>
                <a:latin typeface="Arial" pitchFamily="34" charset="0"/>
                <a:cs typeface="Arial" pitchFamily="34" charset="0"/>
              </a:rPr>
              <a:t>disinvestimento dalla Gestione </a:t>
            </a:r>
            <a:r>
              <a:rPr lang="it-IT" sz="1400" b="1" dirty="0" smtClean="0">
                <a:solidFill>
                  <a:srgbClr val="002364"/>
                </a:solidFill>
                <a:latin typeface="Arial" pitchFamily="34" charset="0"/>
                <a:cs typeface="Arial" pitchFamily="34" charset="0"/>
              </a:rPr>
              <a:t>Separata/Fondo Monetario: </a:t>
            </a:r>
            <a:r>
              <a:rPr lang="it-IT" sz="1400" dirty="0" smtClean="0">
                <a:latin typeface="Arial" pitchFamily="34" charset="0"/>
                <a:cs typeface="Arial" pitchFamily="34" charset="0"/>
              </a:rPr>
              <a:t>il giorno immediatamente successivo al giorno di servizio (26 del mese) se lavorativo, altrimenti il giorno lavorativo immediatamente successivo.</a:t>
            </a:r>
          </a:p>
          <a:p>
            <a:pPr algn="just">
              <a:spcBef>
                <a:spcPts val="300"/>
              </a:spcBef>
              <a:buClr>
                <a:srgbClr val="D70064"/>
              </a:buClr>
            </a:pPr>
            <a:r>
              <a:rPr lang="it-IT" sz="1400" b="1" dirty="0" smtClean="0">
                <a:solidFill>
                  <a:srgbClr val="002364"/>
                </a:solidFill>
                <a:latin typeface="Arial" pitchFamily="34" charset="0"/>
                <a:cs typeface="Arial" pitchFamily="34" charset="0"/>
              </a:rPr>
              <a:t>l’investimento </a:t>
            </a:r>
            <a:r>
              <a:rPr lang="it-IT" sz="1400" dirty="0" smtClean="0">
                <a:latin typeface="Arial" pitchFamily="34" charset="0"/>
                <a:cs typeface="Arial" pitchFamily="34" charset="0"/>
              </a:rPr>
              <a:t>negli OICR  di destinazione è il 1° giorno lavorativo successivo a  quello di disponibilità dell'importo disinvestito; il trasferimento può avvenire a condizione che l'importo totale del fondo iniziale sul quale si attiva il servizio,  diviso per i mesi della durata di servizio, sia almeno pari a 2.000 euro e che al termine del servizio, in ogni OICR di destinazione, sia stato investito almeno Euro 2.000.</a:t>
            </a:r>
          </a:p>
          <a:p>
            <a:pPr algn="just">
              <a:spcBef>
                <a:spcPts val="300"/>
              </a:spcBef>
              <a:buClr>
                <a:srgbClr val="D70064"/>
              </a:buClr>
            </a:pPr>
            <a:r>
              <a:rPr lang="it-IT" sz="1400" b="1" dirty="0" smtClean="0">
                <a:solidFill>
                  <a:srgbClr val="002364"/>
                </a:solidFill>
                <a:latin typeface="Arial" pitchFamily="34" charset="0"/>
                <a:cs typeface="Arial" pitchFamily="34" charset="0"/>
              </a:rPr>
              <a:t>Costo: </a:t>
            </a:r>
            <a:r>
              <a:rPr lang="it-IT" sz="1400" dirty="0" smtClean="0">
                <a:latin typeface="Arial" pitchFamily="34" charset="0"/>
                <a:cs typeface="Arial" pitchFamily="34" charset="0"/>
              </a:rPr>
              <a:t>2 euro per </a:t>
            </a:r>
            <a:r>
              <a:rPr lang="it-IT" sz="1400" dirty="0" err="1" smtClean="0">
                <a:latin typeface="Arial" pitchFamily="34" charset="0"/>
                <a:cs typeface="Arial" pitchFamily="34" charset="0"/>
              </a:rPr>
              <a:t>Switch</a:t>
            </a:r>
            <a:endParaRPr lang="it-IT" sz="1400" b="1"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SERVIZI OPZIONALI – LOCK IN</a:t>
            </a:r>
            <a:endParaRPr lang="it-IT" dirty="0"/>
          </a:p>
        </p:txBody>
      </p:sp>
      <p:sp>
        <p:nvSpPr>
          <p:cNvPr id="4" name="Segnaposto numero diapositiva 2"/>
          <p:cNvSpPr>
            <a:spLocks noGrp="1"/>
          </p:cNvSpPr>
          <p:nvPr>
            <p:ph type="sldNum" sz="quarter" idx="12"/>
          </p:nvPr>
        </p:nvSpPr>
        <p:spPr/>
        <p:txBody>
          <a:bodyPr/>
          <a:lstStyle/>
          <a:p>
            <a:fld id="{9D6A66C3-F6AC-47B2-B5BC-E0A86AF003C3}" type="slidenum">
              <a:rPr lang="es-ES" smtClean="0"/>
              <a:pPr/>
              <a:t>25</a:t>
            </a:fld>
            <a:endParaRPr lang="es-ES" dirty="0"/>
          </a:p>
        </p:txBody>
      </p:sp>
      <p:sp>
        <p:nvSpPr>
          <p:cNvPr id="5" name="Segnaposto contenuto 2"/>
          <p:cNvSpPr>
            <a:spLocks noGrp="1"/>
          </p:cNvSpPr>
          <p:nvPr>
            <p:ph idx="4294967295"/>
          </p:nvPr>
        </p:nvSpPr>
        <p:spPr>
          <a:xfrm>
            <a:off x="539552" y="1700808"/>
            <a:ext cx="8208912" cy="4537075"/>
          </a:xfrm>
        </p:spPr>
        <p:txBody>
          <a:bodyPr>
            <a:noAutofit/>
          </a:bodyPr>
          <a:lstStyle/>
          <a:p>
            <a:pPr marL="0" indent="0" algn="just">
              <a:spcBef>
                <a:spcPts val="600"/>
              </a:spcBef>
              <a:buNone/>
            </a:pPr>
            <a:r>
              <a:rPr lang="it-IT" sz="1400" dirty="0" smtClean="0">
                <a:latin typeface="Arial" pitchFamily="34" charset="0"/>
                <a:cs typeface="Arial" pitchFamily="34" charset="0"/>
              </a:rPr>
              <a:t>Possibilità di consolidare il capital gain della parte investita in OICR attraverso uno </a:t>
            </a:r>
            <a:r>
              <a:rPr lang="it-IT" sz="1400" dirty="0" err="1" smtClean="0">
                <a:latin typeface="Arial" pitchFamily="34" charset="0"/>
                <a:cs typeface="Arial" pitchFamily="34" charset="0"/>
              </a:rPr>
              <a:t>switch</a:t>
            </a:r>
            <a:r>
              <a:rPr lang="it-IT" sz="1400" dirty="0" smtClean="0">
                <a:latin typeface="Arial" pitchFamily="34" charset="0"/>
                <a:cs typeface="Arial" pitchFamily="34" charset="0"/>
              </a:rPr>
              <a:t> automatico mensile nella </a:t>
            </a:r>
            <a:r>
              <a:rPr lang="it-IT" sz="1400" b="1" dirty="0" smtClean="0">
                <a:solidFill>
                  <a:srgbClr val="002364"/>
                </a:solidFill>
                <a:latin typeface="Arial" pitchFamily="34" charset="0"/>
                <a:cs typeface="Arial" pitchFamily="34" charset="0"/>
              </a:rPr>
              <a:t>Gestione Separata CNP Vida </a:t>
            </a:r>
            <a:r>
              <a:rPr lang="it-IT" sz="1400" b="1" dirty="0" err="1" smtClean="0">
                <a:solidFill>
                  <a:srgbClr val="002364"/>
                </a:solidFill>
                <a:latin typeface="Arial" pitchFamily="34" charset="0"/>
                <a:cs typeface="Arial" pitchFamily="34" charset="0"/>
              </a:rPr>
              <a:t>Guarantee</a:t>
            </a:r>
            <a:r>
              <a:rPr lang="it-IT" sz="1400" b="1" dirty="0" smtClean="0">
                <a:solidFill>
                  <a:srgbClr val="002364"/>
                </a:solidFill>
                <a:latin typeface="Arial" pitchFamily="34" charset="0"/>
                <a:cs typeface="Arial" pitchFamily="34" charset="0"/>
              </a:rPr>
              <a:t>/ Fondo Monetario </a:t>
            </a:r>
            <a:r>
              <a:rPr lang="it-IT" sz="1400" dirty="0" smtClean="0">
                <a:latin typeface="Arial" pitchFamily="34" charset="0"/>
                <a:cs typeface="Arial" pitchFamily="34" charset="0"/>
              </a:rPr>
              <a:t>a seconda del prodotto</a:t>
            </a:r>
            <a:r>
              <a:rPr lang="it-IT" sz="1400" b="1" dirty="0" smtClean="0">
                <a:solidFill>
                  <a:srgbClr val="002364"/>
                </a:solidFill>
                <a:latin typeface="Arial" pitchFamily="34" charset="0"/>
                <a:cs typeface="Arial" pitchFamily="34" charset="0"/>
              </a:rPr>
              <a:t>: </a:t>
            </a:r>
            <a:endParaRPr lang="it-IT" sz="1400" dirty="0" smtClean="0">
              <a:latin typeface="Arial" pitchFamily="34" charset="0"/>
              <a:cs typeface="Arial" pitchFamily="34" charset="0"/>
            </a:endParaRPr>
          </a:p>
          <a:p>
            <a:pPr marL="0" indent="0" algn="just">
              <a:spcBef>
                <a:spcPts val="600"/>
              </a:spcBef>
              <a:buNone/>
            </a:pPr>
            <a:endParaRPr lang="it-IT" sz="1200" b="1" dirty="0" smtClean="0">
              <a:solidFill>
                <a:srgbClr val="002364"/>
              </a:solidFill>
              <a:latin typeface="Arial" pitchFamily="34" charset="0"/>
              <a:cs typeface="Arial" pitchFamily="34" charset="0"/>
            </a:endParaRPr>
          </a:p>
          <a:p>
            <a:pPr algn="just">
              <a:spcBef>
                <a:spcPts val="300"/>
              </a:spcBef>
              <a:buClr>
                <a:srgbClr val="D70064"/>
              </a:buClr>
            </a:pPr>
            <a:r>
              <a:rPr lang="it-IT" sz="1400" dirty="0" smtClean="0">
                <a:latin typeface="Arial" pitchFamily="34" charset="0"/>
                <a:cs typeface="Arial" pitchFamily="34" charset="0"/>
              </a:rPr>
              <a:t>meccanismo </a:t>
            </a:r>
            <a:r>
              <a:rPr lang="it-IT" sz="1400" b="1" dirty="0" smtClean="0">
                <a:solidFill>
                  <a:srgbClr val="002364"/>
                </a:solidFill>
                <a:latin typeface="Arial" pitchFamily="34" charset="0"/>
                <a:cs typeface="Arial" pitchFamily="34" charset="0"/>
              </a:rPr>
              <a:t>mensile</a:t>
            </a:r>
            <a:r>
              <a:rPr lang="it-IT" sz="1400" dirty="0" smtClean="0">
                <a:solidFill>
                  <a:srgbClr val="002364"/>
                </a:solidFill>
                <a:latin typeface="Arial" pitchFamily="34" charset="0"/>
                <a:cs typeface="Arial" pitchFamily="34" charset="0"/>
              </a:rPr>
              <a:t>;</a:t>
            </a:r>
          </a:p>
          <a:p>
            <a:pPr algn="just">
              <a:spcBef>
                <a:spcPts val="300"/>
              </a:spcBef>
              <a:buClr>
                <a:srgbClr val="D70064"/>
              </a:buClr>
            </a:pPr>
            <a:r>
              <a:rPr lang="it-IT" sz="1400" dirty="0" smtClean="0">
                <a:latin typeface="Arial" pitchFamily="34" charset="0"/>
                <a:cs typeface="Arial" pitchFamily="34" charset="0"/>
              </a:rPr>
              <a:t>scelta possibile </a:t>
            </a:r>
            <a:r>
              <a:rPr lang="it-IT" sz="1400" b="1" dirty="0" smtClean="0">
                <a:solidFill>
                  <a:srgbClr val="002364"/>
                </a:solidFill>
                <a:latin typeface="Arial" pitchFamily="34" charset="0"/>
                <a:cs typeface="Arial" pitchFamily="34" charset="0"/>
              </a:rPr>
              <a:t>in ogni momento </a:t>
            </a:r>
            <a:r>
              <a:rPr lang="it-IT" sz="1400" dirty="0" smtClean="0">
                <a:latin typeface="Arial" pitchFamily="34" charset="0"/>
                <a:cs typeface="Arial" pitchFamily="34" charset="0"/>
              </a:rPr>
              <a:t>durante la vita del contratto;</a:t>
            </a:r>
          </a:p>
          <a:p>
            <a:pPr algn="just">
              <a:spcBef>
                <a:spcPts val="300"/>
              </a:spcBef>
              <a:buClr>
                <a:srgbClr val="D70064"/>
              </a:buClr>
            </a:pPr>
            <a:r>
              <a:rPr lang="it-IT" sz="1400" b="1" dirty="0" smtClean="0">
                <a:solidFill>
                  <a:srgbClr val="002364"/>
                </a:solidFill>
                <a:latin typeface="Arial" pitchFamily="34" charset="0"/>
                <a:cs typeface="Arial" pitchFamily="34" charset="0"/>
              </a:rPr>
              <a:t>attivabile su ogni singolo OICR</a:t>
            </a:r>
            <a:r>
              <a:rPr lang="it-IT" sz="1400" dirty="0" smtClean="0">
                <a:solidFill>
                  <a:srgbClr val="002364"/>
                </a:solidFill>
                <a:latin typeface="Arial" pitchFamily="34" charset="0"/>
                <a:cs typeface="Arial" pitchFamily="34" charset="0"/>
              </a:rPr>
              <a:t>;</a:t>
            </a:r>
            <a:endParaRPr lang="it-IT" sz="1400" b="1" dirty="0" smtClean="0">
              <a:solidFill>
                <a:srgbClr val="002364"/>
              </a:solidFill>
              <a:latin typeface="Arial" pitchFamily="34" charset="0"/>
              <a:cs typeface="Arial" pitchFamily="34" charset="0"/>
            </a:endParaRPr>
          </a:p>
          <a:p>
            <a:pPr algn="just">
              <a:spcBef>
                <a:spcPts val="300"/>
              </a:spcBef>
              <a:buClr>
                <a:srgbClr val="D70064"/>
              </a:buClr>
            </a:pPr>
            <a:r>
              <a:rPr lang="it-IT" sz="1400" dirty="0" smtClean="0">
                <a:latin typeface="Arial" pitchFamily="34" charset="0"/>
                <a:cs typeface="Arial" pitchFamily="34" charset="0"/>
              </a:rPr>
              <a:t>al momento della richiesta il Contraente indica uno o più </a:t>
            </a:r>
            <a:r>
              <a:rPr lang="it-IT" sz="1400" b="1" dirty="0" smtClean="0">
                <a:solidFill>
                  <a:srgbClr val="002364"/>
                </a:solidFill>
                <a:latin typeface="Arial" pitchFamily="34" charset="0"/>
                <a:cs typeface="Arial" pitchFamily="34" charset="0"/>
              </a:rPr>
              <a:t>OICR</a:t>
            </a:r>
            <a:r>
              <a:rPr lang="it-IT" sz="1400" b="1" dirty="0" smtClean="0">
                <a:solidFill>
                  <a:srgbClr val="002060"/>
                </a:solidFill>
                <a:latin typeface="Arial" pitchFamily="34" charset="0"/>
                <a:cs typeface="Arial" pitchFamily="34" charset="0"/>
              </a:rPr>
              <a:t> </a:t>
            </a:r>
            <a:r>
              <a:rPr lang="it-IT" sz="1400" dirty="0" smtClean="0">
                <a:latin typeface="Arial" pitchFamily="34" charset="0"/>
                <a:cs typeface="Arial" pitchFamily="34" charset="0"/>
              </a:rPr>
              <a:t>su cui attivare il servizio ed il </a:t>
            </a:r>
            <a:r>
              <a:rPr lang="it-IT" sz="1400" b="1" dirty="0" smtClean="0">
                <a:solidFill>
                  <a:srgbClr val="002364"/>
                </a:solidFill>
                <a:latin typeface="Arial" pitchFamily="34" charset="0"/>
                <a:cs typeface="Arial" pitchFamily="34" charset="0"/>
              </a:rPr>
              <a:t>livello</a:t>
            </a:r>
            <a:r>
              <a:rPr lang="it-IT" sz="1400" b="1" dirty="0" smtClean="0">
                <a:solidFill>
                  <a:srgbClr val="0038A8"/>
                </a:solidFill>
                <a:latin typeface="Arial" pitchFamily="34" charset="0"/>
                <a:cs typeface="Arial" pitchFamily="34" charset="0"/>
              </a:rPr>
              <a:t> </a:t>
            </a:r>
            <a:r>
              <a:rPr lang="it-IT" sz="1400" dirty="0" smtClean="0">
                <a:latin typeface="Arial" pitchFamily="34" charset="0"/>
                <a:cs typeface="Arial" pitchFamily="34" charset="0"/>
              </a:rPr>
              <a:t>di attivazione prescelto (10%, 15% o 20%);</a:t>
            </a:r>
          </a:p>
          <a:p>
            <a:pPr algn="just">
              <a:spcBef>
                <a:spcPts val="300"/>
              </a:spcBef>
              <a:buClr>
                <a:srgbClr val="D70064"/>
              </a:buClr>
            </a:pPr>
            <a:r>
              <a:rPr lang="it-IT" sz="1400" b="1" dirty="0" smtClean="0">
                <a:solidFill>
                  <a:srgbClr val="002364"/>
                </a:solidFill>
                <a:latin typeface="Arial" pitchFamily="34" charset="0"/>
                <a:cs typeface="Arial" pitchFamily="34" charset="0"/>
              </a:rPr>
              <a:t>il giorno di servizio/calcolo: </a:t>
            </a:r>
            <a:r>
              <a:rPr lang="it-IT" sz="1400" dirty="0" smtClean="0">
                <a:latin typeface="Arial" pitchFamily="34" charset="0"/>
                <a:cs typeface="Arial" pitchFamily="34" charset="0"/>
              </a:rPr>
              <a:t>notte tra il 24 e 25 del mese;</a:t>
            </a:r>
          </a:p>
          <a:p>
            <a:pPr algn="just">
              <a:spcBef>
                <a:spcPts val="300"/>
              </a:spcBef>
              <a:buClr>
                <a:srgbClr val="D70064"/>
              </a:buClr>
            </a:pPr>
            <a:r>
              <a:rPr lang="it-IT" sz="1400" dirty="0" smtClean="0">
                <a:latin typeface="Arial" pitchFamily="34" charset="0"/>
                <a:cs typeface="Arial" pitchFamily="34" charset="0"/>
              </a:rPr>
              <a:t>per il </a:t>
            </a:r>
            <a:r>
              <a:rPr lang="it-IT" sz="1400" b="1" dirty="0" smtClean="0">
                <a:solidFill>
                  <a:srgbClr val="002364"/>
                </a:solidFill>
                <a:latin typeface="Arial" pitchFamily="34" charset="0"/>
                <a:cs typeface="Arial" pitchFamily="34" charset="0"/>
              </a:rPr>
              <a:t>calcolo della plusvalenza </a:t>
            </a:r>
            <a:r>
              <a:rPr lang="it-IT" sz="1400" dirty="0" smtClean="0">
                <a:latin typeface="Arial" pitchFamily="34" charset="0"/>
                <a:cs typeface="Arial" pitchFamily="34" charset="0"/>
              </a:rPr>
              <a:t>si considerano: il controvalore dell’investimento sull’OICR disponibile al giorno di servizio/calcolo ed il controvalore dell’investimento nello stesso OICR alla data di decorrenza del servizio maggiorato di eventuali investimenti netti e diminuito dei disinvestimenti valorizzati tra la data di decorrenza del servizio ed il giorno di servizio;</a:t>
            </a:r>
          </a:p>
          <a:p>
            <a:pPr algn="just">
              <a:spcBef>
                <a:spcPts val="300"/>
              </a:spcBef>
              <a:buClr>
                <a:srgbClr val="D70064"/>
              </a:buClr>
            </a:pPr>
            <a:r>
              <a:rPr lang="it-IT" sz="1400" b="1" dirty="0" smtClean="0">
                <a:solidFill>
                  <a:srgbClr val="002364"/>
                </a:solidFill>
                <a:latin typeface="Arial" pitchFamily="34" charset="0"/>
                <a:cs typeface="Arial" pitchFamily="34" charset="0"/>
              </a:rPr>
              <a:t>disinvestimento dall’OICR </a:t>
            </a:r>
            <a:r>
              <a:rPr lang="it-IT" sz="1400" dirty="0" smtClean="0">
                <a:latin typeface="Arial" pitchFamily="34" charset="0"/>
                <a:cs typeface="Arial" pitchFamily="34" charset="0"/>
              </a:rPr>
              <a:t>il giorno immediatamente successivo al giorno di servizio (26 del mese) se lavorativo, altrimenti il giorno lavorativo immediatamente successivo;</a:t>
            </a:r>
          </a:p>
          <a:p>
            <a:pPr algn="just">
              <a:spcBef>
                <a:spcPts val="300"/>
              </a:spcBef>
              <a:buClr>
                <a:srgbClr val="D70064"/>
              </a:buClr>
            </a:pPr>
            <a:r>
              <a:rPr lang="it-IT" sz="1400" b="1" dirty="0" smtClean="0">
                <a:solidFill>
                  <a:srgbClr val="002364"/>
                </a:solidFill>
                <a:latin typeface="Arial" pitchFamily="34" charset="0"/>
                <a:cs typeface="Arial" pitchFamily="34" charset="0"/>
              </a:rPr>
              <a:t>l’investimento </a:t>
            </a:r>
            <a:r>
              <a:rPr lang="it-IT" sz="1400" dirty="0" smtClean="0">
                <a:latin typeface="Arial" pitchFamily="34" charset="0"/>
                <a:cs typeface="Arial" pitchFamily="34" charset="0"/>
              </a:rPr>
              <a:t>nella Gestione </a:t>
            </a:r>
            <a:r>
              <a:rPr lang="it-IT" sz="1400" dirty="0" smtClean="0">
                <a:latin typeface="Arial" pitchFamily="34" charset="0"/>
                <a:cs typeface="Arial" pitchFamily="34" charset="0"/>
              </a:rPr>
              <a:t>Separata/Fondo Monetario </a:t>
            </a:r>
            <a:r>
              <a:rPr lang="it-IT" sz="1400" dirty="0" smtClean="0">
                <a:latin typeface="Arial" pitchFamily="34" charset="0"/>
                <a:cs typeface="Arial" pitchFamily="34" charset="0"/>
              </a:rPr>
              <a:t>è il 1° giorno lavorativo successivo a quello di disponibilità dell'importo disinvestito dai fondi; </a:t>
            </a:r>
          </a:p>
          <a:p>
            <a:pPr algn="just">
              <a:spcBef>
                <a:spcPts val="300"/>
              </a:spcBef>
              <a:buClr>
                <a:srgbClr val="D70064"/>
              </a:buClr>
            </a:pPr>
            <a:r>
              <a:rPr lang="it-IT" sz="1400" b="1" dirty="0" smtClean="0">
                <a:solidFill>
                  <a:srgbClr val="002364"/>
                </a:solidFill>
                <a:latin typeface="Arial" pitchFamily="34" charset="0"/>
                <a:cs typeface="Arial" pitchFamily="34" charset="0"/>
              </a:rPr>
              <a:t>il consolidamento del capital gain </a:t>
            </a:r>
            <a:r>
              <a:rPr lang="it-IT" sz="1400" dirty="0" smtClean="0">
                <a:latin typeface="Arial" pitchFamily="34" charset="0"/>
                <a:cs typeface="Arial" pitchFamily="34" charset="0"/>
              </a:rPr>
              <a:t>tramite switch automatico verso la Gestione </a:t>
            </a:r>
            <a:r>
              <a:rPr lang="it-IT" sz="1400" dirty="0" smtClean="0">
                <a:latin typeface="Arial" pitchFamily="34" charset="0"/>
                <a:cs typeface="Arial" pitchFamily="34" charset="0"/>
              </a:rPr>
              <a:t>Separata/Fondo Monetario </a:t>
            </a:r>
            <a:r>
              <a:rPr lang="it-IT" sz="1400" dirty="0" smtClean="0">
                <a:latin typeface="Arial" pitchFamily="34" charset="0"/>
                <a:cs typeface="Arial" pitchFamily="34" charset="0"/>
              </a:rPr>
              <a:t>avverrà solo se l’importo da trasferire è superiore a 50 euro;</a:t>
            </a:r>
          </a:p>
          <a:p>
            <a:pPr marL="358775" algn="just">
              <a:spcBef>
                <a:spcPts val="300"/>
              </a:spcBef>
              <a:buClr>
                <a:srgbClr val="D70064"/>
              </a:buClr>
            </a:pPr>
            <a:r>
              <a:rPr lang="it-IT" sz="1400" b="1" dirty="0" smtClean="0">
                <a:solidFill>
                  <a:srgbClr val="002364"/>
                </a:solidFill>
                <a:latin typeface="Arial" pitchFamily="34" charset="0"/>
                <a:cs typeface="Arial" pitchFamily="34" charset="0"/>
              </a:rPr>
              <a:t>Costo:  </a:t>
            </a:r>
            <a:r>
              <a:rPr lang="it-IT" sz="1400" dirty="0" smtClean="0">
                <a:latin typeface="Arial" pitchFamily="34" charset="0"/>
                <a:cs typeface="Arial" pitchFamily="34" charset="0"/>
              </a:rPr>
              <a:t>5 euro dedotti dall’importo trasferito.</a:t>
            </a:r>
            <a:endParaRPr lang="it-IT"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SERVIZI OPZIONALI – STOP LOSS</a:t>
            </a:r>
            <a:endParaRPr lang="it-IT" dirty="0"/>
          </a:p>
        </p:txBody>
      </p:sp>
      <p:sp>
        <p:nvSpPr>
          <p:cNvPr id="4" name="Segnaposto numero diapositiva 2"/>
          <p:cNvSpPr>
            <a:spLocks noGrp="1"/>
          </p:cNvSpPr>
          <p:nvPr>
            <p:ph type="sldNum" sz="quarter" idx="12"/>
          </p:nvPr>
        </p:nvSpPr>
        <p:spPr/>
        <p:txBody>
          <a:bodyPr/>
          <a:lstStyle/>
          <a:p>
            <a:fld id="{9D6A66C3-F6AC-47B2-B5BC-E0A86AF003C3}" type="slidenum">
              <a:rPr lang="es-ES" smtClean="0"/>
              <a:pPr/>
              <a:t>26</a:t>
            </a:fld>
            <a:endParaRPr lang="es-ES" dirty="0"/>
          </a:p>
        </p:txBody>
      </p:sp>
      <p:sp>
        <p:nvSpPr>
          <p:cNvPr id="5" name="Segnaposto contenuto 3"/>
          <p:cNvSpPr>
            <a:spLocks noGrp="1"/>
          </p:cNvSpPr>
          <p:nvPr>
            <p:ph idx="4294967295"/>
          </p:nvPr>
        </p:nvSpPr>
        <p:spPr>
          <a:xfrm>
            <a:off x="539552" y="1628800"/>
            <a:ext cx="8208912" cy="5157788"/>
          </a:xfrm>
        </p:spPr>
        <p:txBody>
          <a:bodyPr>
            <a:noAutofit/>
          </a:bodyPr>
          <a:lstStyle/>
          <a:p>
            <a:pPr marL="0" indent="0" algn="just">
              <a:spcBef>
                <a:spcPts val="600"/>
              </a:spcBef>
              <a:buNone/>
            </a:pPr>
            <a:r>
              <a:rPr lang="it-IT" sz="1400" dirty="0" smtClean="0">
                <a:latin typeface="Arial" pitchFamily="34" charset="0"/>
                <a:cs typeface="Arial" pitchFamily="34" charset="0"/>
              </a:rPr>
              <a:t>Possibilità di frenare eventuali decrementi del valore del fondo (rispetto ad un livello indicato dal Contraente) attraverso switch settimanali automatici dagli OICR di partenza verso la </a:t>
            </a:r>
            <a:r>
              <a:rPr lang="it-IT" sz="1400" b="1" dirty="0" smtClean="0">
                <a:solidFill>
                  <a:srgbClr val="002364"/>
                </a:solidFill>
                <a:latin typeface="Arial" pitchFamily="34" charset="0"/>
                <a:cs typeface="Arial" pitchFamily="34" charset="0"/>
              </a:rPr>
              <a:t>Gestione Separata</a:t>
            </a:r>
            <a:r>
              <a:rPr lang="it-IT" sz="1400" dirty="0" smtClean="0">
                <a:latin typeface="Arial" pitchFamily="34" charset="0"/>
                <a:cs typeface="Arial" pitchFamily="34" charset="0"/>
              </a:rPr>
              <a:t> </a:t>
            </a:r>
            <a:r>
              <a:rPr lang="it-IT" sz="1400" b="1" dirty="0" smtClean="0">
                <a:solidFill>
                  <a:srgbClr val="002364"/>
                </a:solidFill>
                <a:latin typeface="Arial" pitchFamily="34" charset="0"/>
                <a:cs typeface="Arial" pitchFamily="34" charset="0"/>
              </a:rPr>
              <a:t>CNP Vida </a:t>
            </a:r>
            <a:r>
              <a:rPr lang="it-IT" sz="1400" b="1" dirty="0" err="1" smtClean="0">
                <a:solidFill>
                  <a:srgbClr val="002364"/>
                </a:solidFill>
                <a:latin typeface="Arial" pitchFamily="34" charset="0"/>
                <a:cs typeface="Arial" pitchFamily="34" charset="0"/>
              </a:rPr>
              <a:t>Guarantee</a:t>
            </a:r>
            <a:r>
              <a:rPr lang="it-IT" sz="1400" b="1" dirty="0" smtClean="0">
                <a:solidFill>
                  <a:srgbClr val="002364"/>
                </a:solidFill>
                <a:latin typeface="Arial" pitchFamily="34" charset="0"/>
                <a:cs typeface="Arial" pitchFamily="34" charset="0"/>
              </a:rPr>
              <a:t>/Fondo Monetario </a:t>
            </a:r>
            <a:r>
              <a:rPr lang="it-IT" sz="1400" dirty="0" smtClean="0">
                <a:latin typeface="Arial" pitchFamily="34" charset="0"/>
                <a:cs typeface="Arial" pitchFamily="34" charset="0"/>
              </a:rPr>
              <a:t>a seconda del prodotto </a:t>
            </a:r>
            <a:r>
              <a:rPr lang="it-IT" sz="1400" dirty="0" smtClean="0">
                <a:latin typeface="Arial" pitchFamily="34" charset="0"/>
                <a:cs typeface="Arial" pitchFamily="34" charset="0"/>
              </a:rPr>
              <a:t>:</a:t>
            </a:r>
          </a:p>
          <a:p>
            <a:pPr marL="0" indent="0" algn="just">
              <a:spcBef>
                <a:spcPts val="600"/>
              </a:spcBef>
              <a:buNone/>
            </a:pPr>
            <a:endParaRPr lang="it-IT" sz="700" dirty="0" smtClean="0">
              <a:solidFill>
                <a:srgbClr val="002364"/>
              </a:solidFill>
              <a:latin typeface="Arial" pitchFamily="34" charset="0"/>
              <a:cs typeface="Arial" pitchFamily="34" charset="0"/>
            </a:endParaRPr>
          </a:p>
          <a:p>
            <a:pPr algn="just">
              <a:spcBef>
                <a:spcPts val="300"/>
              </a:spcBef>
              <a:buClr>
                <a:srgbClr val="D70064"/>
              </a:buClr>
            </a:pPr>
            <a:r>
              <a:rPr lang="it-IT" sz="1400" dirty="0" smtClean="0">
                <a:latin typeface="Arial" pitchFamily="34" charset="0"/>
                <a:cs typeface="Arial" pitchFamily="34" charset="0"/>
              </a:rPr>
              <a:t>meccanismo </a:t>
            </a:r>
            <a:r>
              <a:rPr lang="it-IT" sz="1400" b="1" dirty="0" smtClean="0">
                <a:solidFill>
                  <a:srgbClr val="002364"/>
                </a:solidFill>
                <a:latin typeface="Arial" pitchFamily="34" charset="0"/>
                <a:cs typeface="Arial" pitchFamily="34" charset="0"/>
              </a:rPr>
              <a:t>settimanale</a:t>
            </a:r>
            <a:r>
              <a:rPr lang="it-IT" sz="1400" dirty="0" smtClean="0">
                <a:solidFill>
                  <a:srgbClr val="002364"/>
                </a:solidFill>
                <a:latin typeface="Arial" pitchFamily="34" charset="0"/>
                <a:cs typeface="Arial" pitchFamily="34" charset="0"/>
              </a:rPr>
              <a:t>;</a:t>
            </a:r>
            <a:endParaRPr lang="it-IT" sz="1400" b="1" dirty="0" smtClean="0">
              <a:solidFill>
                <a:srgbClr val="002364"/>
              </a:solidFill>
              <a:latin typeface="Arial" pitchFamily="34" charset="0"/>
              <a:cs typeface="Arial" pitchFamily="34" charset="0"/>
            </a:endParaRPr>
          </a:p>
          <a:p>
            <a:pPr algn="just">
              <a:spcBef>
                <a:spcPts val="300"/>
              </a:spcBef>
              <a:buClr>
                <a:srgbClr val="D70064"/>
              </a:buClr>
            </a:pPr>
            <a:r>
              <a:rPr lang="it-IT" sz="1400" b="1" dirty="0" smtClean="0">
                <a:solidFill>
                  <a:srgbClr val="002364"/>
                </a:solidFill>
                <a:latin typeface="Arial" pitchFamily="34" charset="0"/>
                <a:cs typeface="Arial" pitchFamily="34" charset="0"/>
              </a:rPr>
              <a:t>attivabile su ogni singolo fondo</a:t>
            </a:r>
            <a:r>
              <a:rPr lang="it-IT" sz="1400" dirty="0" smtClean="0">
                <a:solidFill>
                  <a:srgbClr val="002364"/>
                </a:solidFill>
                <a:latin typeface="Arial" pitchFamily="34" charset="0"/>
                <a:cs typeface="Arial" pitchFamily="34" charset="0"/>
              </a:rPr>
              <a:t>;</a:t>
            </a:r>
            <a:endParaRPr lang="it-IT" sz="1400" b="1" dirty="0" smtClean="0">
              <a:solidFill>
                <a:srgbClr val="002364"/>
              </a:solidFill>
              <a:latin typeface="Arial" pitchFamily="34" charset="0"/>
              <a:cs typeface="Arial" pitchFamily="34" charset="0"/>
            </a:endParaRPr>
          </a:p>
          <a:p>
            <a:pPr algn="just">
              <a:spcBef>
                <a:spcPts val="300"/>
              </a:spcBef>
              <a:buClr>
                <a:srgbClr val="D70064"/>
              </a:buClr>
            </a:pPr>
            <a:r>
              <a:rPr lang="it-IT" sz="1400" dirty="0" smtClean="0">
                <a:latin typeface="Arial" pitchFamily="34" charset="0"/>
                <a:cs typeface="Arial" pitchFamily="34" charset="0"/>
              </a:rPr>
              <a:t>scelta possibile </a:t>
            </a:r>
            <a:r>
              <a:rPr lang="it-IT" sz="1400" b="1" dirty="0" smtClean="0">
                <a:solidFill>
                  <a:srgbClr val="002364"/>
                </a:solidFill>
                <a:latin typeface="Arial" pitchFamily="34" charset="0"/>
                <a:cs typeface="Arial" pitchFamily="34" charset="0"/>
              </a:rPr>
              <a:t>in ogni momento </a:t>
            </a:r>
            <a:r>
              <a:rPr lang="it-IT" sz="1400" dirty="0" smtClean="0">
                <a:latin typeface="Arial" pitchFamily="34" charset="0"/>
                <a:cs typeface="Arial" pitchFamily="34" charset="0"/>
              </a:rPr>
              <a:t>durante la vita del contratto;</a:t>
            </a:r>
          </a:p>
          <a:p>
            <a:pPr algn="just">
              <a:spcBef>
                <a:spcPts val="300"/>
              </a:spcBef>
              <a:buClr>
                <a:srgbClr val="D70064"/>
              </a:buClr>
            </a:pPr>
            <a:r>
              <a:rPr lang="it-IT" sz="1400" dirty="0" smtClean="0">
                <a:latin typeface="Arial" pitchFamily="34" charset="0"/>
                <a:cs typeface="Arial" pitchFamily="34" charset="0"/>
              </a:rPr>
              <a:t>al momento della richiesta il Contraente indica</a:t>
            </a:r>
            <a:r>
              <a:rPr lang="it-IT" sz="1400" b="1" dirty="0" smtClean="0">
                <a:solidFill>
                  <a:srgbClr val="0038A8"/>
                </a:solidFill>
                <a:latin typeface="Arial" pitchFamily="34" charset="0"/>
                <a:cs typeface="Arial" pitchFamily="34" charset="0"/>
              </a:rPr>
              <a:t> </a:t>
            </a:r>
            <a:r>
              <a:rPr lang="it-IT" sz="1400" b="1" dirty="0" smtClean="0">
                <a:solidFill>
                  <a:srgbClr val="002364"/>
                </a:solidFill>
                <a:latin typeface="Arial" pitchFamily="34" charset="0"/>
                <a:cs typeface="Arial" pitchFamily="34" charset="0"/>
              </a:rPr>
              <a:t>l’OICR</a:t>
            </a:r>
            <a:r>
              <a:rPr lang="it-IT" sz="1400" b="1" dirty="0" smtClean="0">
                <a:solidFill>
                  <a:srgbClr val="0038A8"/>
                </a:solidFill>
                <a:latin typeface="Arial" pitchFamily="34" charset="0"/>
                <a:cs typeface="Arial" pitchFamily="34" charset="0"/>
              </a:rPr>
              <a:t> </a:t>
            </a:r>
            <a:r>
              <a:rPr lang="it-IT" sz="1400" dirty="0" smtClean="0">
                <a:latin typeface="Arial" pitchFamily="34" charset="0"/>
                <a:cs typeface="Arial" pitchFamily="34" charset="0"/>
              </a:rPr>
              <a:t>su cui attivare il servizio ed </a:t>
            </a:r>
            <a:r>
              <a:rPr lang="it-IT" sz="1400" b="1" dirty="0" smtClean="0">
                <a:solidFill>
                  <a:srgbClr val="002364"/>
                </a:solidFill>
                <a:latin typeface="Arial" pitchFamily="34" charset="0"/>
                <a:cs typeface="Arial" pitchFamily="34" charset="0"/>
              </a:rPr>
              <a:t>il livello </a:t>
            </a:r>
            <a:r>
              <a:rPr lang="it-IT" sz="1400" dirty="0" smtClean="0">
                <a:latin typeface="Arial" pitchFamily="34" charset="0"/>
                <a:cs typeface="Arial" pitchFamily="34" charset="0"/>
              </a:rPr>
              <a:t>di attivazione prescelto (10%, 15% o 20%); </a:t>
            </a:r>
          </a:p>
          <a:p>
            <a:pPr algn="just">
              <a:spcBef>
                <a:spcPts val="300"/>
              </a:spcBef>
              <a:buClr>
                <a:srgbClr val="D70064"/>
              </a:buClr>
            </a:pPr>
            <a:r>
              <a:rPr lang="it-IT" sz="1400" b="1" dirty="0" smtClean="0">
                <a:solidFill>
                  <a:srgbClr val="002364"/>
                </a:solidFill>
                <a:latin typeface="Arial" pitchFamily="34" charset="0"/>
                <a:cs typeface="Arial" pitchFamily="34" charset="0"/>
              </a:rPr>
              <a:t>giorno di servizio/calcolo: </a:t>
            </a:r>
            <a:r>
              <a:rPr lang="it-IT" sz="1400" dirty="0" smtClean="0">
                <a:latin typeface="Arial" pitchFamily="34" charset="0"/>
                <a:cs typeface="Arial" pitchFamily="34" charset="0"/>
              </a:rPr>
              <a:t>notte tra il giovedì ed  il venerdì;</a:t>
            </a:r>
          </a:p>
          <a:p>
            <a:pPr algn="just">
              <a:spcBef>
                <a:spcPts val="300"/>
              </a:spcBef>
              <a:buClr>
                <a:srgbClr val="D70064"/>
              </a:buClr>
            </a:pPr>
            <a:r>
              <a:rPr lang="it-IT" sz="1400" dirty="0" smtClean="0">
                <a:latin typeface="Arial" pitchFamily="34" charset="0"/>
                <a:cs typeface="Arial" pitchFamily="34" charset="0"/>
              </a:rPr>
              <a:t>per il </a:t>
            </a:r>
            <a:r>
              <a:rPr lang="it-IT" sz="1400" b="1" dirty="0" smtClean="0">
                <a:solidFill>
                  <a:srgbClr val="002364"/>
                </a:solidFill>
                <a:latin typeface="Arial" pitchFamily="34" charset="0"/>
                <a:cs typeface="Arial" pitchFamily="34" charset="0"/>
              </a:rPr>
              <a:t>calcolo della minusvalenza </a:t>
            </a:r>
            <a:r>
              <a:rPr lang="it-IT" sz="1400" dirty="0" smtClean="0">
                <a:latin typeface="Arial" pitchFamily="34" charset="0"/>
                <a:cs typeface="Arial" pitchFamily="34" charset="0"/>
              </a:rPr>
              <a:t>si considerano il controvalore dell’investimento disponibile al giorno di servizio/calcolo ed il massimo controvalore  (valore di riferimento) sull’OICR registrato dalla data di decorrenza del servizio fino al giorno di calcolo. Il  valore di riferimento è maggiorato di eventuali investimenti netti valorizzati  dalla data di registrazione di tale valore di riferimento e la data di calcolo;</a:t>
            </a:r>
          </a:p>
          <a:p>
            <a:pPr algn="just">
              <a:spcBef>
                <a:spcPts val="300"/>
              </a:spcBef>
              <a:buClr>
                <a:srgbClr val="D70064"/>
              </a:buClr>
            </a:pPr>
            <a:r>
              <a:rPr lang="it-IT" sz="1400" dirty="0" smtClean="0">
                <a:latin typeface="Arial" pitchFamily="34" charset="0"/>
                <a:cs typeface="Arial" pitchFamily="34" charset="0"/>
              </a:rPr>
              <a:t>in caso di minusvalenza del fondo di partenza: l’intero valore viene trasferito nella Gestione </a:t>
            </a:r>
            <a:r>
              <a:rPr lang="it-IT" sz="1400" dirty="0" smtClean="0">
                <a:latin typeface="Arial" pitchFamily="34" charset="0"/>
                <a:cs typeface="Arial" pitchFamily="34" charset="0"/>
              </a:rPr>
              <a:t>Separata/Fondo monetario</a:t>
            </a:r>
            <a:endParaRPr lang="it-IT" sz="1400" dirty="0" smtClean="0">
              <a:latin typeface="Arial" pitchFamily="34" charset="0"/>
              <a:cs typeface="Arial" pitchFamily="34" charset="0"/>
            </a:endParaRPr>
          </a:p>
          <a:p>
            <a:pPr algn="just">
              <a:spcBef>
                <a:spcPts val="300"/>
              </a:spcBef>
              <a:buClr>
                <a:srgbClr val="D70064"/>
              </a:buClr>
            </a:pPr>
            <a:r>
              <a:rPr lang="it-IT" sz="1400" b="1" dirty="0" smtClean="0">
                <a:solidFill>
                  <a:srgbClr val="002364"/>
                </a:solidFill>
                <a:latin typeface="Arial" pitchFamily="34" charset="0"/>
                <a:cs typeface="Arial" pitchFamily="34" charset="0"/>
              </a:rPr>
              <a:t>disinvestimento </a:t>
            </a:r>
            <a:r>
              <a:rPr lang="it-IT" sz="1400" dirty="0" smtClean="0">
                <a:latin typeface="Arial" pitchFamily="34" charset="0"/>
                <a:cs typeface="Arial" pitchFamily="34" charset="0"/>
              </a:rPr>
              <a:t>dall’OICR:  il giorno immediatamente successivo al giorno di servizio;</a:t>
            </a:r>
          </a:p>
          <a:p>
            <a:pPr algn="just">
              <a:spcBef>
                <a:spcPts val="300"/>
              </a:spcBef>
              <a:buClr>
                <a:srgbClr val="D70064"/>
              </a:buClr>
            </a:pPr>
            <a:r>
              <a:rPr lang="it-IT" sz="1400" b="1" dirty="0" smtClean="0">
                <a:solidFill>
                  <a:srgbClr val="002364"/>
                </a:solidFill>
                <a:latin typeface="Arial" pitchFamily="34" charset="0"/>
                <a:cs typeface="Arial" pitchFamily="34" charset="0"/>
              </a:rPr>
              <a:t>investimento nella Gestione </a:t>
            </a:r>
            <a:r>
              <a:rPr lang="it-IT" sz="1400" b="1" dirty="0" smtClean="0">
                <a:solidFill>
                  <a:srgbClr val="002364"/>
                </a:solidFill>
                <a:latin typeface="Arial" pitchFamily="34" charset="0"/>
                <a:cs typeface="Arial" pitchFamily="34" charset="0"/>
              </a:rPr>
              <a:t>Separata/Fondo Monetario </a:t>
            </a:r>
            <a:r>
              <a:rPr lang="it-IT" sz="1400" dirty="0" smtClean="0">
                <a:latin typeface="Arial" pitchFamily="34" charset="0"/>
                <a:cs typeface="Arial" pitchFamily="34" charset="0"/>
              </a:rPr>
              <a:t>è il 1° giorno lavorativo successivo a  quello di disponibilità dell'importo disinvestito dai fondi;</a:t>
            </a:r>
          </a:p>
          <a:p>
            <a:pPr marL="358775" algn="just">
              <a:spcBef>
                <a:spcPts val="300"/>
              </a:spcBef>
              <a:buClr>
                <a:srgbClr val="D70064"/>
              </a:buClr>
            </a:pPr>
            <a:r>
              <a:rPr lang="it-IT" sz="1400" b="1" dirty="0" smtClean="0">
                <a:solidFill>
                  <a:srgbClr val="002364"/>
                </a:solidFill>
                <a:latin typeface="Arial" pitchFamily="34" charset="0"/>
                <a:cs typeface="Arial" pitchFamily="34" charset="0"/>
              </a:rPr>
              <a:t>Costo: </a:t>
            </a:r>
            <a:r>
              <a:rPr lang="it-IT" sz="1400" dirty="0" smtClean="0">
                <a:latin typeface="Arial" pitchFamily="34" charset="0"/>
                <a:cs typeface="Arial" pitchFamily="34" charset="0"/>
              </a:rPr>
              <a:t>5 euro dedotti dall’importo trasferito.</a:t>
            </a:r>
            <a:endParaRPr lang="it-IT"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3275856" y="6364903"/>
            <a:ext cx="2060028" cy="356572"/>
          </a:xfrm>
        </p:spPr>
        <p:txBody>
          <a:bodyPr/>
          <a:lstStyle/>
          <a:p>
            <a:fld id="{9D6A66C3-F6AC-47B2-B5BC-E0A86AF003C3}" type="slidenum">
              <a:rPr lang="es-ES" smtClean="0"/>
              <a:pPr/>
              <a:t>27</a:t>
            </a:fld>
            <a:endParaRPr lang="es-ES" dirty="0"/>
          </a:p>
        </p:txBody>
      </p:sp>
      <p:sp>
        <p:nvSpPr>
          <p:cNvPr id="69" name="Segnaposto numero diapositiva 2"/>
          <p:cNvSpPr txBox="1">
            <a:spLocks/>
          </p:cNvSpPr>
          <p:nvPr/>
        </p:nvSpPr>
        <p:spPr>
          <a:xfrm>
            <a:off x="3275856" y="6364903"/>
            <a:ext cx="2060028" cy="356572"/>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D6A66C3-F6AC-47B2-B5BC-E0A86AF003C3}" type="slidenum">
              <a:rPr kumimoji="0" lang="es-ES" sz="9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s-ES" sz="9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grpSp>
        <p:nvGrpSpPr>
          <p:cNvPr id="100" name="Gruppo 99"/>
          <p:cNvGrpSpPr/>
          <p:nvPr/>
        </p:nvGrpSpPr>
        <p:grpSpPr>
          <a:xfrm>
            <a:off x="5004048" y="2420888"/>
            <a:ext cx="3672408" cy="2642079"/>
            <a:chOff x="4572000" y="1700808"/>
            <a:chExt cx="4176464" cy="3290151"/>
          </a:xfrm>
        </p:grpSpPr>
        <p:grpSp>
          <p:nvGrpSpPr>
            <p:cNvPr id="18" name="Gruppo 17"/>
            <p:cNvGrpSpPr/>
            <p:nvPr/>
          </p:nvGrpSpPr>
          <p:grpSpPr>
            <a:xfrm>
              <a:off x="4572000" y="1700808"/>
              <a:ext cx="4176464" cy="3290151"/>
              <a:chOff x="4139952" y="2376264"/>
              <a:chExt cx="4608512" cy="3789040"/>
            </a:xfrm>
          </p:grpSpPr>
          <p:grpSp>
            <p:nvGrpSpPr>
              <p:cNvPr id="19" name="Gruppo 21"/>
              <p:cNvGrpSpPr/>
              <p:nvPr/>
            </p:nvGrpSpPr>
            <p:grpSpPr>
              <a:xfrm>
                <a:off x="4139952" y="2376264"/>
                <a:ext cx="4608512" cy="3789040"/>
                <a:chOff x="1691680" y="1772816"/>
                <a:chExt cx="4960167" cy="4904928"/>
              </a:xfrm>
              <a:solidFill>
                <a:srgbClr val="D9E7FF"/>
              </a:solidFill>
            </p:grpSpPr>
            <p:sp>
              <p:nvSpPr>
                <p:cNvPr id="90" name="Ottagono 89"/>
                <p:cNvSpPr/>
                <p:nvPr/>
              </p:nvSpPr>
              <p:spPr>
                <a:xfrm>
                  <a:off x="1691680" y="1772816"/>
                  <a:ext cx="4960167" cy="4904928"/>
                </a:xfrm>
                <a:prstGeom prst="octag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err="1" smtClean="0">
                      <a:solidFill>
                        <a:schemeClr val="bg1"/>
                      </a:solidFill>
                    </a:rPr>
                    <a:t>Reportistica</a:t>
                  </a:r>
                  <a:endParaRPr lang="es-ES_tradnl" sz="1400" b="1" dirty="0">
                    <a:solidFill>
                      <a:schemeClr val="bg1"/>
                    </a:solidFill>
                  </a:endParaRPr>
                </a:p>
              </p:txBody>
            </p:sp>
            <p:sp>
              <p:nvSpPr>
                <p:cNvPr id="101" name="Ottagono 100"/>
                <p:cNvSpPr/>
                <p:nvPr/>
              </p:nvSpPr>
              <p:spPr>
                <a:xfrm>
                  <a:off x="2555776" y="2564904"/>
                  <a:ext cx="3240359" cy="3240360"/>
                </a:xfrm>
                <a:prstGeom prst="octagon">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b="1">
                    <a:solidFill>
                      <a:schemeClr val="bg1"/>
                    </a:solidFill>
                  </a:endParaRPr>
                </a:p>
              </p:txBody>
            </p:sp>
          </p:grpSp>
          <p:cxnSp>
            <p:nvCxnSpPr>
              <p:cNvPr id="20" name="Connettore 1 19"/>
              <p:cNvCxnSpPr>
                <a:stCxn id="90" idx="7"/>
              </p:cNvCxnSpPr>
              <p:nvPr/>
            </p:nvCxnSpPr>
            <p:spPr>
              <a:xfrm flipH="1">
                <a:off x="7318236" y="2376264"/>
                <a:ext cx="436704" cy="62127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Connettore 1 20"/>
              <p:cNvCxnSpPr>
                <a:stCxn id="90" idx="5"/>
                <a:endCxn id="101" idx="5"/>
              </p:cNvCxnSpPr>
              <p:nvPr/>
            </p:nvCxnSpPr>
            <p:spPr>
              <a:xfrm>
                <a:off x="4139952" y="3486036"/>
                <a:ext cx="802835"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Connettore 1 21"/>
              <p:cNvCxnSpPr>
                <a:stCxn id="90" idx="4"/>
                <a:endCxn id="101" idx="4"/>
              </p:cNvCxnSpPr>
              <p:nvPr/>
            </p:nvCxnSpPr>
            <p:spPr>
              <a:xfrm flipV="1">
                <a:off x="4139952" y="4758163"/>
                <a:ext cx="802835"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Connettore 1 22"/>
              <p:cNvCxnSpPr>
                <a:stCxn id="90" idx="6"/>
                <a:endCxn id="101" idx="6"/>
              </p:cNvCxnSpPr>
              <p:nvPr/>
            </p:nvCxnSpPr>
            <p:spPr>
              <a:xfrm>
                <a:off x="5133476" y="2376264"/>
                <a:ext cx="465666" cy="61188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Connettore 1 23"/>
              <p:cNvCxnSpPr>
                <a:stCxn id="90" idx="1"/>
                <a:endCxn id="101" idx="1"/>
              </p:cNvCxnSpPr>
              <p:nvPr/>
            </p:nvCxnSpPr>
            <p:spPr>
              <a:xfrm flipH="1" flipV="1">
                <a:off x="7953418" y="4758163"/>
                <a:ext cx="795046"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Connettore 1 24"/>
              <p:cNvCxnSpPr>
                <a:stCxn id="90" idx="0"/>
                <a:endCxn id="101" idx="0"/>
              </p:cNvCxnSpPr>
              <p:nvPr/>
            </p:nvCxnSpPr>
            <p:spPr>
              <a:xfrm flipH="1">
                <a:off x="7953418" y="3486036"/>
                <a:ext cx="795046"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Connettore 1 25"/>
              <p:cNvCxnSpPr>
                <a:stCxn id="90" idx="2"/>
                <a:endCxn id="101" idx="2"/>
              </p:cNvCxnSpPr>
              <p:nvPr/>
            </p:nvCxnSpPr>
            <p:spPr>
              <a:xfrm flipH="1" flipV="1">
                <a:off x="7297062" y="5491315"/>
                <a:ext cx="457878" cy="6739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Connettore 1 26"/>
              <p:cNvCxnSpPr>
                <a:stCxn id="101" idx="3"/>
                <a:endCxn id="90" idx="3"/>
              </p:cNvCxnSpPr>
              <p:nvPr/>
            </p:nvCxnSpPr>
            <p:spPr>
              <a:xfrm flipH="1">
                <a:off x="5133476" y="5491315"/>
                <a:ext cx="465666" cy="6739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CasellaDiTesto 27"/>
              <p:cNvSpPr txBox="1"/>
              <p:nvPr/>
            </p:nvSpPr>
            <p:spPr>
              <a:xfrm rot="18804220">
                <a:off x="7349619" y="5320242"/>
                <a:ext cx="988293" cy="271692"/>
              </a:xfrm>
              <a:prstGeom prst="rect">
                <a:avLst/>
              </a:prstGeom>
              <a:noFill/>
            </p:spPr>
            <p:txBody>
              <a:bodyPr wrap="none" rtlCol="0">
                <a:spAutoFit/>
              </a:bodyPr>
              <a:lstStyle/>
              <a:p>
                <a:r>
                  <a:rPr lang="es-ES_tradnl" sz="1000" b="1" dirty="0" err="1" smtClean="0">
                    <a:solidFill>
                      <a:schemeClr val="bg1"/>
                    </a:solidFill>
                  </a:rPr>
                  <a:t>Help</a:t>
                </a:r>
                <a:r>
                  <a:rPr lang="es-ES_tradnl" sz="1000" b="1" dirty="0" smtClean="0">
                    <a:solidFill>
                      <a:schemeClr val="bg1"/>
                    </a:solidFill>
                  </a:rPr>
                  <a:t> </a:t>
                </a:r>
                <a:r>
                  <a:rPr lang="es-ES_tradnl" sz="1000" b="1" dirty="0" err="1" smtClean="0">
                    <a:solidFill>
                      <a:schemeClr val="bg1"/>
                    </a:solidFill>
                  </a:rPr>
                  <a:t>Desk</a:t>
                </a:r>
                <a:endParaRPr lang="es-ES_tradnl" sz="1000" b="1" dirty="0">
                  <a:solidFill>
                    <a:schemeClr val="bg1"/>
                  </a:solidFill>
                </a:endParaRPr>
              </a:p>
            </p:txBody>
          </p:sp>
          <p:sp>
            <p:nvSpPr>
              <p:cNvPr id="29" name="CasellaDiTesto 28"/>
              <p:cNvSpPr txBox="1"/>
              <p:nvPr/>
            </p:nvSpPr>
            <p:spPr>
              <a:xfrm rot="5400000">
                <a:off x="7754734" y="4066563"/>
                <a:ext cx="1320226" cy="441501"/>
              </a:xfrm>
              <a:prstGeom prst="rect">
                <a:avLst/>
              </a:prstGeom>
              <a:noFill/>
            </p:spPr>
            <p:txBody>
              <a:bodyPr wrap="none" rtlCol="0">
                <a:spAutoFit/>
              </a:bodyPr>
              <a:lstStyle/>
              <a:p>
                <a:pPr algn="ctr"/>
                <a:r>
                  <a:rPr lang="es-ES_tradnl" sz="1000" b="1" dirty="0" err="1" smtClean="0">
                    <a:solidFill>
                      <a:schemeClr val="bg1"/>
                    </a:solidFill>
                  </a:rPr>
                  <a:t>Area</a:t>
                </a:r>
                <a:r>
                  <a:rPr lang="es-ES_tradnl" sz="1000" b="1" dirty="0" smtClean="0">
                    <a:solidFill>
                      <a:schemeClr val="bg1"/>
                    </a:solidFill>
                  </a:rPr>
                  <a:t> </a:t>
                </a:r>
                <a:r>
                  <a:rPr lang="es-ES_tradnl" sz="1000" b="1" dirty="0" err="1" smtClean="0">
                    <a:solidFill>
                      <a:schemeClr val="bg1"/>
                    </a:solidFill>
                  </a:rPr>
                  <a:t>Dedicata</a:t>
                </a:r>
                <a:r>
                  <a:rPr lang="es-ES_tradnl" sz="1000" b="1" dirty="0" smtClean="0">
                    <a:solidFill>
                      <a:schemeClr val="bg1"/>
                    </a:solidFill>
                  </a:rPr>
                  <a:t> </a:t>
                </a:r>
                <a:br>
                  <a:rPr lang="es-ES_tradnl" sz="1000" b="1" dirty="0" smtClean="0">
                    <a:solidFill>
                      <a:schemeClr val="bg1"/>
                    </a:solidFill>
                  </a:rPr>
                </a:br>
                <a:r>
                  <a:rPr lang="es-ES_tradnl" sz="1000" b="1" dirty="0" err="1" smtClean="0">
                    <a:solidFill>
                      <a:schemeClr val="bg1"/>
                    </a:solidFill>
                  </a:rPr>
                  <a:t>Distributori</a:t>
                </a:r>
                <a:endParaRPr lang="es-ES_tradnl" sz="1000" b="1" dirty="0">
                  <a:solidFill>
                    <a:schemeClr val="bg1"/>
                  </a:solidFill>
                </a:endParaRPr>
              </a:p>
            </p:txBody>
          </p:sp>
          <p:sp>
            <p:nvSpPr>
              <p:cNvPr id="30" name="CasellaDiTesto 29"/>
              <p:cNvSpPr txBox="1"/>
              <p:nvPr/>
            </p:nvSpPr>
            <p:spPr>
              <a:xfrm rot="2699570">
                <a:off x="7335440" y="2936348"/>
                <a:ext cx="1181933" cy="493159"/>
              </a:xfrm>
              <a:prstGeom prst="rect">
                <a:avLst/>
              </a:prstGeom>
              <a:noFill/>
            </p:spPr>
            <p:txBody>
              <a:bodyPr wrap="none" rtlCol="0">
                <a:spAutoFit/>
              </a:bodyPr>
              <a:lstStyle/>
              <a:p>
                <a:pPr algn="ctr"/>
                <a:r>
                  <a:rPr lang="es-ES_tradnl" sz="1000" b="1" dirty="0" err="1" smtClean="0">
                    <a:solidFill>
                      <a:schemeClr val="bg1"/>
                    </a:solidFill>
                  </a:rPr>
                  <a:t>Area</a:t>
                </a:r>
                <a:r>
                  <a:rPr lang="es-ES_tradnl" sz="1000" b="1" dirty="0" smtClean="0">
                    <a:solidFill>
                      <a:schemeClr val="bg1"/>
                    </a:solidFill>
                  </a:rPr>
                  <a:t> </a:t>
                </a:r>
                <a:r>
                  <a:rPr lang="es-ES_tradnl" sz="1000" b="1" dirty="0" err="1" smtClean="0">
                    <a:solidFill>
                      <a:schemeClr val="bg1"/>
                    </a:solidFill>
                  </a:rPr>
                  <a:t>Dedicata</a:t>
                </a:r>
                <a:r>
                  <a:rPr lang="es-ES_tradnl" sz="1000" b="1" dirty="0" smtClean="0">
                    <a:solidFill>
                      <a:schemeClr val="bg1"/>
                    </a:solidFill>
                  </a:rPr>
                  <a:t> </a:t>
                </a:r>
                <a:br>
                  <a:rPr lang="es-ES_tradnl" sz="1000" b="1" dirty="0" smtClean="0">
                    <a:solidFill>
                      <a:schemeClr val="bg1"/>
                    </a:solidFill>
                  </a:rPr>
                </a:br>
                <a:r>
                  <a:rPr lang="es-ES_tradnl" sz="1000" b="1" dirty="0" smtClean="0">
                    <a:solidFill>
                      <a:schemeClr val="bg1"/>
                    </a:solidFill>
                  </a:rPr>
                  <a:t>Cliente</a:t>
                </a:r>
                <a:endParaRPr lang="es-ES_tradnl" sz="1000" b="1" dirty="0">
                  <a:solidFill>
                    <a:schemeClr val="bg1"/>
                  </a:solidFill>
                </a:endParaRPr>
              </a:p>
            </p:txBody>
          </p:sp>
          <p:sp>
            <p:nvSpPr>
              <p:cNvPr id="31" name="CasellaDiTesto 30"/>
              <p:cNvSpPr txBox="1"/>
              <p:nvPr/>
            </p:nvSpPr>
            <p:spPr>
              <a:xfrm rot="16200000">
                <a:off x="4125524" y="4008475"/>
                <a:ext cx="840108" cy="441501"/>
              </a:xfrm>
              <a:prstGeom prst="rect">
                <a:avLst/>
              </a:prstGeom>
              <a:noFill/>
            </p:spPr>
            <p:txBody>
              <a:bodyPr wrap="none" rtlCol="0">
                <a:spAutoFit/>
              </a:bodyPr>
              <a:lstStyle/>
              <a:p>
                <a:pPr algn="ctr"/>
                <a:r>
                  <a:rPr lang="es-ES_tradnl" sz="1000" b="1" dirty="0" err="1" smtClean="0">
                    <a:solidFill>
                      <a:schemeClr val="bg1"/>
                    </a:solidFill>
                  </a:rPr>
                  <a:t>Sviluppi</a:t>
                </a:r>
                <a:r>
                  <a:rPr lang="es-ES_tradnl" sz="1000" b="1" dirty="0">
                    <a:solidFill>
                      <a:schemeClr val="bg1"/>
                    </a:solidFill>
                  </a:rPr>
                  <a:t/>
                </a:r>
                <a:br>
                  <a:rPr lang="es-ES_tradnl" sz="1000" b="1" dirty="0">
                    <a:solidFill>
                      <a:schemeClr val="bg1"/>
                    </a:solidFill>
                  </a:rPr>
                </a:br>
                <a:r>
                  <a:rPr lang="es-ES_tradnl" sz="1000" b="1" dirty="0" err="1" smtClean="0">
                    <a:solidFill>
                      <a:schemeClr val="bg1"/>
                    </a:solidFill>
                  </a:rPr>
                  <a:t>Futuri</a:t>
                </a:r>
                <a:endParaRPr lang="es-ES_tradnl" sz="1000" b="1" dirty="0">
                  <a:solidFill>
                    <a:schemeClr val="bg1"/>
                  </a:solidFill>
                </a:endParaRPr>
              </a:p>
            </p:txBody>
          </p:sp>
          <p:grpSp>
            <p:nvGrpSpPr>
              <p:cNvPr id="33" name="Gruppo 162"/>
              <p:cNvGrpSpPr/>
              <p:nvPr/>
            </p:nvGrpSpPr>
            <p:grpSpPr>
              <a:xfrm>
                <a:off x="5004048" y="3573016"/>
                <a:ext cx="2880319" cy="1296144"/>
                <a:chOff x="1907704" y="3933056"/>
                <a:chExt cx="4752528" cy="2016224"/>
              </a:xfrm>
            </p:grpSpPr>
            <p:grpSp>
              <p:nvGrpSpPr>
                <p:cNvPr id="36" name="Gruppo 265"/>
                <p:cNvGrpSpPr/>
                <p:nvPr/>
              </p:nvGrpSpPr>
              <p:grpSpPr>
                <a:xfrm>
                  <a:off x="2043808" y="4118988"/>
                  <a:ext cx="4403866" cy="1697982"/>
                  <a:chOff x="1928276" y="4221087"/>
                  <a:chExt cx="4659947" cy="1803674"/>
                </a:xfrm>
              </p:grpSpPr>
              <p:grpSp>
                <p:nvGrpSpPr>
                  <p:cNvPr id="38" name="Gruppo 73"/>
                  <p:cNvGrpSpPr/>
                  <p:nvPr/>
                </p:nvGrpSpPr>
                <p:grpSpPr>
                  <a:xfrm>
                    <a:off x="5580112" y="4221088"/>
                    <a:ext cx="997825" cy="936104"/>
                    <a:chOff x="6444208" y="3789040"/>
                    <a:chExt cx="997825" cy="936104"/>
                  </a:xfrm>
                </p:grpSpPr>
                <p:sp>
                  <p:nvSpPr>
                    <p:cNvPr id="87" name="Rettangolo arrotondato 27"/>
                    <p:cNvSpPr/>
                    <p:nvPr/>
                  </p:nvSpPr>
                  <p:spPr>
                    <a:xfrm>
                      <a:off x="6516216" y="3789040"/>
                      <a:ext cx="925817" cy="90425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OICR</a:t>
                      </a:r>
                      <a:endParaRPr lang="it-IT" sz="500" b="1" dirty="0">
                        <a:solidFill>
                          <a:schemeClr val="bg1"/>
                        </a:solidFill>
                      </a:endParaRPr>
                    </a:p>
                  </p:txBody>
                </p:sp>
                <p:sp>
                  <p:nvSpPr>
                    <p:cNvPr id="88" name="Ovale 38"/>
                    <p:cNvSpPr/>
                    <p:nvPr/>
                  </p:nvSpPr>
                  <p:spPr>
                    <a:xfrm>
                      <a:off x="6444208" y="4067273"/>
                      <a:ext cx="308606" cy="3477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89" name="Ovale 97"/>
                    <p:cNvSpPr/>
                    <p:nvPr/>
                  </p:nvSpPr>
                  <p:spPr>
                    <a:xfrm>
                      <a:off x="6816005" y="4377353"/>
                      <a:ext cx="308606" cy="3477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39" name="Gruppo 74"/>
                  <p:cNvGrpSpPr/>
                  <p:nvPr/>
                </p:nvGrpSpPr>
                <p:grpSpPr>
                  <a:xfrm>
                    <a:off x="5580112" y="4869160"/>
                    <a:ext cx="1008111" cy="1152128"/>
                    <a:chOff x="7524328" y="4725144"/>
                    <a:chExt cx="1008111" cy="1152128"/>
                  </a:xfrm>
                </p:grpSpPr>
                <p:grpSp>
                  <p:nvGrpSpPr>
                    <p:cNvPr id="83" name="92 Grupo"/>
                    <p:cNvGrpSpPr/>
                    <p:nvPr/>
                  </p:nvGrpSpPr>
                  <p:grpSpPr>
                    <a:xfrm>
                      <a:off x="7524328" y="5013176"/>
                      <a:ext cx="1008111" cy="864096"/>
                      <a:chOff x="1610528" y="764703"/>
                      <a:chExt cx="1232136" cy="939748"/>
                    </a:xfrm>
                  </p:grpSpPr>
                  <p:sp>
                    <p:nvSpPr>
                      <p:cNvPr id="85"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a:t>
                        </a:r>
                        <a:endParaRPr lang="it-IT" sz="500" b="1" dirty="0">
                          <a:solidFill>
                            <a:schemeClr val="bg1"/>
                          </a:solidFill>
                        </a:endParaRPr>
                      </a:p>
                    </p:txBody>
                  </p:sp>
                  <p:sp>
                    <p:nvSpPr>
                      <p:cNvPr id="86"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84" name="Ovale 41"/>
                    <p:cNvSpPr/>
                    <p:nvPr/>
                  </p:nvSpPr>
                  <p:spPr>
                    <a:xfrm>
                      <a:off x="7884369" y="4725144"/>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40" name="92 Grupo"/>
                  <p:cNvGrpSpPr/>
                  <p:nvPr/>
                </p:nvGrpSpPr>
                <p:grpSpPr>
                  <a:xfrm>
                    <a:off x="4644008" y="4221088"/>
                    <a:ext cx="1244710" cy="936104"/>
                    <a:chOff x="1610528" y="764704"/>
                    <a:chExt cx="1521312" cy="1018061"/>
                  </a:xfrm>
                </p:grpSpPr>
                <p:sp>
                  <p:nvSpPr>
                    <p:cNvPr id="79"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Boutiques</a:t>
                      </a:r>
                      <a:endParaRPr lang="it-IT" sz="500" b="1" dirty="0" smtClean="0">
                        <a:solidFill>
                          <a:schemeClr val="bg1"/>
                        </a:solidFill>
                      </a:endParaRPr>
                    </a:p>
                  </p:txBody>
                </p:sp>
                <p:sp>
                  <p:nvSpPr>
                    <p:cNvPr id="80"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81"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82"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41" name="Gruppo 160"/>
                  <p:cNvGrpSpPr/>
                  <p:nvPr/>
                </p:nvGrpSpPr>
                <p:grpSpPr>
                  <a:xfrm>
                    <a:off x="4644008" y="4869161"/>
                    <a:ext cx="1244710" cy="1152128"/>
                    <a:chOff x="3851920" y="3933056"/>
                    <a:chExt cx="1244710" cy="1152128"/>
                  </a:xfrm>
                </p:grpSpPr>
                <p:grpSp>
                  <p:nvGrpSpPr>
                    <p:cNvPr id="74" name="92 Grupo"/>
                    <p:cNvGrpSpPr/>
                    <p:nvPr/>
                  </p:nvGrpSpPr>
                  <p:grpSpPr>
                    <a:xfrm>
                      <a:off x="3851920" y="4221088"/>
                      <a:ext cx="1244710" cy="864096"/>
                      <a:chOff x="1610528" y="764703"/>
                      <a:chExt cx="1521312" cy="939748"/>
                    </a:xfrm>
                  </p:grpSpPr>
                  <p:sp>
                    <p:nvSpPr>
                      <p:cNvPr id="76"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Captive</a:t>
                        </a:r>
                        <a:endParaRPr lang="it-IT" sz="500" b="1" dirty="0" smtClean="0">
                          <a:solidFill>
                            <a:schemeClr val="bg1"/>
                          </a:solidFill>
                        </a:endParaRPr>
                      </a:p>
                    </p:txBody>
                  </p:sp>
                  <p:sp>
                    <p:nvSpPr>
                      <p:cNvPr id="77"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78"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75"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42" name="92 Grupo"/>
                  <p:cNvGrpSpPr/>
                  <p:nvPr/>
                </p:nvGrpSpPr>
                <p:grpSpPr>
                  <a:xfrm>
                    <a:off x="3707904" y="4221088"/>
                    <a:ext cx="1244710" cy="936104"/>
                    <a:chOff x="1610528" y="764704"/>
                    <a:chExt cx="1521312" cy="1018061"/>
                  </a:xfrm>
                </p:grpSpPr>
                <p:sp>
                  <p:nvSpPr>
                    <p:cNvPr id="68"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Strutturato</a:t>
                      </a:r>
                      <a:endParaRPr lang="it-IT" sz="500" b="1" dirty="0">
                        <a:solidFill>
                          <a:schemeClr val="bg1"/>
                        </a:solidFill>
                      </a:endParaRPr>
                    </a:p>
                  </p:txBody>
                </p:sp>
                <p:sp>
                  <p:nvSpPr>
                    <p:cNvPr id="70"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71"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72"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43" name="Gruppo 149"/>
                  <p:cNvGrpSpPr/>
                  <p:nvPr/>
                </p:nvGrpSpPr>
                <p:grpSpPr>
                  <a:xfrm>
                    <a:off x="3707904" y="4869161"/>
                    <a:ext cx="1244710" cy="1152128"/>
                    <a:chOff x="3851920" y="3933056"/>
                    <a:chExt cx="1244710" cy="1152128"/>
                  </a:xfrm>
                </p:grpSpPr>
                <p:grpSp>
                  <p:nvGrpSpPr>
                    <p:cNvPr id="63" name="92 Grupo"/>
                    <p:cNvGrpSpPr/>
                    <p:nvPr/>
                  </p:nvGrpSpPr>
                  <p:grpSpPr>
                    <a:xfrm>
                      <a:off x="3851920" y="4221088"/>
                      <a:ext cx="1244710" cy="864096"/>
                      <a:chOff x="1610528" y="764703"/>
                      <a:chExt cx="1521312" cy="939748"/>
                    </a:xfrm>
                  </p:grpSpPr>
                  <p:sp>
                    <p:nvSpPr>
                      <p:cNvPr id="65"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Gestito da terzi</a:t>
                        </a:r>
                        <a:endParaRPr lang="it-IT" sz="500" b="1" dirty="0">
                          <a:solidFill>
                            <a:schemeClr val="bg1"/>
                          </a:solidFill>
                        </a:endParaRPr>
                      </a:p>
                    </p:txBody>
                  </p:sp>
                  <p:sp>
                    <p:nvSpPr>
                      <p:cNvPr id="66"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67"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64"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44" name="92 Grupo"/>
                  <p:cNvGrpSpPr/>
                  <p:nvPr/>
                </p:nvGrpSpPr>
                <p:grpSpPr>
                  <a:xfrm>
                    <a:off x="2771799" y="4221087"/>
                    <a:ext cx="1244711" cy="936102"/>
                    <a:chOff x="1610528" y="764704"/>
                    <a:chExt cx="1521312" cy="1018061"/>
                  </a:xfrm>
                </p:grpSpPr>
                <p:sp>
                  <p:nvSpPr>
                    <p:cNvPr id="59"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Dedicato</a:t>
                      </a:r>
                      <a:endParaRPr lang="it-IT" sz="500" b="1" dirty="0">
                        <a:solidFill>
                          <a:schemeClr val="bg1"/>
                        </a:solidFill>
                      </a:endParaRPr>
                    </a:p>
                  </p:txBody>
                </p:sp>
                <p:sp>
                  <p:nvSpPr>
                    <p:cNvPr id="60"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61"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62"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45" name="Gruppo 133"/>
                  <p:cNvGrpSpPr/>
                  <p:nvPr/>
                </p:nvGrpSpPr>
                <p:grpSpPr>
                  <a:xfrm>
                    <a:off x="2771800" y="4869160"/>
                    <a:ext cx="1244710" cy="1152128"/>
                    <a:chOff x="3851920" y="3933056"/>
                    <a:chExt cx="1244710" cy="1152128"/>
                  </a:xfrm>
                </p:grpSpPr>
                <p:grpSp>
                  <p:nvGrpSpPr>
                    <p:cNvPr id="54" name="92 Grupo"/>
                    <p:cNvGrpSpPr/>
                    <p:nvPr/>
                  </p:nvGrpSpPr>
                  <p:grpSpPr>
                    <a:xfrm>
                      <a:off x="3851920" y="4221088"/>
                      <a:ext cx="1244710" cy="864096"/>
                      <a:chOff x="1610528" y="764703"/>
                      <a:chExt cx="1521312" cy="939748"/>
                    </a:xfrm>
                  </p:grpSpPr>
                  <p:sp>
                    <p:nvSpPr>
                      <p:cNvPr id="56"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Profilo di rischio</a:t>
                        </a:r>
                        <a:endParaRPr lang="it-IT" sz="500" b="1" dirty="0">
                          <a:solidFill>
                            <a:schemeClr val="bg1"/>
                          </a:solidFill>
                        </a:endParaRPr>
                      </a:p>
                    </p:txBody>
                  </p:sp>
                  <p:sp>
                    <p:nvSpPr>
                      <p:cNvPr id="57"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58"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55"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46" name="88 Grupo"/>
                  <p:cNvGrpSpPr/>
                  <p:nvPr/>
                </p:nvGrpSpPr>
                <p:grpSpPr>
                  <a:xfrm>
                    <a:off x="1928276" y="5085185"/>
                    <a:ext cx="1152128" cy="939576"/>
                    <a:chOff x="107504" y="3284984"/>
                    <a:chExt cx="1584176" cy="1190151"/>
                  </a:xfrm>
                </p:grpSpPr>
                <p:sp>
                  <p:nvSpPr>
                    <p:cNvPr id="51" name="Rettangolo arrotondato 20"/>
                    <p:cNvSpPr/>
                    <p:nvPr/>
                  </p:nvSpPr>
                  <p:spPr>
                    <a:xfrm>
                      <a:off x="107504" y="336999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err="1" smtClean="0">
                          <a:solidFill>
                            <a:schemeClr val="bg1"/>
                          </a:solidFill>
                        </a:rPr>
                        <a:t>Fond</a:t>
                      </a:r>
                      <a:r>
                        <a:rPr lang="it-IT" sz="500" b="1" dirty="0" smtClean="0">
                          <a:solidFill>
                            <a:schemeClr val="bg1"/>
                          </a:solidFill>
                        </a:rPr>
                        <a:t> €</a:t>
                      </a:r>
                      <a:endParaRPr lang="it-IT" sz="500" b="1" dirty="0">
                        <a:solidFill>
                          <a:schemeClr val="bg1"/>
                        </a:solidFill>
                      </a:endParaRPr>
                    </a:p>
                  </p:txBody>
                </p:sp>
                <p:sp>
                  <p:nvSpPr>
                    <p:cNvPr id="52" name="Ovale 21"/>
                    <p:cNvSpPr/>
                    <p:nvPr/>
                  </p:nvSpPr>
                  <p:spPr>
                    <a:xfrm>
                      <a:off x="1274792" y="3741043"/>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53" name="Ovale 83"/>
                    <p:cNvSpPr/>
                    <p:nvPr/>
                  </p:nvSpPr>
                  <p:spPr>
                    <a:xfrm>
                      <a:off x="524392" y="3284984"/>
                      <a:ext cx="416888" cy="4250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nvGrpSpPr>
                  <p:cNvPr id="47" name="124 Grupo"/>
                  <p:cNvGrpSpPr/>
                  <p:nvPr/>
                </p:nvGrpSpPr>
                <p:grpSpPr>
                  <a:xfrm>
                    <a:off x="1928276" y="4221089"/>
                    <a:ext cx="1152128" cy="1157155"/>
                    <a:chOff x="107504" y="2055825"/>
                    <a:chExt cx="1584176" cy="1445183"/>
                  </a:xfrm>
                </p:grpSpPr>
                <p:sp>
                  <p:nvSpPr>
                    <p:cNvPr id="48" name="Rettangolo arrotondato 17"/>
                    <p:cNvSpPr/>
                    <p:nvPr/>
                  </p:nvSpPr>
                  <p:spPr>
                    <a:xfrm>
                      <a:off x="107504" y="205582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smtClean="0">
                          <a:solidFill>
                            <a:schemeClr val="bg1"/>
                          </a:solidFill>
                        </a:rPr>
                        <a:t>Gestione Separata</a:t>
                      </a:r>
                      <a:endParaRPr lang="it-IT" sz="500" b="1" dirty="0">
                        <a:solidFill>
                          <a:schemeClr val="bg1"/>
                        </a:solidFill>
                      </a:endParaRPr>
                    </a:p>
                  </p:txBody>
                </p:sp>
                <p:sp>
                  <p:nvSpPr>
                    <p:cNvPr id="49" name="Ovale 18"/>
                    <p:cNvSpPr/>
                    <p:nvPr/>
                  </p:nvSpPr>
                  <p:spPr>
                    <a:xfrm>
                      <a:off x="1274792" y="2395868"/>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50" name="Ovale 51"/>
                    <p:cNvSpPr/>
                    <p:nvPr/>
                  </p:nvSpPr>
                  <p:spPr>
                    <a:xfrm>
                      <a:off x="524392" y="3075954"/>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sp>
              <p:nvSpPr>
                <p:cNvPr id="37" name="Rettangolo 36"/>
                <p:cNvSpPr/>
                <p:nvPr/>
              </p:nvSpPr>
              <p:spPr>
                <a:xfrm>
                  <a:off x="1907704" y="3933056"/>
                  <a:ext cx="4752528"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err="1" smtClean="0">
                      <a:solidFill>
                        <a:srgbClr val="D70064"/>
                      </a:solidFill>
                    </a:rPr>
                    <a:t>CiiS</a:t>
                  </a:r>
                  <a:endParaRPr lang="it-IT" sz="4000" dirty="0">
                    <a:solidFill>
                      <a:srgbClr val="D70064"/>
                    </a:solidFill>
                  </a:endParaRPr>
                </a:p>
              </p:txBody>
            </p:sp>
          </p:grpSp>
          <p:sp>
            <p:nvSpPr>
              <p:cNvPr id="34" name="CasellaDiTesto 33"/>
              <p:cNvSpPr txBox="1"/>
              <p:nvPr/>
            </p:nvSpPr>
            <p:spPr>
              <a:xfrm>
                <a:off x="5881819" y="5661248"/>
                <a:ext cx="992668" cy="312966"/>
              </a:xfrm>
              <a:prstGeom prst="rect">
                <a:avLst/>
              </a:prstGeom>
              <a:noFill/>
            </p:spPr>
            <p:txBody>
              <a:bodyPr wrap="none" rtlCol="0">
                <a:spAutoFit/>
              </a:bodyPr>
              <a:lstStyle/>
              <a:p>
                <a:r>
                  <a:rPr lang="es-ES_tradnl" sz="1000" b="1" dirty="0" smtClean="0">
                    <a:solidFill>
                      <a:schemeClr val="bg1"/>
                    </a:solidFill>
                  </a:rPr>
                  <a:t>Front - </a:t>
                </a:r>
                <a:r>
                  <a:rPr lang="es-ES_tradnl" sz="1000" b="1" dirty="0" err="1" smtClean="0">
                    <a:solidFill>
                      <a:schemeClr val="bg1"/>
                    </a:solidFill>
                  </a:rPr>
                  <a:t>End</a:t>
                </a:r>
                <a:endParaRPr lang="es-ES_tradnl" sz="1000" b="1" dirty="0">
                  <a:solidFill>
                    <a:schemeClr val="bg1"/>
                  </a:solidFill>
                </a:endParaRPr>
              </a:p>
            </p:txBody>
          </p:sp>
          <p:sp>
            <p:nvSpPr>
              <p:cNvPr id="35" name="CasellaDiTesto 34"/>
              <p:cNvSpPr txBox="1"/>
              <p:nvPr/>
            </p:nvSpPr>
            <p:spPr>
              <a:xfrm>
                <a:off x="5796136" y="2492896"/>
                <a:ext cx="1019201" cy="303482"/>
              </a:xfrm>
              <a:prstGeom prst="rect">
                <a:avLst/>
              </a:prstGeom>
              <a:noFill/>
            </p:spPr>
            <p:txBody>
              <a:bodyPr wrap="none" rtlCol="0">
                <a:spAutoFit/>
              </a:bodyPr>
              <a:lstStyle/>
              <a:p>
                <a:r>
                  <a:rPr lang="es-ES_tradnl" sz="1000" b="1" dirty="0" err="1" smtClean="0">
                    <a:solidFill>
                      <a:schemeClr val="bg1"/>
                    </a:solidFill>
                  </a:rPr>
                  <a:t>Reportistica</a:t>
                </a:r>
                <a:endParaRPr lang="es-ES_tradnl" sz="1000" b="1" dirty="0">
                  <a:solidFill>
                    <a:schemeClr val="bg1"/>
                  </a:solidFill>
                </a:endParaRPr>
              </a:p>
            </p:txBody>
          </p:sp>
        </p:grpSp>
        <p:sp>
          <p:nvSpPr>
            <p:cNvPr id="102" name="CasellaDiTesto 101"/>
            <p:cNvSpPr txBox="1"/>
            <p:nvPr/>
          </p:nvSpPr>
          <p:spPr>
            <a:xfrm rot="2746334">
              <a:off x="4802228" y="4073713"/>
              <a:ext cx="974822" cy="450708"/>
            </a:xfrm>
            <a:prstGeom prst="rect">
              <a:avLst/>
            </a:prstGeom>
            <a:noFill/>
          </p:spPr>
          <p:txBody>
            <a:bodyPr wrap="square" rtlCol="0">
              <a:spAutoFit/>
            </a:bodyPr>
            <a:lstStyle/>
            <a:p>
              <a:pPr algn="ctr"/>
              <a:r>
                <a:rPr lang="es-ES_tradnl" sz="1000" b="1" dirty="0" err="1" smtClean="0">
                  <a:solidFill>
                    <a:schemeClr val="bg1"/>
                  </a:solidFill>
                </a:rPr>
                <a:t>Servizi</a:t>
              </a:r>
              <a:r>
                <a:rPr lang="es-ES_tradnl" sz="1000" b="1" dirty="0" smtClean="0">
                  <a:solidFill>
                    <a:schemeClr val="bg1"/>
                  </a:solidFill>
                </a:rPr>
                <a:t> </a:t>
              </a:r>
              <a:br>
                <a:rPr lang="es-ES_tradnl" sz="1000" b="1" dirty="0" smtClean="0">
                  <a:solidFill>
                    <a:schemeClr val="bg1"/>
                  </a:solidFill>
                </a:rPr>
              </a:br>
              <a:r>
                <a:rPr lang="es-ES_tradnl" sz="1000" b="1" dirty="0" err="1" smtClean="0">
                  <a:solidFill>
                    <a:schemeClr val="bg1"/>
                  </a:solidFill>
                </a:rPr>
                <a:t>Opzionali</a:t>
              </a:r>
              <a:endParaRPr lang="es-ES_tradnl" sz="1000" b="1" dirty="0">
                <a:solidFill>
                  <a:schemeClr val="bg1"/>
                </a:solidFill>
              </a:endParaRPr>
            </a:p>
          </p:txBody>
        </p:sp>
        <p:grpSp>
          <p:nvGrpSpPr>
            <p:cNvPr id="117" name="Gruppo 116"/>
            <p:cNvGrpSpPr/>
            <p:nvPr/>
          </p:nvGrpSpPr>
          <p:grpSpPr>
            <a:xfrm>
              <a:off x="4595511" y="1865652"/>
              <a:ext cx="1272633" cy="893059"/>
              <a:chOff x="4397366" y="2931410"/>
              <a:chExt cx="1272633" cy="834422"/>
            </a:xfrm>
          </p:grpSpPr>
          <p:sp>
            <p:nvSpPr>
              <p:cNvPr id="118" name="Trapezio 117"/>
              <p:cNvSpPr/>
              <p:nvPr/>
            </p:nvSpPr>
            <p:spPr>
              <a:xfrm rot="8142693">
                <a:off x="4397366" y="3104588"/>
                <a:ext cx="1272633" cy="661244"/>
              </a:xfrm>
              <a:prstGeom prst="trapezoid">
                <a:avLst>
                  <a:gd name="adj" fmla="val 58693"/>
                </a:avLst>
              </a:prstGeom>
              <a:solidFill>
                <a:srgbClr val="002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9" name="Parallelogramma 118"/>
              <p:cNvSpPr/>
              <p:nvPr/>
            </p:nvSpPr>
            <p:spPr>
              <a:xfrm rot="18979280">
                <a:off x="4808901" y="2931410"/>
                <a:ext cx="799104" cy="660575"/>
              </a:xfrm>
              <a:prstGeom prst="parallelogram">
                <a:avLst>
                  <a:gd name="adj" fmla="val 16035"/>
                </a:avLst>
              </a:prstGeom>
              <a:solidFill>
                <a:srgbClr val="002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0" name="CasellaDiTesto 119"/>
            <p:cNvSpPr txBox="1"/>
            <p:nvPr/>
          </p:nvSpPr>
          <p:spPr>
            <a:xfrm rot="18855073">
              <a:off x="4791158" y="2179171"/>
              <a:ext cx="1016080" cy="280016"/>
            </a:xfrm>
            <a:prstGeom prst="rect">
              <a:avLst/>
            </a:prstGeom>
            <a:noFill/>
          </p:spPr>
          <p:txBody>
            <a:bodyPr wrap="square" rtlCol="0">
              <a:spAutoFit/>
            </a:bodyPr>
            <a:lstStyle/>
            <a:p>
              <a:pPr algn="ctr"/>
              <a:r>
                <a:rPr lang="es-ES_tradnl" sz="1000" b="1" dirty="0" err="1" smtClean="0">
                  <a:solidFill>
                    <a:schemeClr val="bg1"/>
                  </a:solidFill>
                </a:rPr>
                <a:t>Garanzie</a:t>
              </a:r>
              <a:endParaRPr lang="es-ES_tradnl" sz="1000" b="1" dirty="0">
                <a:solidFill>
                  <a:schemeClr val="bg1"/>
                </a:solidFill>
              </a:endParaRPr>
            </a:p>
          </p:txBody>
        </p:sp>
      </p:grpSp>
      <p:sp>
        <p:nvSpPr>
          <p:cNvPr id="96" name="Rettangolo 95"/>
          <p:cNvSpPr/>
          <p:nvPr/>
        </p:nvSpPr>
        <p:spPr>
          <a:xfrm>
            <a:off x="539552" y="1881406"/>
            <a:ext cx="4032448" cy="2123658"/>
          </a:xfrm>
          <a:prstGeom prst="rect">
            <a:avLst/>
          </a:prstGeom>
        </p:spPr>
        <p:txBody>
          <a:bodyPr wrap="square">
            <a:spAutoFit/>
          </a:bodyPr>
          <a:lstStyle/>
          <a:p>
            <a:r>
              <a:rPr lang="it-IT" sz="1600" b="1" dirty="0" smtClean="0">
                <a:solidFill>
                  <a:srgbClr val="002364"/>
                </a:solidFill>
              </a:rPr>
              <a:t>Il Prodotto </a:t>
            </a:r>
            <a:r>
              <a:rPr lang="it-IT" sz="1600" b="1" dirty="0" err="1" smtClean="0">
                <a:solidFill>
                  <a:srgbClr val="002364"/>
                </a:solidFill>
              </a:rPr>
              <a:t>CiiS</a:t>
            </a:r>
            <a:r>
              <a:rPr lang="it-IT" sz="1600" b="1" dirty="0" smtClean="0">
                <a:solidFill>
                  <a:srgbClr val="002364"/>
                </a:solidFill>
              </a:rPr>
              <a:t> offre gratuitamente a TUTTI i suoi clienti una Garanzia Caso Morte per qualunque causa:</a:t>
            </a:r>
          </a:p>
          <a:p>
            <a:endParaRPr lang="it-IT" sz="1200" b="1" dirty="0" smtClean="0"/>
          </a:p>
          <a:p>
            <a:pPr marL="342900" indent="-342900">
              <a:buClr>
                <a:srgbClr val="D70064"/>
              </a:buClr>
              <a:buFont typeface="Arial" pitchFamily="34" charset="0"/>
              <a:buChar char="•"/>
            </a:pPr>
            <a:r>
              <a:rPr lang="it-IT" sz="1600" b="1" dirty="0" smtClean="0"/>
              <a:t>Copertura Caso Morte </a:t>
            </a:r>
          </a:p>
          <a:p>
            <a:pPr>
              <a:buClr>
                <a:srgbClr val="D70064"/>
              </a:buClr>
            </a:pPr>
            <a:r>
              <a:rPr lang="it-IT" sz="1400" dirty="0" smtClean="0"/>
              <a:t>Il cliente può trasmettere ai suoi eredi, in caso di decesso,  il valore della prestazione alla data del decesso, incrementato di un benefit  secondo la tabella sottostante: </a:t>
            </a:r>
          </a:p>
        </p:txBody>
      </p:sp>
      <p:sp>
        <p:nvSpPr>
          <p:cNvPr id="98" name="Titolo 3"/>
          <p:cNvSpPr>
            <a:spLocks noGrp="1"/>
          </p:cNvSpPr>
          <p:nvPr>
            <p:ph type="title"/>
          </p:nvPr>
        </p:nvSpPr>
        <p:spPr>
          <a:xfrm>
            <a:off x="1691680" y="432048"/>
            <a:ext cx="6984776" cy="980728"/>
          </a:xfrm>
        </p:spPr>
        <p:txBody>
          <a:bodyPr/>
          <a:lstStyle/>
          <a:p>
            <a:r>
              <a:rPr lang="it-IT" dirty="0" smtClean="0"/>
              <a:t>GARANZIE :</a:t>
            </a:r>
            <a:br>
              <a:rPr lang="it-IT" dirty="0" smtClean="0"/>
            </a:br>
            <a:r>
              <a:rPr lang="it-IT" dirty="0" smtClean="0"/>
              <a:t>CASO MORTE</a:t>
            </a:r>
            <a:endParaRPr lang="it-IT" dirty="0"/>
          </a:p>
        </p:txBody>
      </p:sp>
      <p:graphicFrame>
        <p:nvGraphicFramePr>
          <p:cNvPr id="99" name="Tabella 98"/>
          <p:cNvGraphicFramePr>
            <a:graphicFrameLocks noGrp="1"/>
          </p:cNvGraphicFramePr>
          <p:nvPr/>
        </p:nvGraphicFramePr>
        <p:xfrm>
          <a:off x="539552" y="4214388"/>
          <a:ext cx="4392488" cy="1912052"/>
        </p:xfrm>
        <a:graphic>
          <a:graphicData uri="http://schemas.openxmlformats.org/drawingml/2006/table">
            <a:tbl>
              <a:tblPr firstRow="1" bandRow="1">
                <a:tableStyleId>{5C22544A-7EE6-4342-B048-85BDC9FD1C3A}</a:tableStyleId>
              </a:tblPr>
              <a:tblGrid>
                <a:gridCol w="2016224"/>
                <a:gridCol w="1368152"/>
                <a:gridCol w="1008112"/>
              </a:tblGrid>
              <a:tr h="814772">
                <a:tc>
                  <a:txBody>
                    <a:bodyPr/>
                    <a:lstStyle/>
                    <a:p>
                      <a:pPr algn="ctr"/>
                      <a:r>
                        <a:rPr lang="it-IT" sz="1200" dirty="0" smtClean="0"/>
                        <a:t>Età assicurato</a:t>
                      </a:r>
                      <a:r>
                        <a:rPr lang="it-IT" sz="1200" baseline="0" dirty="0" smtClean="0"/>
                        <a:t> alla data del decesso</a:t>
                      </a:r>
                      <a:endParaRPr lang="it-IT" sz="1200" dirty="0"/>
                    </a:p>
                  </a:txBody>
                  <a:tcPr anchor="ctr">
                    <a:solidFill>
                      <a:srgbClr val="002364"/>
                    </a:solidFill>
                  </a:tcPr>
                </a:tc>
                <a:tc>
                  <a:txBody>
                    <a:bodyPr/>
                    <a:lstStyle/>
                    <a:p>
                      <a:pPr algn="ctr"/>
                      <a:r>
                        <a:rPr lang="it-IT" sz="1200" dirty="0" smtClean="0"/>
                        <a:t>% maggiorazione</a:t>
                      </a:r>
                      <a:endParaRPr lang="it-IT" sz="1200" dirty="0"/>
                    </a:p>
                  </a:txBody>
                  <a:tcPr anchor="ctr">
                    <a:solidFill>
                      <a:srgbClr val="002364"/>
                    </a:solidFill>
                  </a:tcPr>
                </a:tc>
                <a:tc>
                  <a:txBody>
                    <a:bodyPr/>
                    <a:lstStyle/>
                    <a:p>
                      <a:pPr algn="ctr"/>
                      <a:r>
                        <a:rPr lang="it-IT" sz="1200" dirty="0" smtClean="0"/>
                        <a:t>Importo Massimo (euro)</a:t>
                      </a:r>
                      <a:endParaRPr lang="it-IT" sz="1200" dirty="0"/>
                    </a:p>
                  </a:txBody>
                  <a:tcPr anchor="ctr">
                    <a:solidFill>
                      <a:srgbClr val="002364"/>
                    </a:solidFill>
                  </a:tcPr>
                </a:tc>
              </a:tr>
              <a:tr h="203693">
                <a:tc>
                  <a:txBody>
                    <a:bodyPr/>
                    <a:lstStyle/>
                    <a:p>
                      <a:pPr algn="ctr"/>
                      <a:r>
                        <a:rPr lang="it-IT" sz="1200" baseline="0" dirty="0" smtClean="0"/>
                        <a:t>Minore o uguale di 45 anni</a:t>
                      </a:r>
                      <a:endParaRPr lang="it-IT" sz="1100" dirty="0"/>
                    </a:p>
                  </a:txBody>
                  <a:tcPr>
                    <a:solidFill>
                      <a:srgbClr val="D9E7FF"/>
                    </a:solidFill>
                  </a:tcPr>
                </a:tc>
                <a:tc>
                  <a:txBody>
                    <a:bodyPr/>
                    <a:lstStyle/>
                    <a:p>
                      <a:pPr algn="ctr"/>
                      <a:r>
                        <a:rPr lang="it-IT" sz="1200" dirty="0" smtClean="0"/>
                        <a:t>5 %</a:t>
                      </a:r>
                      <a:endParaRPr lang="it-IT" sz="1200" dirty="0"/>
                    </a:p>
                  </a:txBody>
                  <a:tcPr>
                    <a:solidFill>
                      <a:srgbClr val="D9E7FF"/>
                    </a:solidFill>
                  </a:tcPr>
                </a:tc>
                <a:tc>
                  <a:txBody>
                    <a:bodyPr/>
                    <a:lstStyle/>
                    <a:p>
                      <a:pPr algn="ctr"/>
                      <a:r>
                        <a:rPr lang="it-IT" sz="1200" dirty="0" smtClean="0"/>
                        <a:t>25.000</a:t>
                      </a:r>
                      <a:endParaRPr lang="it-IT" sz="1200" dirty="0"/>
                    </a:p>
                  </a:txBody>
                  <a:tcPr>
                    <a:solidFill>
                      <a:srgbClr val="D9E7FF"/>
                    </a:solidFill>
                  </a:tcPr>
                </a:tc>
              </a:tr>
              <a:tr h="203693">
                <a:tc>
                  <a:txBody>
                    <a:bodyPr/>
                    <a:lstStyle/>
                    <a:p>
                      <a:pPr algn="ctr"/>
                      <a:r>
                        <a:rPr lang="it-IT" sz="1200" dirty="0" smtClean="0"/>
                        <a:t>Tra 46 e 55 anni</a:t>
                      </a:r>
                      <a:endParaRPr lang="it-IT" sz="1200" dirty="0"/>
                    </a:p>
                  </a:txBody>
                  <a:tcPr>
                    <a:solidFill>
                      <a:srgbClr val="E7F0FF"/>
                    </a:solidFill>
                  </a:tcPr>
                </a:tc>
                <a:tc>
                  <a:txBody>
                    <a:bodyPr/>
                    <a:lstStyle/>
                    <a:p>
                      <a:pPr algn="ctr"/>
                      <a:r>
                        <a:rPr lang="it-IT" sz="1200" dirty="0" smtClean="0"/>
                        <a:t>2 %</a:t>
                      </a:r>
                      <a:endParaRPr lang="it-IT" sz="1200" dirty="0"/>
                    </a:p>
                  </a:txBody>
                  <a:tcPr>
                    <a:solidFill>
                      <a:srgbClr val="E7F0FF"/>
                    </a:solidFill>
                  </a:tcPr>
                </a:tc>
                <a:tc>
                  <a:txBody>
                    <a:bodyPr/>
                    <a:lstStyle/>
                    <a:p>
                      <a:pPr algn="ctr"/>
                      <a:r>
                        <a:rPr lang="it-IT" sz="1200" dirty="0" smtClean="0"/>
                        <a:t>25.000</a:t>
                      </a:r>
                      <a:endParaRPr lang="it-IT" sz="1200" dirty="0"/>
                    </a:p>
                  </a:txBody>
                  <a:tcPr>
                    <a:solidFill>
                      <a:srgbClr val="E7F0FF"/>
                    </a:solidFill>
                  </a:tcPr>
                </a:tc>
              </a:tr>
              <a:tr h="203693">
                <a:tc>
                  <a:txBody>
                    <a:bodyPr/>
                    <a:lstStyle/>
                    <a:p>
                      <a:pPr algn="ctr"/>
                      <a:r>
                        <a:rPr lang="it-IT" sz="1200" dirty="0" smtClean="0"/>
                        <a:t>Tra 56 e 65 anni</a:t>
                      </a:r>
                      <a:endParaRPr lang="it-IT" sz="1200" dirty="0"/>
                    </a:p>
                  </a:txBody>
                  <a:tcPr>
                    <a:solidFill>
                      <a:srgbClr val="D9E7FF"/>
                    </a:solidFill>
                  </a:tcPr>
                </a:tc>
                <a:tc>
                  <a:txBody>
                    <a:bodyPr/>
                    <a:lstStyle/>
                    <a:p>
                      <a:pPr algn="ctr"/>
                      <a:r>
                        <a:rPr lang="it-IT" sz="1200" dirty="0" smtClean="0"/>
                        <a:t>0,5 %</a:t>
                      </a:r>
                      <a:endParaRPr lang="it-IT" sz="1200" dirty="0"/>
                    </a:p>
                  </a:txBody>
                  <a:tcPr>
                    <a:solidFill>
                      <a:srgbClr val="D9E7FF"/>
                    </a:solidFill>
                  </a:tcPr>
                </a:tc>
                <a:tc>
                  <a:txBody>
                    <a:bodyPr/>
                    <a:lstStyle/>
                    <a:p>
                      <a:pPr algn="ctr"/>
                      <a:r>
                        <a:rPr lang="it-IT" sz="1200" dirty="0" smtClean="0"/>
                        <a:t>25.000</a:t>
                      </a:r>
                      <a:endParaRPr lang="it-IT" sz="1200" dirty="0"/>
                    </a:p>
                  </a:txBody>
                  <a:tcPr>
                    <a:solidFill>
                      <a:srgbClr val="D9E7FF"/>
                    </a:solidFill>
                  </a:tcPr>
                </a:tc>
              </a:tr>
              <a:tr h="203693">
                <a:tc>
                  <a:txBody>
                    <a:bodyPr/>
                    <a:lstStyle/>
                    <a:p>
                      <a:pPr algn="ctr"/>
                      <a:r>
                        <a:rPr lang="it-IT" sz="1200" dirty="0" smtClean="0"/>
                        <a:t>Oltre 66 anni</a:t>
                      </a:r>
                      <a:endParaRPr lang="it-IT" sz="1200" dirty="0"/>
                    </a:p>
                  </a:txBody>
                  <a:tcPr>
                    <a:solidFill>
                      <a:srgbClr val="E7F0FF"/>
                    </a:solidFill>
                  </a:tcPr>
                </a:tc>
                <a:tc>
                  <a:txBody>
                    <a:bodyPr/>
                    <a:lstStyle/>
                    <a:p>
                      <a:pPr algn="ctr"/>
                      <a:r>
                        <a:rPr lang="it-IT" sz="1200" dirty="0" smtClean="0"/>
                        <a:t>0,1 %</a:t>
                      </a:r>
                      <a:endParaRPr lang="it-IT" sz="1200" dirty="0"/>
                    </a:p>
                  </a:txBody>
                  <a:tcPr>
                    <a:solidFill>
                      <a:srgbClr val="E7F0FF"/>
                    </a:solidFill>
                  </a:tcPr>
                </a:tc>
                <a:tc>
                  <a:txBody>
                    <a:bodyPr/>
                    <a:lstStyle/>
                    <a:p>
                      <a:pPr algn="ctr"/>
                      <a:r>
                        <a:rPr lang="it-IT" sz="1200" dirty="0" smtClean="0"/>
                        <a:t>500</a:t>
                      </a:r>
                    </a:p>
                  </a:txBody>
                  <a:tcPr>
                    <a:solidFill>
                      <a:srgbClr val="E7F0FF"/>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AREA DEDICATA PER IL CLIENTE</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28</a:t>
            </a:fld>
            <a:endParaRPr lang="es-ES" dirty="0"/>
          </a:p>
        </p:txBody>
      </p:sp>
      <p:sp>
        <p:nvSpPr>
          <p:cNvPr id="69" name="Segnaposto numero diapositiva 2"/>
          <p:cNvSpPr txBox="1">
            <a:spLocks/>
          </p:cNvSpPr>
          <p:nvPr/>
        </p:nvSpPr>
        <p:spPr>
          <a:xfrm>
            <a:off x="3275856" y="6356350"/>
            <a:ext cx="2133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D6A66C3-F6AC-47B2-B5BC-E0A86AF003C3}" type="slidenum">
              <a:rPr kumimoji="0" lang="es-ES" sz="9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s-ES" sz="9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73" name="Segnaposto contenuto 2"/>
          <p:cNvSpPr txBox="1">
            <a:spLocks/>
          </p:cNvSpPr>
          <p:nvPr/>
        </p:nvSpPr>
        <p:spPr>
          <a:xfrm>
            <a:off x="539552" y="1772816"/>
            <a:ext cx="4392488" cy="388843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it-IT" sz="12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Un’area completamente dedicata</a:t>
            </a:r>
            <a:r>
              <a:rPr kumimoji="0" lang="it-IT" sz="1200" b="0" i="0" u="none" strike="noStrike" kern="1200" cap="none" spc="0" normalizeH="0" noProof="0" dirty="0" smtClean="0">
                <a:ln>
                  <a:noFill/>
                </a:ln>
                <a:solidFill>
                  <a:srgbClr val="4C4C4C"/>
                </a:solidFill>
                <a:effectLst/>
                <a:uLnTx/>
                <a:uFillTx/>
                <a:latin typeface="Arial" pitchFamily="34" charset="0"/>
                <a:ea typeface="+mn-ea"/>
                <a:cs typeface="Arial" pitchFamily="34" charset="0"/>
              </a:rPr>
              <a:t> al cliente, il quale </a:t>
            </a:r>
            <a:r>
              <a:rPr lang="it-IT" sz="1200" dirty="0" smtClean="0">
                <a:solidFill>
                  <a:srgbClr val="4C4C4C"/>
                </a:solidFill>
                <a:latin typeface="Arial" pitchFamily="34" charset="0"/>
                <a:cs typeface="Arial" pitchFamily="34" charset="0"/>
              </a:rPr>
              <a:t>accedendo all’applicazione, avrà la </a:t>
            </a:r>
            <a:r>
              <a:rPr lang="it-IT" sz="1200" dirty="0" smtClean="0"/>
              <a:t>avrà la possibilità di visualizzare con la massima autonomia:</a:t>
            </a:r>
          </a:p>
          <a:p>
            <a:pPr marL="273050" marR="0" lvl="0" indent="-273050" algn="l" defTabSz="914400" rtl="0" eaLnBrk="1" fontAlgn="auto" latinLnBrk="0" hangingPunct="1">
              <a:lnSpc>
                <a:spcPct val="100000"/>
              </a:lnSpc>
              <a:spcBef>
                <a:spcPts val="600"/>
              </a:spcBef>
              <a:spcAft>
                <a:spcPts val="0"/>
              </a:spcAft>
              <a:buClr>
                <a:srgbClr val="D70064"/>
              </a:buClr>
              <a:buSzTx/>
              <a:buFont typeface="Arial" pitchFamily="34" charset="0"/>
              <a:buNone/>
              <a:tabLst/>
              <a:defRPr/>
            </a:pPr>
            <a:endParaRPr lang="it-IT" sz="300" dirty="0" smtClean="0"/>
          </a:p>
          <a:p>
            <a:pPr marL="273050" indent="-273050">
              <a:buClr>
                <a:srgbClr val="D70064"/>
              </a:buClr>
              <a:buSzPts val="1200"/>
              <a:buFont typeface="Wingdings"/>
              <a:buChar char="ü"/>
            </a:pPr>
            <a:r>
              <a:rPr lang="it-IT" sz="1200" dirty="0" smtClean="0">
                <a:solidFill>
                  <a:srgbClr val="4C4C4C"/>
                </a:solidFill>
              </a:rPr>
              <a:t>Nella sezione</a:t>
            </a:r>
            <a:r>
              <a:rPr lang="it-IT" sz="1200" dirty="0" smtClean="0">
                <a:solidFill>
                  <a:srgbClr val="002364"/>
                </a:solidFill>
              </a:rPr>
              <a:t> </a:t>
            </a:r>
            <a:r>
              <a:rPr lang="it-IT" sz="1200" b="1" dirty="0" smtClean="0">
                <a:solidFill>
                  <a:srgbClr val="002364"/>
                </a:solidFill>
              </a:rPr>
              <a:t>Investimento </a:t>
            </a:r>
            <a:r>
              <a:rPr lang="it-IT" sz="1200" b="1" dirty="0" smtClean="0">
                <a:solidFill>
                  <a:srgbClr val="4C4C4C"/>
                </a:solidFill>
              </a:rPr>
              <a:t>- </a:t>
            </a:r>
            <a:r>
              <a:rPr lang="it-IT" sz="1200" dirty="0" smtClean="0">
                <a:solidFill>
                  <a:srgbClr val="4C4C4C"/>
                </a:solidFill>
              </a:rPr>
              <a:t>tutti i</a:t>
            </a:r>
            <a:r>
              <a:rPr lang="it-IT" sz="1200" b="1" dirty="0" smtClean="0">
                <a:solidFill>
                  <a:srgbClr val="4C4C4C"/>
                </a:solidFill>
              </a:rPr>
              <a:t> Report di Sintesi Settimanali </a:t>
            </a:r>
            <a:r>
              <a:rPr lang="it-IT" sz="1200" dirty="0" smtClean="0">
                <a:solidFill>
                  <a:srgbClr val="4C4C4C"/>
                </a:solidFill>
              </a:rPr>
              <a:t>del mese in corso più il report relativo all’ultima settimana degli 11 mesi precedenti;</a:t>
            </a:r>
          </a:p>
          <a:p>
            <a:pPr marL="273050" indent="-273050">
              <a:buClr>
                <a:srgbClr val="D70064"/>
              </a:buClr>
              <a:buSzPts val="1200"/>
            </a:pPr>
            <a:endParaRPr lang="it-IT" sz="400" dirty="0" smtClean="0">
              <a:solidFill>
                <a:srgbClr val="4C4C4C"/>
              </a:solidFill>
            </a:endParaRPr>
          </a:p>
          <a:p>
            <a:pPr marL="273050" indent="-273050">
              <a:buClr>
                <a:srgbClr val="D70064"/>
              </a:buClr>
              <a:buSzPts val="1200"/>
              <a:buFont typeface="Wingdings"/>
              <a:buChar char="ü"/>
            </a:pPr>
            <a:r>
              <a:rPr lang="en-US" sz="1200" dirty="0" smtClean="0">
                <a:solidFill>
                  <a:srgbClr val="4C4C4C"/>
                </a:solidFill>
              </a:rPr>
              <a:t>In </a:t>
            </a:r>
            <a:r>
              <a:rPr lang="en-US" sz="1200" b="1" dirty="0" err="1" smtClean="0">
                <a:solidFill>
                  <a:srgbClr val="002364"/>
                </a:solidFill>
              </a:rPr>
              <a:t>Comunicazione</a:t>
            </a:r>
            <a:r>
              <a:rPr lang="en-US" sz="1200" b="1" dirty="0" smtClean="0">
                <a:solidFill>
                  <a:srgbClr val="4C4C4C"/>
                </a:solidFill>
              </a:rPr>
              <a:t> </a:t>
            </a:r>
            <a:r>
              <a:rPr lang="it-IT" sz="1200" b="1" dirty="0" smtClean="0">
                <a:solidFill>
                  <a:srgbClr val="4C4C4C"/>
                </a:solidFill>
              </a:rPr>
              <a:t>- </a:t>
            </a:r>
            <a:r>
              <a:rPr lang="it-IT" sz="1200" dirty="0" smtClean="0">
                <a:solidFill>
                  <a:srgbClr val="4C4C4C"/>
                </a:solidFill>
              </a:rPr>
              <a:t>tutta la documentazione relativa alla propria polizza a partire dalla </a:t>
            </a:r>
            <a:r>
              <a:rPr lang="it-IT" sz="1200" b="1" dirty="0" smtClean="0">
                <a:solidFill>
                  <a:srgbClr val="4C4C4C"/>
                </a:solidFill>
              </a:rPr>
              <a:t>Conferma Accettazione Proposta </a:t>
            </a:r>
            <a:r>
              <a:rPr lang="it-IT" sz="1200" dirty="0" smtClean="0">
                <a:solidFill>
                  <a:srgbClr val="4C4C4C"/>
                </a:solidFill>
              </a:rPr>
              <a:t>includendo tutte le comunicazioni che possono essere generate successivamente come </a:t>
            </a:r>
            <a:r>
              <a:rPr lang="it-IT" sz="1200" b="1" dirty="0" smtClean="0">
                <a:solidFill>
                  <a:srgbClr val="4C4C4C"/>
                </a:solidFill>
              </a:rPr>
              <a:t>Conferma Attivazione Servizio Aggiuntivo, Conferma Fine Servizio Aggiuntivo, Estratti Conto, ecc …;</a:t>
            </a:r>
          </a:p>
          <a:p>
            <a:pPr marL="273050" indent="-273050">
              <a:buClr>
                <a:srgbClr val="D70064"/>
              </a:buClr>
              <a:buSzPts val="1200"/>
            </a:pPr>
            <a:endParaRPr lang="it-IT" sz="400" b="1" dirty="0" smtClean="0">
              <a:solidFill>
                <a:srgbClr val="4C4C4C"/>
              </a:solidFill>
            </a:endParaRPr>
          </a:p>
          <a:p>
            <a:pPr marL="273050" indent="-273050">
              <a:buClr>
                <a:srgbClr val="D70064"/>
              </a:buClr>
              <a:buSzPts val="1200"/>
              <a:buFont typeface="Wingdings"/>
              <a:buChar char="ü"/>
            </a:pPr>
            <a:r>
              <a:rPr lang="it-IT" sz="1200" dirty="0" smtClean="0">
                <a:solidFill>
                  <a:srgbClr val="4C4C4C"/>
                </a:solidFill>
              </a:rPr>
              <a:t>Nella sezione </a:t>
            </a:r>
            <a:r>
              <a:rPr lang="it-IT" sz="1200" b="1" dirty="0" smtClean="0">
                <a:solidFill>
                  <a:srgbClr val="002364"/>
                </a:solidFill>
              </a:rPr>
              <a:t>Contratto</a:t>
            </a:r>
            <a:r>
              <a:rPr lang="it-IT" sz="1200" b="1" dirty="0" smtClean="0">
                <a:solidFill>
                  <a:srgbClr val="0038A8"/>
                </a:solidFill>
              </a:rPr>
              <a:t> </a:t>
            </a:r>
            <a:r>
              <a:rPr lang="it-IT" sz="1200" b="1" dirty="0" smtClean="0">
                <a:solidFill>
                  <a:srgbClr val="4C4C4C"/>
                </a:solidFill>
              </a:rPr>
              <a:t>-</a:t>
            </a:r>
            <a:r>
              <a:rPr lang="it-IT" sz="1200" dirty="0" smtClean="0">
                <a:solidFill>
                  <a:srgbClr val="4C4C4C"/>
                </a:solidFill>
              </a:rPr>
              <a:t> il </a:t>
            </a:r>
            <a:r>
              <a:rPr lang="it-IT" sz="1200" b="1" dirty="0" smtClean="0">
                <a:solidFill>
                  <a:srgbClr val="4C4C4C"/>
                </a:solidFill>
              </a:rPr>
              <a:t>Fascicolo </a:t>
            </a:r>
            <a:r>
              <a:rPr lang="it-IT" sz="1200" dirty="0" smtClean="0">
                <a:solidFill>
                  <a:srgbClr val="4C4C4C"/>
                </a:solidFill>
              </a:rPr>
              <a:t>Informativo  sottoscritto dal cliente ed eventuali </a:t>
            </a:r>
            <a:r>
              <a:rPr lang="it-IT" sz="1200" b="1" dirty="0" smtClean="0">
                <a:solidFill>
                  <a:srgbClr val="4C4C4C"/>
                </a:solidFill>
              </a:rPr>
              <a:t>Appendici di Integrazione;</a:t>
            </a:r>
          </a:p>
          <a:p>
            <a:pPr marL="273050" indent="-273050">
              <a:buClr>
                <a:srgbClr val="D70064"/>
              </a:buClr>
              <a:buSzPts val="1200"/>
            </a:pPr>
            <a:endParaRPr lang="it-IT" sz="400" b="1" dirty="0" smtClean="0">
              <a:solidFill>
                <a:srgbClr val="4C4C4C"/>
              </a:solidFill>
            </a:endParaRPr>
          </a:p>
          <a:p>
            <a:pPr marL="273050" indent="-273050">
              <a:buClr>
                <a:srgbClr val="D70064"/>
              </a:buClr>
              <a:buSzPts val="1200"/>
              <a:buFont typeface="Wingdings"/>
              <a:buChar char="ü"/>
            </a:pPr>
            <a:r>
              <a:rPr lang="it-IT" sz="1200" dirty="0" smtClean="0">
                <a:solidFill>
                  <a:srgbClr val="4C4C4C"/>
                </a:solidFill>
              </a:rPr>
              <a:t>In</a:t>
            </a:r>
            <a:r>
              <a:rPr lang="it-IT" sz="1200" dirty="0" smtClean="0">
                <a:solidFill>
                  <a:srgbClr val="002364"/>
                </a:solidFill>
              </a:rPr>
              <a:t> </a:t>
            </a:r>
            <a:r>
              <a:rPr lang="it-IT" sz="1200" b="1" dirty="0" smtClean="0">
                <a:solidFill>
                  <a:srgbClr val="002364"/>
                </a:solidFill>
              </a:rPr>
              <a:t>Informazioni </a:t>
            </a:r>
            <a:r>
              <a:rPr lang="it-IT" sz="1200" b="1" dirty="0" smtClean="0">
                <a:solidFill>
                  <a:srgbClr val="4C4C4C"/>
                </a:solidFill>
              </a:rPr>
              <a:t>- </a:t>
            </a:r>
            <a:r>
              <a:rPr lang="it-IT" sz="1200" dirty="0" smtClean="0">
                <a:solidFill>
                  <a:srgbClr val="4C4C4C"/>
                </a:solidFill>
              </a:rPr>
              <a:t>tutta la </a:t>
            </a:r>
            <a:r>
              <a:rPr lang="it-IT" sz="1200" b="1" dirty="0" smtClean="0">
                <a:solidFill>
                  <a:srgbClr val="4C4C4C"/>
                </a:solidFill>
              </a:rPr>
              <a:t>documentazione commerciale, correlata dunque </a:t>
            </a:r>
          </a:p>
          <a:p>
            <a:pPr marL="273050" indent="-273050">
              <a:buClr>
                <a:srgbClr val="D70064"/>
              </a:buClr>
            </a:pPr>
            <a:r>
              <a:rPr lang="it-IT" sz="1200" dirty="0" smtClean="0">
                <a:solidFill>
                  <a:srgbClr val="4C4C4C"/>
                </a:solidFill>
              </a:rPr>
              <a:t>	al marketing, come ad esempio la </a:t>
            </a:r>
            <a:r>
              <a:rPr lang="it-IT" sz="1200" b="1" dirty="0" smtClean="0">
                <a:solidFill>
                  <a:srgbClr val="002364"/>
                </a:solidFill>
              </a:rPr>
              <a:t>Brochure </a:t>
            </a:r>
            <a:r>
              <a:rPr lang="it-IT" sz="1200" b="1" dirty="0" smtClean="0">
                <a:solidFill>
                  <a:srgbClr val="4C4C4C"/>
                </a:solidFill>
              </a:rPr>
              <a:t>del prodotto scelto.</a:t>
            </a:r>
            <a:endParaRPr lang="it-IT" sz="1200" dirty="0" smtClean="0"/>
          </a:p>
        </p:txBody>
      </p:sp>
      <p:grpSp>
        <p:nvGrpSpPr>
          <p:cNvPr id="90" name="Gruppo 89"/>
          <p:cNvGrpSpPr/>
          <p:nvPr/>
        </p:nvGrpSpPr>
        <p:grpSpPr>
          <a:xfrm>
            <a:off x="5148064" y="4221088"/>
            <a:ext cx="3312368" cy="1952380"/>
            <a:chOff x="899592" y="3861048"/>
            <a:chExt cx="3660297" cy="2592288"/>
          </a:xfrm>
        </p:grpSpPr>
        <p:pic>
          <p:nvPicPr>
            <p:cNvPr id="91" name="Immagine 90" descr="ADedicata.2.PNG"/>
            <p:cNvPicPr>
              <a:picLocks noChangeAspect="1"/>
            </p:cNvPicPr>
            <p:nvPr/>
          </p:nvPicPr>
          <p:blipFill>
            <a:blip r:embed="rId2" cstate="print"/>
            <a:stretch>
              <a:fillRect/>
            </a:stretch>
          </p:blipFill>
          <p:spPr>
            <a:xfrm>
              <a:off x="899592" y="3861048"/>
              <a:ext cx="3660297" cy="2592288"/>
            </a:xfrm>
            <a:prstGeom prst="rect">
              <a:avLst/>
            </a:prstGeom>
            <a:ln>
              <a:solidFill>
                <a:srgbClr val="002364"/>
              </a:solidFill>
            </a:ln>
          </p:spPr>
        </p:pic>
        <p:sp>
          <p:nvSpPr>
            <p:cNvPr id="92" name="Rettangolo 91"/>
            <p:cNvSpPr/>
            <p:nvPr/>
          </p:nvSpPr>
          <p:spPr>
            <a:xfrm>
              <a:off x="3563888" y="3884649"/>
              <a:ext cx="396152" cy="720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3" name="Ovale 92"/>
            <p:cNvSpPr/>
            <p:nvPr/>
          </p:nvSpPr>
          <p:spPr>
            <a:xfrm rot="20474653">
              <a:off x="1058677" y="4437453"/>
              <a:ext cx="433198" cy="165275"/>
            </a:xfrm>
            <a:prstGeom prst="ellipse">
              <a:avLst/>
            </a:prstGeom>
            <a:noFill/>
            <a:ln>
              <a:solidFill>
                <a:srgbClr val="D7006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4" name="Connettore 2 93"/>
            <p:cNvCxnSpPr>
              <a:endCxn id="93" idx="7"/>
            </p:cNvCxnSpPr>
            <p:nvPr/>
          </p:nvCxnSpPr>
          <p:spPr>
            <a:xfrm flipH="1">
              <a:off x="1401513" y="4293096"/>
              <a:ext cx="266675" cy="122418"/>
            </a:xfrm>
            <a:prstGeom prst="straightConnector1">
              <a:avLst/>
            </a:prstGeom>
            <a:ln w="12700">
              <a:solidFill>
                <a:srgbClr val="D70064"/>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5" name="Ovale 94"/>
            <p:cNvSpPr/>
            <p:nvPr/>
          </p:nvSpPr>
          <p:spPr>
            <a:xfrm rot="20474653">
              <a:off x="2210805" y="4437454"/>
              <a:ext cx="433198" cy="165274"/>
            </a:xfrm>
            <a:prstGeom prst="ellipse">
              <a:avLst/>
            </a:prstGeom>
            <a:noFill/>
            <a:ln>
              <a:solidFill>
                <a:srgbClr val="D7006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6" name="Connettore 2 95"/>
            <p:cNvCxnSpPr>
              <a:endCxn id="95" idx="7"/>
            </p:cNvCxnSpPr>
            <p:nvPr/>
          </p:nvCxnSpPr>
          <p:spPr>
            <a:xfrm flipH="1">
              <a:off x="2553642" y="4293096"/>
              <a:ext cx="266674" cy="122419"/>
            </a:xfrm>
            <a:prstGeom prst="straightConnector1">
              <a:avLst/>
            </a:prstGeom>
            <a:ln w="12700">
              <a:solidFill>
                <a:srgbClr val="D70064"/>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7" name="Ovale 96"/>
            <p:cNvSpPr/>
            <p:nvPr/>
          </p:nvSpPr>
          <p:spPr>
            <a:xfrm rot="20474653">
              <a:off x="1850765" y="4437453"/>
              <a:ext cx="433198" cy="165275"/>
            </a:xfrm>
            <a:prstGeom prst="ellipse">
              <a:avLst/>
            </a:prstGeom>
            <a:noFill/>
            <a:ln>
              <a:solidFill>
                <a:srgbClr val="D7006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8" name="Connettore 2 97"/>
            <p:cNvCxnSpPr>
              <a:endCxn id="97" idx="7"/>
            </p:cNvCxnSpPr>
            <p:nvPr/>
          </p:nvCxnSpPr>
          <p:spPr>
            <a:xfrm flipH="1">
              <a:off x="2193601" y="4293096"/>
              <a:ext cx="266675" cy="122418"/>
            </a:xfrm>
            <a:prstGeom prst="straightConnector1">
              <a:avLst/>
            </a:prstGeom>
            <a:ln w="12700">
              <a:solidFill>
                <a:srgbClr val="D70064"/>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9" name="Ovale 98"/>
            <p:cNvSpPr/>
            <p:nvPr/>
          </p:nvSpPr>
          <p:spPr>
            <a:xfrm rot="20474653">
              <a:off x="1442209" y="4437453"/>
              <a:ext cx="433198" cy="165275"/>
            </a:xfrm>
            <a:prstGeom prst="ellipse">
              <a:avLst/>
            </a:prstGeom>
            <a:noFill/>
            <a:ln>
              <a:solidFill>
                <a:srgbClr val="D7006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00" name="Connettore 2 99"/>
            <p:cNvCxnSpPr>
              <a:endCxn id="99" idx="7"/>
            </p:cNvCxnSpPr>
            <p:nvPr/>
          </p:nvCxnSpPr>
          <p:spPr>
            <a:xfrm flipH="1">
              <a:off x="1785045" y="4293096"/>
              <a:ext cx="266675" cy="122418"/>
            </a:xfrm>
            <a:prstGeom prst="straightConnector1">
              <a:avLst/>
            </a:prstGeom>
            <a:ln w="12700">
              <a:solidFill>
                <a:srgbClr val="D70064"/>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238" name="Gruppo 237"/>
          <p:cNvGrpSpPr/>
          <p:nvPr/>
        </p:nvGrpSpPr>
        <p:grpSpPr>
          <a:xfrm>
            <a:off x="4932040" y="1772816"/>
            <a:ext cx="3456384" cy="2354047"/>
            <a:chOff x="4932040" y="1772816"/>
            <a:chExt cx="3456384" cy="2354047"/>
          </a:xfrm>
        </p:grpSpPr>
        <p:grpSp>
          <p:nvGrpSpPr>
            <p:cNvPr id="87" name="Gruppo 86"/>
            <p:cNvGrpSpPr/>
            <p:nvPr/>
          </p:nvGrpSpPr>
          <p:grpSpPr>
            <a:xfrm>
              <a:off x="4932040" y="1772816"/>
              <a:ext cx="3456384" cy="2354047"/>
              <a:chOff x="4355976" y="2780928"/>
              <a:chExt cx="4176464" cy="3074127"/>
            </a:xfrm>
          </p:grpSpPr>
          <p:grpSp>
            <p:nvGrpSpPr>
              <p:cNvPr id="88" name="Gruppo 17"/>
              <p:cNvGrpSpPr/>
              <p:nvPr/>
            </p:nvGrpSpPr>
            <p:grpSpPr>
              <a:xfrm>
                <a:off x="4355976" y="2780928"/>
                <a:ext cx="4176464" cy="3074127"/>
                <a:chOff x="4139952" y="2376264"/>
                <a:chExt cx="4608512" cy="3789040"/>
              </a:xfrm>
            </p:grpSpPr>
            <p:grpSp>
              <p:nvGrpSpPr>
                <p:cNvPr id="105" name="Gruppo 21"/>
                <p:cNvGrpSpPr/>
                <p:nvPr/>
              </p:nvGrpSpPr>
              <p:grpSpPr>
                <a:xfrm>
                  <a:off x="4139952" y="2376264"/>
                  <a:ext cx="4608512" cy="3789040"/>
                  <a:chOff x="1691680" y="1772816"/>
                  <a:chExt cx="4960167" cy="4904928"/>
                </a:xfrm>
                <a:solidFill>
                  <a:srgbClr val="D9E7FF"/>
                </a:solidFill>
              </p:grpSpPr>
              <p:sp>
                <p:nvSpPr>
                  <p:cNvPr id="229" name="Ottagono 228"/>
                  <p:cNvSpPr/>
                  <p:nvPr/>
                </p:nvSpPr>
                <p:spPr>
                  <a:xfrm>
                    <a:off x="1691680" y="1772816"/>
                    <a:ext cx="4960167" cy="4904928"/>
                  </a:xfrm>
                  <a:prstGeom prst="octag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err="1" smtClean="0">
                        <a:solidFill>
                          <a:schemeClr val="bg1"/>
                        </a:solidFill>
                      </a:rPr>
                      <a:t>Reportistica</a:t>
                    </a:r>
                    <a:endParaRPr lang="es-ES_tradnl" sz="1400" b="1" dirty="0">
                      <a:solidFill>
                        <a:schemeClr val="bg1"/>
                      </a:solidFill>
                    </a:endParaRPr>
                  </a:p>
                </p:txBody>
              </p:sp>
              <p:sp>
                <p:nvSpPr>
                  <p:cNvPr id="230" name="Ottagono 229"/>
                  <p:cNvSpPr/>
                  <p:nvPr/>
                </p:nvSpPr>
                <p:spPr>
                  <a:xfrm>
                    <a:off x="2555776" y="2564904"/>
                    <a:ext cx="3240359" cy="3240360"/>
                  </a:xfrm>
                  <a:prstGeom prst="octagon">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b="1">
                      <a:solidFill>
                        <a:schemeClr val="bg1"/>
                      </a:solidFill>
                    </a:endParaRPr>
                  </a:p>
                </p:txBody>
              </p:sp>
            </p:grpSp>
            <p:cxnSp>
              <p:nvCxnSpPr>
                <p:cNvPr id="106" name="Connettore 1 105"/>
                <p:cNvCxnSpPr>
                  <a:stCxn id="229" idx="7"/>
                </p:cNvCxnSpPr>
                <p:nvPr/>
              </p:nvCxnSpPr>
              <p:spPr>
                <a:xfrm flipH="1">
                  <a:off x="7318236" y="2376264"/>
                  <a:ext cx="436704" cy="62127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7" name="Connettore 1 106"/>
                <p:cNvCxnSpPr>
                  <a:stCxn id="229" idx="5"/>
                  <a:endCxn id="230" idx="5"/>
                </p:cNvCxnSpPr>
                <p:nvPr/>
              </p:nvCxnSpPr>
              <p:spPr>
                <a:xfrm>
                  <a:off x="4139952" y="3486036"/>
                  <a:ext cx="802835"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8" name="Connettore 1 107"/>
                <p:cNvCxnSpPr>
                  <a:stCxn id="229" idx="4"/>
                  <a:endCxn id="230" idx="4"/>
                </p:cNvCxnSpPr>
                <p:nvPr/>
              </p:nvCxnSpPr>
              <p:spPr>
                <a:xfrm flipV="1">
                  <a:off x="4139952" y="4758163"/>
                  <a:ext cx="802835"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9" name="Connettore 1 108"/>
                <p:cNvCxnSpPr>
                  <a:stCxn id="229" idx="6"/>
                  <a:endCxn id="230" idx="6"/>
                </p:cNvCxnSpPr>
                <p:nvPr/>
              </p:nvCxnSpPr>
              <p:spPr>
                <a:xfrm>
                  <a:off x="5133476" y="2376264"/>
                  <a:ext cx="465666" cy="61188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0" name="Connettore 1 109"/>
                <p:cNvCxnSpPr>
                  <a:stCxn id="229" idx="1"/>
                  <a:endCxn id="230" idx="1"/>
                </p:cNvCxnSpPr>
                <p:nvPr/>
              </p:nvCxnSpPr>
              <p:spPr>
                <a:xfrm flipH="1" flipV="1">
                  <a:off x="7953418" y="4758163"/>
                  <a:ext cx="795046"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1" name="Connettore 1 110"/>
                <p:cNvCxnSpPr>
                  <a:stCxn id="229" idx="0"/>
                  <a:endCxn id="230" idx="0"/>
                </p:cNvCxnSpPr>
                <p:nvPr/>
              </p:nvCxnSpPr>
              <p:spPr>
                <a:xfrm flipH="1">
                  <a:off x="7953418" y="3486036"/>
                  <a:ext cx="795046"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2" name="Connettore 1 111"/>
                <p:cNvCxnSpPr>
                  <a:stCxn id="229" idx="2"/>
                  <a:endCxn id="230" idx="2"/>
                </p:cNvCxnSpPr>
                <p:nvPr/>
              </p:nvCxnSpPr>
              <p:spPr>
                <a:xfrm flipH="1" flipV="1">
                  <a:off x="7297062" y="5491315"/>
                  <a:ext cx="457878" cy="6739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3" name="Connettore 1 112"/>
                <p:cNvCxnSpPr>
                  <a:stCxn id="230" idx="3"/>
                  <a:endCxn id="229" idx="3"/>
                </p:cNvCxnSpPr>
                <p:nvPr/>
              </p:nvCxnSpPr>
              <p:spPr>
                <a:xfrm flipH="1">
                  <a:off x="5133476" y="5491315"/>
                  <a:ext cx="465666" cy="6739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4" name="CasellaDiTesto 113"/>
                <p:cNvSpPr txBox="1"/>
                <p:nvPr/>
              </p:nvSpPr>
              <p:spPr>
                <a:xfrm rot="18804220">
                  <a:off x="7349619" y="5320242"/>
                  <a:ext cx="988293" cy="271692"/>
                </a:xfrm>
                <a:prstGeom prst="rect">
                  <a:avLst/>
                </a:prstGeom>
                <a:noFill/>
              </p:spPr>
              <p:txBody>
                <a:bodyPr wrap="none" rtlCol="0">
                  <a:spAutoFit/>
                </a:bodyPr>
                <a:lstStyle/>
                <a:p>
                  <a:r>
                    <a:rPr lang="es-ES_tradnl" sz="1000" b="1" dirty="0" err="1" smtClean="0">
                      <a:solidFill>
                        <a:schemeClr val="bg1"/>
                      </a:solidFill>
                    </a:rPr>
                    <a:t>Help</a:t>
                  </a:r>
                  <a:r>
                    <a:rPr lang="es-ES_tradnl" sz="1000" b="1" dirty="0" smtClean="0">
                      <a:solidFill>
                        <a:schemeClr val="bg1"/>
                      </a:solidFill>
                    </a:rPr>
                    <a:t> </a:t>
                  </a:r>
                  <a:r>
                    <a:rPr lang="es-ES_tradnl" sz="1000" b="1" dirty="0" err="1" smtClean="0">
                      <a:solidFill>
                        <a:schemeClr val="bg1"/>
                      </a:solidFill>
                    </a:rPr>
                    <a:t>Desk</a:t>
                  </a:r>
                  <a:endParaRPr lang="es-ES_tradnl" sz="1000" b="1" dirty="0">
                    <a:solidFill>
                      <a:schemeClr val="bg1"/>
                    </a:solidFill>
                  </a:endParaRPr>
                </a:p>
              </p:txBody>
            </p:sp>
            <p:sp>
              <p:nvSpPr>
                <p:cNvPr id="115" name="CasellaDiTesto 114"/>
                <p:cNvSpPr txBox="1"/>
                <p:nvPr/>
              </p:nvSpPr>
              <p:spPr>
                <a:xfrm rot="5400000">
                  <a:off x="7867600" y="4090560"/>
                  <a:ext cx="1320226" cy="441501"/>
                </a:xfrm>
                <a:prstGeom prst="rect">
                  <a:avLst/>
                </a:prstGeom>
                <a:noFill/>
              </p:spPr>
              <p:txBody>
                <a:bodyPr wrap="none" rtlCol="0">
                  <a:spAutoFit/>
                </a:bodyPr>
                <a:lstStyle/>
                <a:p>
                  <a:pPr algn="ctr"/>
                  <a:r>
                    <a:rPr lang="es-ES_tradnl" sz="1000" b="1" dirty="0" err="1" smtClean="0">
                      <a:solidFill>
                        <a:schemeClr val="bg1"/>
                      </a:solidFill>
                    </a:rPr>
                    <a:t>Area</a:t>
                  </a:r>
                  <a:r>
                    <a:rPr lang="es-ES_tradnl" sz="1000" b="1" dirty="0" smtClean="0">
                      <a:solidFill>
                        <a:schemeClr val="bg1"/>
                      </a:solidFill>
                    </a:rPr>
                    <a:t> </a:t>
                  </a:r>
                  <a:r>
                    <a:rPr lang="es-ES_tradnl" sz="1000" b="1" dirty="0" err="1" smtClean="0">
                      <a:solidFill>
                        <a:schemeClr val="bg1"/>
                      </a:solidFill>
                    </a:rPr>
                    <a:t>Dedicata</a:t>
                  </a:r>
                  <a:r>
                    <a:rPr lang="es-ES_tradnl" sz="1000" b="1" dirty="0" smtClean="0">
                      <a:solidFill>
                        <a:schemeClr val="bg1"/>
                      </a:solidFill>
                    </a:rPr>
                    <a:t> </a:t>
                  </a:r>
                  <a:br>
                    <a:rPr lang="es-ES_tradnl" sz="1000" b="1" dirty="0" smtClean="0">
                      <a:solidFill>
                        <a:schemeClr val="bg1"/>
                      </a:solidFill>
                    </a:rPr>
                  </a:br>
                  <a:r>
                    <a:rPr lang="es-ES_tradnl" sz="1000" b="1" dirty="0" err="1" smtClean="0">
                      <a:solidFill>
                        <a:schemeClr val="bg1"/>
                      </a:solidFill>
                    </a:rPr>
                    <a:t>Distributori</a:t>
                  </a:r>
                  <a:endParaRPr lang="es-ES_tradnl" sz="1000" b="1" dirty="0">
                    <a:solidFill>
                      <a:schemeClr val="bg1"/>
                    </a:solidFill>
                  </a:endParaRPr>
                </a:p>
              </p:txBody>
            </p:sp>
            <p:sp>
              <p:nvSpPr>
                <p:cNvPr id="117" name="CasellaDiTesto 116"/>
                <p:cNvSpPr txBox="1"/>
                <p:nvPr/>
              </p:nvSpPr>
              <p:spPr>
                <a:xfrm rot="16200000">
                  <a:off x="4125524" y="4008475"/>
                  <a:ext cx="840108" cy="441501"/>
                </a:xfrm>
                <a:prstGeom prst="rect">
                  <a:avLst/>
                </a:prstGeom>
                <a:noFill/>
              </p:spPr>
              <p:txBody>
                <a:bodyPr wrap="none" rtlCol="0">
                  <a:spAutoFit/>
                </a:bodyPr>
                <a:lstStyle/>
                <a:p>
                  <a:pPr algn="ctr"/>
                  <a:r>
                    <a:rPr lang="es-ES_tradnl" sz="1000" b="1" dirty="0" err="1" smtClean="0">
                      <a:solidFill>
                        <a:schemeClr val="bg1"/>
                      </a:solidFill>
                    </a:rPr>
                    <a:t>Sviluppi</a:t>
                  </a:r>
                  <a:r>
                    <a:rPr lang="es-ES_tradnl" sz="1000" b="1" dirty="0">
                      <a:solidFill>
                        <a:schemeClr val="bg1"/>
                      </a:solidFill>
                    </a:rPr>
                    <a:t/>
                  </a:r>
                  <a:br>
                    <a:rPr lang="es-ES_tradnl" sz="1000" b="1" dirty="0">
                      <a:solidFill>
                        <a:schemeClr val="bg1"/>
                      </a:solidFill>
                    </a:rPr>
                  </a:br>
                  <a:r>
                    <a:rPr lang="es-ES_tradnl" sz="1000" b="1" dirty="0" err="1" smtClean="0">
                      <a:solidFill>
                        <a:schemeClr val="bg1"/>
                      </a:solidFill>
                    </a:rPr>
                    <a:t>Futuri</a:t>
                  </a:r>
                  <a:endParaRPr lang="es-ES_tradnl" sz="1000" b="1" dirty="0">
                    <a:solidFill>
                      <a:schemeClr val="bg1"/>
                    </a:solidFill>
                  </a:endParaRPr>
                </a:p>
              </p:txBody>
            </p:sp>
            <p:grpSp>
              <p:nvGrpSpPr>
                <p:cNvPr id="118" name="Gruppo 162"/>
                <p:cNvGrpSpPr/>
                <p:nvPr/>
              </p:nvGrpSpPr>
              <p:grpSpPr>
                <a:xfrm>
                  <a:off x="5004048" y="3573016"/>
                  <a:ext cx="2880319" cy="1296144"/>
                  <a:chOff x="1907704" y="3933056"/>
                  <a:chExt cx="4752528" cy="2016224"/>
                </a:xfrm>
              </p:grpSpPr>
              <p:grpSp>
                <p:nvGrpSpPr>
                  <p:cNvPr id="121" name="Gruppo 265"/>
                  <p:cNvGrpSpPr/>
                  <p:nvPr/>
                </p:nvGrpSpPr>
                <p:grpSpPr>
                  <a:xfrm>
                    <a:off x="2043808" y="4118988"/>
                    <a:ext cx="4403866" cy="1697982"/>
                    <a:chOff x="1928276" y="4221087"/>
                    <a:chExt cx="4659947" cy="1803674"/>
                  </a:xfrm>
                </p:grpSpPr>
                <p:grpSp>
                  <p:nvGrpSpPr>
                    <p:cNvPr id="123" name="Gruppo 73"/>
                    <p:cNvGrpSpPr/>
                    <p:nvPr/>
                  </p:nvGrpSpPr>
                  <p:grpSpPr>
                    <a:xfrm>
                      <a:off x="5580112" y="4221088"/>
                      <a:ext cx="997825" cy="936104"/>
                      <a:chOff x="6444208" y="3789040"/>
                      <a:chExt cx="997825" cy="936104"/>
                    </a:xfrm>
                  </p:grpSpPr>
                  <p:sp>
                    <p:nvSpPr>
                      <p:cNvPr id="226" name="Rettangolo arrotondato 27"/>
                      <p:cNvSpPr/>
                      <p:nvPr/>
                    </p:nvSpPr>
                    <p:spPr>
                      <a:xfrm>
                        <a:off x="6516216" y="3789040"/>
                        <a:ext cx="925817" cy="90425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OICR</a:t>
                        </a:r>
                        <a:endParaRPr lang="it-IT" sz="500" b="1" dirty="0">
                          <a:solidFill>
                            <a:schemeClr val="bg1"/>
                          </a:solidFill>
                        </a:endParaRPr>
                      </a:p>
                    </p:txBody>
                  </p:sp>
                  <p:sp>
                    <p:nvSpPr>
                      <p:cNvPr id="227" name="Ovale 38"/>
                      <p:cNvSpPr/>
                      <p:nvPr/>
                    </p:nvSpPr>
                    <p:spPr>
                      <a:xfrm>
                        <a:off x="6444208" y="4067273"/>
                        <a:ext cx="308606" cy="3477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28" name="Ovale 97"/>
                      <p:cNvSpPr/>
                      <p:nvPr/>
                    </p:nvSpPr>
                    <p:spPr>
                      <a:xfrm>
                        <a:off x="6816005" y="4377353"/>
                        <a:ext cx="308606" cy="3477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24" name="Gruppo 74"/>
                    <p:cNvGrpSpPr/>
                    <p:nvPr/>
                  </p:nvGrpSpPr>
                  <p:grpSpPr>
                    <a:xfrm>
                      <a:off x="5580112" y="4869160"/>
                      <a:ext cx="1008111" cy="1152128"/>
                      <a:chOff x="7524328" y="4725144"/>
                      <a:chExt cx="1008111" cy="1152128"/>
                    </a:xfrm>
                  </p:grpSpPr>
                  <p:grpSp>
                    <p:nvGrpSpPr>
                      <p:cNvPr id="222" name="92 Grupo"/>
                      <p:cNvGrpSpPr/>
                      <p:nvPr/>
                    </p:nvGrpSpPr>
                    <p:grpSpPr>
                      <a:xfrm>
                        <a:off x="7524328" y="5013176"/>
                        <a:ext cx="1008111" cy="864096"/>
                        <a:chOff x="1610528" y="764703"/>
                        <a:chExt cx="1232136" cy="939748"/>
                      </a:xfrm>
                    </p:grpSpPr>
                    <p:sp>
                      <p:nvSpPr>
                        <p:cNvPr id="224"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a:t>
                          </a:r>
                          <a:endParaRPr lang="it-IT" sz="500" b="1" dirty="0">
                            <a:solidFill>
                              <a:schemeClr val="bg1"/>
                            </a:solidFill>
                          </a:endParaRPr>
                        </a:p>
                      </p:txBody>
                    </p:sp>
                    <p:sp>
                      <p:nvSpPr>
                        <p:cNvPr id="225"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223" name="Ovale 41"/>
                      <p:cNvSpPr/>
                      <p:nvPr/>
                    </p:nvSpPr>
                    <p:spPr>
                      <a:xfrm>
                        <a:off x="7884369" y="4725144"/>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25" name="92 Grupo"/>
                    <p:cNvGrpSpPr/>
                    <p:nvPr/>
                  </p:nvGrpSpPr>
                  <p:grpSpPr>
                    <a:xfrm>
                      <a:off x="4644008" y="4221088"/>
                      <a:ext cx="1244710" cy="936104"/>
                      <a:chOff x="1610528" y="764704"/>
                      <a:chExt cx="1521312" cy="1018061"/>
                    </a:xfrm>
                  </p:grpSpPr>
                  <p:sp>
                    <p:nvSpPr>
                      <p:cNvPr id="218"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Boutiques</a:t>
                        </a:r>
                        <a:endParaRPr lang="it-IT" sz="500" b="1" dirty="0" smtClean="0">
                          <a:solidFill>
                            <a:schemeClr val="bg1"/>
                          </a:solidFill>
                        </a:endParaRPr>
                      </a:p>
                    </p:txBody>
                  </p:sp>
                  <p:sp>
                    <p:nvSpPr>
                      <p:cNvPr id="219"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20"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21"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26" name="Gruppo 160"/>
                    <p:cNvGrpSpPr/>
                    <p:nvPr/>
                  </p:nvGrpSpPr>
                  <p:grpSpPr>
                    <a:xfrm>
                      <a:off x="4644008" y="4869161"/>
                      <a:ext cx="1244710" cy="1152128"/>
                      <a:chOff x="3851920" y="3933056"/>
                      <a:chExt cx="1244710" cy="1152128"/>
                    </a:xfrm>
                  </p:grpSpPr>
                  <p:grpSp>
                    <p:nvGrpSpPr>
                      <p:cNvPr id="213" name="92 Grupo"/>
                      <p:cNvGrpSpPr/>
                      <p:nvPr/>
                    </p:nvGrpSpPr>
                    <p:grpSpPr>
                      <a:xfrm>
                        <a:off x="3851920" y="4221088"/>
                        <a:ext cx="1244710" cy="864096"/>
                        <a:chOff x="1610528" y="764703"/>
                        <a:chExt cx="1521312" cy="939748"/>
                      </a:xfrm>
                    </p:grpSpPr>
                    <p:sp>
                      <p:nvSpPr>
                        <p:cNvPr id="215"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Captive</a:t>
                          </a:r>
                          <a:endParaRPr lang="it-IT" sz="500" b="1" dirty="0" smtClean="0">
                            <a:solidFill>
                              <a:schemeClr val="bg1"/>
                            </a:solidFill>
                          </a:endParaRPr>
                        </a:p>
                      </p:txBody>
                    </p:sp>
                    <p:sp>
                      <p:nvSpPr>
                        <p:cNvPr id="216"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17"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214"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27" name="92 Grupo"/>
                    <p:cNvGrpSpPr/>
                    <p:nvPr/>
                  </p:nvGrpSpPr>
                  <p:grpSpPr>
                    <a:xfrm>
                      <a:off x="3707904" y="4221088"/>
                      <a:ext cx="1244710" cy="936104"/>
                      <a:chOff x="1610528" y="764704"/>
                      <a:chExt cx="1521312" cy="1018061"/>
                    </a:xfrm>
                  </p:grpSpPr>
                  <p:sp>
                    <p:nvSpPr>
                      <p:cNvPr id="209"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Strutturato</a:t>
                        </a:r>
                        <a:endParaRPr lang="it-IT" sz="500" b="1" dirty="0">
                          <a:solidFill>
                            <a:schemeClr val="bg1"/>
                          </a:solidFill>
                        </a:endParaRPr>
                      </a:p>
                    </p:txBody>
                  </p:sp>
                  <p:sp>
                    <p:nvSpPr>
                      <p:cNvPr id="210"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11"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12"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28" name="Gruppo 149"/>
                    <p:cNvGrpSpPr/>
                    <p:nvPr/>
                  </p:nvGrpSpPr>
                  <p:grpSpPr>
                    <a:xfrm>
                      <a:off x="3707904" y="4869161"/>
                      <a:ext cx="1244710" cy="1152128"/>
                      <a:chOff x="3851920" y="3933056"/>
                      <a:chExt cx="1244710" cy="1152128"/>
                    </a:xfrm>
                  </p:grpSpPr>
                  <p:grpSp>
                    <p:nvGrpSpPr>
                      <p:cNvPr id="148" name="92 Grupo"/>
                      <p:cNvGrpSpPr/>
                      <p:nvPr/>
                    </p:nvGrpSpPr>
                    <p:grpSpPr>
                      <a:xfrm>
                        <a:off x="3851920" y="4221088"/>
                        <a:ext cx="1244710" cy="864096"/>
                        <a:chOff x="1610528" y="764703"/>
                        <a:chExt cx="1521312" cy="939748"/>
                      </a:xfrm>
                    </p:grpSpPr>
                    <p:sp>
                      <p:nvSpPr>
                        <p:cNvPr id="150"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Gestito da terzi</a:t>
                          </a:r>
                          <a:endParaRPr lang="it-IT" sz="500" b="1" dirty="0">
                            <a:solidFill>
                              <a:schemeClr val="bg1"/>
                            </a:solidFill>
                          </a:endParaRPr>
                        </a:p>
                      </p:txBody>
                    </p:sp>
                    <p:sp>
                      <p:nvSpPr>
                        <p:cNvPr id="156"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60"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49"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29" name="92 Grupo"/>
                    <p:cNvGrpSpPr/>
                    <p:nvPr/>
                  </p:nvGrpSpPr>
                  <p:grpSpPr>
                    <a:xfrm>
                      <a:off x="2771799" y="4221087"/>
                      <a:ext cx="1244711" cy="936102"/>
                      <a:chOff x="1610528" y="764704"/>
                      <a:chExt cx="1521312" cy="1018061"/>
                    </a:xfrm>
                  </p:grpSpPr>
                  <p:sp>
                    <p:nvSpPr>
                      <p:cNvPr id="144"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Dedicato</a:t>
                        </a:r>
                        <a:endParaRPr lang="it-IT" sz="500" b="1" dirty="0">
                          <a:solidFill>
                            <a:schemeClr val="bg1"/>
                          </a:solidFill>
                        </a:endParaRPr>
                      </a:p>
                    </p:txBody>
                  </p:sp>
                  <p:sp>
                    <p:nvSpPr>
                      <p:cNvPr id="145"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46"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47"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30" name="Gruppo 133"/>
                    <p:cNvGrpSpPr/>
                    <p:nvPr/>
                  </p:nvGrpSpPr>
                  <p:grpSpPr>
                    <a:xfrm>
                      <a:off x="2771800" y="4869160"/>
                      <a:ext cx="1244710" cy="1152128"/>
                      <a:chOff x="3851920" y="3933056"/>
                      <a:chExt cx="1244710" cy="1152128"/>
                    </a:xfrm>
                  </p:grpSpPr>
                  <p:grpSp>
                    <p:nvGrpSpPr>
                      <p:cNvPr id="139" name="92 Grupo"/>
                      <p:cNvGrpSpPr/>
                      <p:nvPr/>
                    </p:nvGrpSpPr>
                    <p:grpSpPr>
                      <a:xfrm>
                        <a:off x="3851920" y="4221088"/>
                        <a:ext cx="1244710" cy="864096"/>
                        <a:chOff x="1610528" y="764703"/>
                        <a:chExt cx="1521312" cy="939748"/>
                      </a:xfrm>
                    </p:grpSpPr>
                    <p:sp>
                      <p:nvSpPr>
                        <p:cNvPr id="141"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Profilo di rischio</a:t>
                          </a:r>
                          <a:endParaRPr lang="it-IT" sz="500" b="1" dirty="0">
                            <a:solidFill>
                              <a:schemeClr val="bg1"/>
                            </a:solidFill>
                          </a:endParaRPr>
                        </a:p>
                      </p:txBody>
                    </p:sp>
                    <p:sp>
                      <p:nvSpPr>
                        <p:cNvPr id="142"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43"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40"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31" name="88 Grupo"/>
                    <p:cNvGrpSpPr/>
                    <p:nvPr/>
                  </p:nvGrpSpPr>
                  <p:grpSpPr>
                    <a:xfrm>
                      <a:off x="1928276" y="5085185"/>
                      <a:ext cx="1152128" cy="939576"/>
                      <a:chOff x="107504" y="3284984"/>
                      <a:chExt cx="1584176" cy="1190151"/>
                    </a:xfrm>
                  </p:grpSpPr>
                  <p:sp>
                    <p:nvSpPr>
                      <p:cNvPr id="136" name="Rettangolo arrotondato 20"/>
                      <p:cNvSpPr/>
                      <p:nvPr/>
                    </p:nvSpPr>
                    <p:spPr>
                      <a:xfrm>
                        <a:off x="107504" y="336999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err="1" smtClean="0">
                            <a:solidFill>
                              <a:schemeClr val="bg1"/>
                            </a:solidFill>
                          </a:rPr>
                          <a:t>Fond</a:t>
                        </a:r>
                        <a:r>
                          <a:rPr lang="it-IT" sz="500" b="1" dirty="0" smtClean="0">
                            <a:solidFill>
                              <a:schemeClr val="bg1"/>
                            </a:solidFill>
                          </a:rPr>
                          <a:t> €</a:t>
                        </a:r>
                        <a:endParaRPr lang="it-IT" sz="500" b="1" dirty="0">
                          <a:solidFill>
                            <a:schemeClr val="bg1"/>
                          </a:solidFill>
                        </a:endParaRPr>
                      </a:p>
                    </p:txBody>
                  </p:sp>
                  <p:sp>
                    <p:nvSpPr>
                      <p:cNvPr id="137" name="Ovale 21"/>
                      <p:cNvSpPr/>
                      <p:nvPr/>
                    </p:nvSpPr>
                    <p:spPr>
                      <a:xfrm>
                        <a:off x="1274792" y="3741043"/>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138" name="Ovale 83"/>
                      <p:cNvSpPr/>
                      <p:nvPr/>
                    </p:nvSpPr>
                    <p:spPr>
                      <a:xfrm>
                        <a:off x="524392" y="3284984"/>
                        <a:ext cx="416888" cy="4250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nvGrpSpPr>
                    <p:cNvPr id="132" name="124 Grupo"/>
                    <p:cNvGrpSpPr/>
                    <p:nvPr/>
                  </p:nvGrpSpPr>
                  <p:grpSpPr>
                    <a:xfrm>
                      <a:off x="1928276" y="4221089"/>
                      <a:ext cx="1152128" cy="1157155"/>
                      <a:chOff x="107504" y="2055825"/>
                      <a:chExt cx="1584176" cy="1445183"/>
                    </a:xfrm>
                  </p:grpSpPr>
                  <p:sp>
                    <p:nvSpPr>
                      <p:cNvPr id="133" name="Rettangolo arrotondato 17"/>
                      <p:cNvSpPr/>
                      <p:nvPr/>
                    </p:nvSpPr>
                    <p:spPr>
                      <a:xfrm>
                        <a:off x="107504" y="205582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smtClean="0">
                            <a:solidFill>
                              <a:schemeClr val="bg1"/>
                            </a:solidFill>
                          </a:rPr>
                          <a:t>Gestione Separata</a:t>
                        </a:r>
                        <a:endParaRPr lang="it-IT" sz="500" b="1" dirty="0">
                          <a:solidFill>
                            <a:schemeClr val="bg1"/>
                          </a:solidFill>
                        </a:endParaRPr>
                      </a:p>
                    </p:txBody>
                  </p:sp>
                  <p:sp>
                    <p:nvSpPr>
                      <p:cNvPr id="134" name="Ovale 18"/>
                      <p:cNvSpPr/>
                      <p:nvPr/>
                    </p:nvSpPr>
                    <p:spPr>
                      <a:xfrm>
                        <a:off x="1274792" y="2395868"/>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135" name="Ovale 51"/>
                      <p:cNvSpPr/>
                      <p:nvPr/>
                    </p:nvSpPr>
                    <p:spPr>
                      <a:xfrm>
                        <a:off x="524392" y="3075954"/>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sp>
                <p:nvSpPr>
                  <p:cNvPr id="122" name="Rettangolo 121"/>
                  <p:cNvSpPr/>
                  <p:nvPr/>
                </p:nvSpPr>
                <p:spPr>
                  <a:xfrm>
                    <a:off x="1907704" y="3933056"/>
                    <a:ext cx="4752528"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err="1" smtClean="0">
                        <a:solidFill>
                          <a:srgbClr val="D70064"/>
                        </a:solidFill>
                      </a:rPr>
                      <a:t>CiiS</a:t>
                    </a:r>
                    <a:endParaRPr lang="it-IT" sz="4000" dirty="0">
                      <a:solidFill>
                        <a:srgbClr val="D70064"/>
                      </a:solidFill>
                    </a:endParaRPr>
                  </a:p>
                </p:txBody>
              </p:sp>
            </p:grpSp>
            <p:sp>
              <p:nvSpPr>
                <p:cNvPr id="119" name="CasellaDiTesto 118"/>
                <p:cNvSpPr txBox="1"/>
                <p:nvPr/>
              </p:nvSpPr>
              <p:spPr>
                <a:xfrm>
                  <a:off x="5881819" y="5661248"/>
                  <a:ext cx="992668" cy="312966"/>
                </a:xfrm>
                <a:prstGeom prst="rect">
                  <a:avLst/>
                </a:prstGeom>
                <a:noFill/>
              </p:spPr>
              <p:txBody>
                <a:bodyPr wrap="none" rtlCol="0">
                  <a:spAutoFit/>
                </a:bodyPr>
                <a:lstStyle/>
                <a:p>
                  <a:r>
                    <a:rPr lang="es-ES_tradnl" sz="1000" b="1" dirty="0" smtClean="0">
                      <a:solidFill>
                        <a:schemeClr val="bg1"/>
                      </a:solidFill>
                    </a:rPr>
                    <a:t>Front - </a:t>
                  </a:r>
                  <a:r>
                    <a:rPr lang="es-ES_tradnl" sz="1000" b="1" dirty="0" err="1" smtClean="0">
                      <a:solidFill>
                        <a:schemeClr val="bg1"/>
                      </a:solidFill>
                    </a:rPr>
                    <a:t>End</a:t>
                  </a:r>
                  <a:endParaRPr lang="es-ES_tradnl" sz="1000" b="1" dirty="0">
                    <a:solidFill>
                      <a:schemeClr val="bg1"/>
                    </a:solidFill>
                  </a:endParaRPr>
                </a:p>
              </p:txBody>
            </p:sp>
            <p:sp>
              <p:nvSpPr>
                <p:cNvPr id="120" name="CasellaDiTesto 119"/>
                <p:cNvSpPr txBox="1"/>
                <p:nvPr/>
              </p:nvSpPr>
              <p:spPr>
                <a:xfrm>
                  <a:off x="5796136" y="2492896"/>
                  <a:ext cx="1019201" cy="303482"/>
                </a:xfrm>
                <a:prstGeom prst="rect">
                  <a:avLst/>
                </a:prstGeom>
                <a:noFill/>
              </p:spPr>
              <p:txBody>
                <a:bodyPr wrap="none" rtlCol="0">
                  <a:spAutoFit/>
                </a:bodyPr>
                <a:lstStyle/>
                <a:p>
                  <a:r>
                    <a:rPr lang="es-ES_tradnl" sz="1000" b="1" dirty="0" err="1" smtClean="0">
                      <a:solidFill>
                        <a:schemeClr val="bg1"/>
                      </a:solidFill>
                    </a:rPr>
                    <a:t>Reportistica</a:t>
                  </a:r>
                  <a:endParaRPr lang="es-ES_tradnl" sz="1000" b="1" dirty="0">
                    <a:solidFill>
                      <a:schemeClr val="bg1"/>
                    </a:solidFill>
                  </a:endParaRPr>
                </a:p>
              </p:txBody>
            </p:sp>
          </p:grpSp>
          <p:sp>
            <p:nvSpPr>
              <p:cNvPr id="89" name="CasellaDiTesto 88"/>
              <p:cNvSpPr txBox="1"/>
              <p:nvPr/>
            </p:nvSpPr>
            <p:spPr>
              <a:xfrm rot="2746334">
                <a:off x="4744404" y="5008987"/>
                <a:ext cx="760144" cy="400110"/>
              </a:xfrm>
              <a:prstGeom prst="rect">
                <a:avLst/>
              </a:prstGeom>
              <a:noFill/>
            </p:spPr>
            <p:txBody>
              <a:bodyPr wrap="none" rtlCol="0">
                <a:spAutoFit/>
              </a:bodyPr>
              <a:lstStyle/>
              <a:p>
                <a:pPr algn="ctr"/>
                <a:r>
                  <a:rPr lang="es-ES_tradnl" sz="1000" b="1" dirty="0" err="1" smtClean="0">
                    <a:solidFill>
                      <a:schemeClr val="bg1"/>
                    </a:solidFill>
                  </a:rPr>
                  <a:t>Servizi</a:t>
                </a:r>
                <a:r>
                  <a:rPr lang="es-ES_tradnl" sz="1000" b="1" dirty="0" smtClean="0">
                    <a:solidFill>
                      <a:schemeClr val="bg1"/>
                    </a:solidFill>
                  </a:rPr>
                  <a:t> </a:t>
                </a:r>
                <a:br>
                  <a:rPr lang="es-ES_tradnl" sz="1000" b="1" dirty="0" smtClean="0">
                    <a:solidFill>
                      <a:schemeClr val="bg1"/>
                    </a:solidFill>
                  </a:rPr>
                </a:br>
                <a:r>
                  <a:rPr lang="es-ES_tradnl" sz="1000" b="1" dirty="0" err="1" smtClean="0">
                    <a:solidFill>
                      <a:schemeClr val="bg1"/>
                    </a:solidFill>
                  </a:rPr>
                  <a:t>Opzionali</a:t>
                </a:r>
                <a:endParaRPr lang="es-ES_tradnl" sz="1000" b="1" dirty="0">
                  <a:solidFill>
                    <a:schemeClr val="bg1"/>
                  </a:solidFill>
                </a:endParaRPr>
              </a:p>
            </p:txBody>
          </p:sp>
          <p:sp>
            <p:nvSpPr>
              <p:cNvPr id="102" name="CasellaDiTesto 101"/>
              <p:cNvSpPr txBox="1"/>
              <p:nvPr/>
            </p:nvSpPr>
            <p:spPr>
              <a:xfrm rot="18855073">
                <a:off x="4604874" y="3213286"/>
                <a:ext cx="944518" cy="297517"/>
              </a:xfrm>
              <a:prstGeom prst="rect">
                <a:avLst/>
              </a:prstGeom>
              <a:noFill/>
            </p:spPr>
            <p:txBody>
              <a:bodyPr wrap="none" rtlCol="0">
                <a:spAutoFit/>
              </a:bodyPr>
              <a:lstStyle/>
              <a:p>
                <a:pPr algn="ctr"/>
                <a:r>
                  <a:rPr lang="es-ES_tradnl" sz="1000" b="1" dirty="0" err="1" smtClean="0">
                    <a:solidFill>
                      <a:schemeClr val="bg1"/>
                    </a:solidFill>
                  </a:rPr>
                  <a:t>Garanzie</a:t>
                </a:r>
                <a:endParaRPr lang="es-ES_tradnl" sz="1000" b="1" dirty="0">
                  <a:solidFill>
                    <a:schemeClr val="bg1"/>
                  </a:solidFill>
                </a:endParaRPr>
              </a:p>
            </p:txBody>
          </p:sp>
        </p:grpSp>
        <p:grpSp>
          <p:nvGrpSpPr>
            <p:cNvPr id="234" name="Gruppo 233"/>
            <p:cNvGrpSpPr/>
            <p:nvPr/>
          </p:nvGrpSpPr>
          <p:grpSpPr>
            <a:xfrm>
              <a:off x="7469147" y="1799027"/>
              <a:ext cx="641526" cy="1013678"/>
              <a:chOff x="7469147" y="1799027"/>
              <a:chExt cx="641526" cy="1013678"/>
            </a:xfrm>
          </p:grpSpPr>
          <p:sp>
            <p:nvSpPr>
              <p:cNvPr id="235" name="Trapezio 234"/>
              <p:cNvSpPr/>
              <p:nvPr/>
            </p:nvSpPr>
            <p:spPr>
              <a:xfrm rot="13582088">
                <a:off x="7343241" y="2045273"/>
                <a:ext cx="1013678" cy="521186"/>
              </a:xfrm>
              <a:prstGeom prst="trapezoid">
                <a:avLst>
                  <a:gd name="adj" fmla="val 59888"/>
                </a:avLst>
              </a:prstGeom>
              <a:solidFill>
                <a:srgbClr val="002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6" name="Rettangolo 235"/>
              <p:cNvSpPr/>
              <p:nvPr/>
            </p:nvSpPr>
            <p:spPr>
              <a:xfrm rot="18663531">
                <a:off x="7349386" y="1925324"/>
                <a:ext cx="524557" cy="285035"/>
              </a:xfrm>
              <a:prstGeom prst="rect">
                <a:avLst/>
              </a:prstGeom>
              <a:solidFill>
                <a:srgbClr val="002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37" name="CasellaDiTesto 236"/>
            <p:cNvSpPr txBox="1"/>
            <p:nvPr/>
          </p:nvSpPr>
          <p:spPr>
            <a:xfrm rot="2699570">
              <a:off x="7451433" y="2062010"/>
              <a:ext cx="886450" cy="306389"/>
            </a:xfrm>
            <a:prstGeom prst="rect">
              <a:avLst/>
            </a:prstGeom>
            <a:noFill/>
          </p:spPr>
          <p:txBody>
            <a:bodyPr wrap="none" rtlCol="0">
              <a:spAutoFit/>
            </a:bodyPr>
            <a:lstStyle/>
            <a:p>
              <a:pPr algn="ctr"/>
              <a:r>
                <a:rPr lang="es-ES_tradnl" sz="1000" b="1" dirty="0" err="1" smtClean="0">
                  <a:solidFill>
                    <a:schemeClr val="bg1"/>
                  </a:solidFill>
                </a:rPr>
                <a:t>Area</a:t>
              </a:r>
              <a:r>
                <a:rPr lang="es-ES_tradnl" sz="1000" b="1" dirty="0" smtClean="0">
                  <a:solidFill>
                    <a:schemeClr val="bg1"/>
                  </a:solidFill>
                </a:rPr>
                <a:t> </a:t>
              </a:r>
              <a:r>
                <a:rPr lang="es-ES_tradnl" sz="1000" b="1" dirty="0" err="1" smtClean="0">
                  <a:solidFill>
                    <a:schemeClr val="bg1"/>
                  </a:solidFill>
                </a:rPr>
                <a:t>Dedicata</a:t>
              </a:r>
              <a:r>
                <a:rPr lang="es-ES_tradnl" sz="1000" b="1" dirty="0" smtClean="0">
                  <a:solidFill>
                    <a:schemeClr val="bg1"/>
                  </a:solidFill>
                </a:rPr>
                <a:t> </a:t>
              </a:r>
              <a:br>
                <a:rPr lang="es-ES_tradnl" sz="1000" b="1" dirty="0" smtClean="0">
                  <a:solidFill>
                    <a:schemeClr val="bg1"/>
                  </a:solidFill>
                </a:rPr>
              </a:br>
              <a:r>
                <a:rPr lang="es-ES_tradnl" sz="1000" b="1" dirty="0" smtClean="0">
                  <a:solidFill>
                    <a:schemeClr val="bg1"/>
                  </a:solidFill>
                </a:rPr>
                <a:t>Cliente</a:t>
              </a:r>
              <a:endParaRPr lang="es-ES_tradnl" sz="1000" b="1" dirty="0">
                <a:solidFill>
                  <a:schemeClr val="bg1"/>
                </a:solidFil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AREA DEDICATA PER LE RETI</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29</a:t>
            </a:fld>
            <a:endParaRPr lang="es-ES" dirty="0"/>
          </a:p>
        </p:txBody>
      </p:sp>
      <p:sp>
        <p:nvSpPr>
          <p:cNvPr id="147" name="Segnaposto numero diapositiva 2"/>
          <p:cNvSpPr txBox="1">
            <a:spLocks/>
          </p:cNvSpPr>
          <p:nvPr/>
        </p:nvSpPr>
        <p:spPr>
          <a:xfrm>
            <a:off x="3275856" y="6356350"/>
            <a:ext cx="2133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D6A66C3-F6AC-47B2-B5BC-E0A86AF003C3}" type="slidenum">
              <a:rPr kumimoji="0" lang="es-ES" sz="9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s-ES" sz="9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148" name="CasellaDiTesto 147"/>
          <p:cNvSpPr txBox="1"/>
          <p:nvPr/>
        </p:nvSpPr>
        <p:spPr>
          <a:xfrm>
            <a:off x="539552" y="1844824"/>
            <a:ext cx="8208911" cy="523220"/>
          </a:xfrm>
          <a:prstGeom prst="rect">
            <a:avLst/>
          </a:prstGeom>
          <a:noFill/>
        </p:spPr>
        <p:txBody>
          <a:bodyPr wrap="square" rtlCol="0">
            <a:spAutoFit/>
          </a:bodyPr>
          <a:lstStyle/>
          <a:p>
            <a:r>
              <a:rPr lang="it-IT" sz="1400" dirty="0" smtClean="0">
                <a:solidFill>
                  <a:srgbClr val="4C4C4C"/>
                </a:solidFill>
                <a:cs typeface="Arial" pitchFamily="34" charset="0"/>
              </a:rPr>
              <a:t>Stiamo lavorando per sviluppare un’area da mettere a disposizione delle reti al fine di offrire loro uno strumento per poter dare </a:t>
            </a:r>
            <a:r>
              <a:rPr lang="it-IT" sz="1300" b="1" dirty="0" smtClean="0">
                <a:solidFill>
                  <a:srgbClr val="002364"/>
                </a:solidFill>
              </a:rPr>
              <a:t>maggior assistenza ai propri clienti</a:t>
            </a:r>
            <a:r>
              <a:rPr lang="it-IT" sz="1400" dirty="0" smtClean="0">
                <a:solidFill>
                  <a:srgbClr val="4C4C4C"/>
                </a:solidFill>
                <a:cs typeface="Arial" pitchFamily="34" charset="0"/>
              </a:rPr>
              <a:t>.</a:t>
            </a:r>
            <a:endParaRPr lang="it-IT" sz="1400" dirty="0" smtClean="0">
              <a:solidFill>
                <a:srgbClr val="4C4C4C"/>
              </a:solidFill>
              <a:latin typeface="Arial" pitchFamily="34" charset="0"/>
              <a:cs typeface="Arial" pitchFamily="34" charset="0"/>
            </a:endParaRPr>
          </a:p>
        </p:txBody>
      </p:sp>
      <p:grpSp>
        <p:nvGrpSpPr>
          <p:cNvPr id="314" name="Gruppo 313"/>
          <p:cNvGrpSpPr/>
          <p:nvPr/>
        </p:nvGrpSpPr>
        <p:grpSpPr>
          <a:xfrm>
            <a:off x="2627784" y="2924944"/>
            <a:ext cx="4176464" cy="3074127"/>
            <a:chOff x="2627784" y="2924944"/>
            <a:chExt cx="4176464" cy="3074127"/>
          </a:xfrm>
        </p:grpSpPr>
        <p:grpSp>
          <p:nvGrpSpPr>
            <p:cNvPr id="232" name="Gruppo 231"/>
            <p:cNvGrpSpPr/>
            <p:nvPr/>
          </p:nvGrpSpPr>
          <p:grpSpPr>
            <a:xfrm>
              <a:off x="2627784" y="2924944"/>
              <a:ext cx="4176464" cy="3074127"/>
              <a:chOff x="4355976" y="2780928"/>
              <a:chExt cx="4176464" cy="3074127"/>
            </a:xfrm>
          </p:grpSpPr>
          <p:grpSp>
            <p:nvGrpSpPr>
              <p:cNvPr id="233" name="Gruppo 83"/>
              <p:cNvGrpSpPr/>
              <p:nvPr/>
            </p:nvGrpSpPr>
            <p:grpSpPr>
              <a:xfrm>
                <a:off x="4355976" y="2780928"/>
                <a:ext cx="4176464" cy="3074127"/>
                <a:chOff x="4139952" y="2376264"/>
                <a:chExt cx="4608512" cy="3789040"/>
              </a:xfrm>
            </p:grpSpPr>
            <p:grpSp>
              <p:nvGrpSpPr>
                <p:cNvPr id="239" name="Gruppo 21"/>
                <p:cNvGrpSpPr/>
                <p:nvPr/>
              </p:nvGrpSpPr>
              <p:grpSpPr>
                <a:xfrm>
                  <a:off x="4139952" y="2376264"/>
                  <a:ext cx="4608512" cy="3789040"/>
                  <a:chOff x="1691680" y="1772816"/>
                  <a:chExt cx="4960167" cy="4904928"/>
                </a:xfrm>
                <a:solidFill>
                  <a:srgbClr val="D9E7FF"/>
                </a:solidFill>
              </p:grpSpPr>
              <p:sp>
                <p:nvSpPr>
                  <p:cNvPr id="309" name="Ottagono 308"/>
                  <p:cNvSpPr/>
                  <p:nvPr/>
                </p:nvSpPr>
                <p:spPr>
                  <a:xfrm>
                    <a:off x="1691680" y="1772816"/>
                    <a:ext cx="4960167" cy="4904928"/>
                  </a:xfrm>
                  <a:prstGeom prst="octag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err="1" smtClean="0">
                        <a:solidFill>
                          <a:schemeClr val="bg1"/>
                        </a:solidFill>
                      </a:rPr>
                      <a:t>Reportistica</a:t>
                    </a:r>
                    <a:endParaRPr lang="es-ES_tradnl" sz="1400" b="1" dirty="0">
                      <a:solidFill>
                        <a:schemeClr val="bg1"/>
                      </a:solidFill>
                    </a:endParaRPr>
                  </a:p>
                </p:txBody>
              </p:sp>
              <p:sp>
                <p:nvSpPr>
                  <p:cNvPr id="310" name="Ottagono 309"/>
                  <p:cNvSpPr/>
                  <p:nvPr/>
                </p:nvSpPr>
                <p:spPr>
                  <a:xfrm>
                    <a:off x="2555776" y="2564904"/>
                    <a:ext cx="3240359" cy="3240360"/>
                  </a:xfrm>
                  <a:prstGeom prst="octagon">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b="1">
                      <a:solidFill>
                        <a:schemeClr val="bg1"/>
                      </a:solidFill>
                    </a:endParaRPr>
                  </a:p>
                </p:txBody>
              </p:sp>
            </p:grpSp>
            <p:cxnSp>
              <p:nvCxnSpPr>
                <p:cNvPr id="240" name="Connettore 1 239"/>
                <p:cNvCxnSpPr>
                  <a:stCxn id="309" idx="7"/>
                </p:cNvCxnSpPr>
                <p:nvPr/>
              </p:nvCxnSpPr>
              <p:spPr>
                <a:xfrm flipH="1">
                  <a:off x="7318236" y="2376264"/>
                  <a:ext cx="436704" cy="62127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1" name="Connettore 1 240"/>
                <p:cNvCxnSpPr>
                  <a:stCxn id="309" idx="5"/>
                  <a:endCxn id="310" idx="5"/>
                </p:cNvCxnSpPr>
                <p:nvPr/>
              </p:nvCxnSpPr>
              <p:spPr>
                <a:xfrm>
                  <a:off x="4139952" y="3486036"/>
                  <a:ext cx="802835"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2" name="Connettore 1 241"/>
                <p:cNvCxnSpPr>
                  <a:stCxn id="309" idx="4"/>
                  <a:endCxn id="310" idx="4"/>
                </p:cNvCxnSpPr>
                <p:nvPr/>
              </p:nvCxnSpPr>
              <p:spPr>
                <a:xfrm flipV="1">
                  <a:off x="4139952" y="4758163"/>
                  <a:ext cx="802835"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3" name="Connettore 1 242"/>
                <p:cNvCxnSpPr>
                  <a:stCxn id="309" idx="6"/>
                  <a:endCxn id="310" idx="6"/>
                </p:cNvCxnSpPr>
                <p:nvPr/>
              </p:nvCxnSpPr>
              <p:spPr>
                <a:xfrm>
                  <a:off x="5133476" y="2376264"/>
                  <a:ext cx="465666" cy="61188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4" name="Connettore 1 243"/>
                <p:cNvCxnSpPr>
                  <a:stCxn id="309" idx="1"/>
                  <a:endCxn id="310" idx="1"/>
                </p:cNvCxnSpPr>
                <p:nvPr/>
              </p:nvCxnSpPr>
              <p:spPr>
                <a:xfrm flipH="1" flipV="1">
                  <a:off x="7953418" y="4758163"/>
                  <a:ext cx="795046"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5" name="Connettore 1 244"/>
                <p:cNvCxnSpPr>
                  <a:stCxn id="309" idx="0"/>
                  <a:endCxn id="310" idx="0"/>
                </p:cNvCxnSpPr>
                <p:nvPr/>
              </p:nvCxnSpPr>
              <p:spPr>
                <a:xfrm flipH="1">
                  <a:off x="7953418" y="3486036"/>
                  <a:ext cx="795046"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6" name="Connettore 1 245"/>
                <p:cNvCxnSpPr>
                  <a:stCxn id="309" idx="2"/>
                  <a:endCxn id="310" idx="2"/>
                </p:cNvCxnSpPr>
                <p:nvPr/>
              </p:nvCxnSpPr>
              <p:spPr>
                <a:xfrm flipH="1" flipV="1">
                  <a:off x="7297062" y="5491315"/>
                  <a:ext cx="457878" cy="6739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7" name="Connettore 1 246"/>
                <p:cNvCxnSpPr>
                  <a:stCxn id="310" idx="3"/>
                  <a:endCxn id="309" idx="3"/>
                </p:cNvCxnSpPr>
                <p:nvPr/>
              </p:nvCxnSpPr>
              <p:spPr>
                <a:xfrm flipH="1">
                  <a:off x="5133476" y="5491315"/>
                  <a:ext cx="465666" cy="6739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48" name="CasellaDiTesto 247"/>
                <p:cNvSpPr txBox="1"/>
                <p:nvPr/>
              </p:nvSpPr>
              <p:spPr>
                <a:xfrm rot="18804220">
                  <a:off x="7349619" y="5320242"/>
                  <a:ext cx="988293" cy="271692"/>
                </a:xfrm>
                <a:prstGeom prst="rect">
                  <a:avLst/>
                </a:prstGeom>
                <a:noFill/>
              </p:spPr>
              <p:txBody>
                <a:bodyPr wrap="none" rtlCol="0">
                  <a:spAutoFit/>
                </a:bodyPr>
                <a:lstStyle/>
                <a:p>
                  <a:r>
                    <a:rPr lang="es-ES_tradnl" sz="1000" b="1" dirty="0" err="1" smtClean="0">
                      <a:solidFill>
                        <a:schemeClr val="bg1"/>
                      </a:solidFill>
                    </a:rPr>
                    <a:t>Help</a:t>
                  </a:r>
                  <a:r>
                    <a:rPr lang="es-ES_tradnl" sz="1000" b="1" dirty="0" smtClean="0">
                      <a:solidFill>
                        <a:schemeClr val="bg1"/>
                      </a:solidFill>
                    </a:rPr>
                    <a:t> </a:t>
                  </a:r>
                  <a:r>
                    <a:rPr lang="es-ES_tradnl" sz="1000" b="1" dirty="0" err="1" smtClean="0">
                      <a:solidFill>
                        <a:schemeClr val="bg1"/>
                      </a:solidFill>
                    </a:rPr>
                    <a:t>Desk</a:t>
                  </a:r>
                  <a:endParaRPr lang="es-ES_tradnl" sz="1000" b="1" dirty="0">
                    <a:solidFill>
                      <a:schemeClr val="bg1"/>
                    </a:solidFill>
                  </a:endParaRPr>
                </a:p>
              </p:txBody>
            </p:sp>
            <p:sp>
              <p:nvSpPr>
                <p:cNvPr id="250" name="CasellaDiTesto 249"/>
                <p:cNvSpPr txBox="1"/>
                <p:nvPr/>
              </p:nvSpPr>
              <p:spPr>
                <a:xfrm rot="2699570">
                  <a:off x="7335440" y="2936348"/>
                  <a:ext cx="1181933" cy="493159"/>
                </a:xfrm>
                <a:prstGeom prst="rect">
                  <a:avLst/>
                </a:prstGeom>
                <a:noFill/>
              </p:spPr>
              <p:txBody>
                <a:bodyPr wrap="none" rtlCol="0">
                  <a:spAutoFit/>
                </a:bodyPr>
                <a:lstStyle/>
                <a:p>
                  <a:pPr algn="ctr"/>
                  <a:r>
                    <a:rPr lang="es-ES_tradnl" sz="1000" b="1" dirty="0" err="1" smtClean="0">
                      <a:solidFill>
                        <a:schemeClr val="bg1"/>
                      </a:solidFill>
                    </a:rPr>
                    <a:t>Area</a:t>
                  </a:r>
                  <a:r>
                    <a:rPr lang="es-ES_tradnl" sz="1000" b="1" dirty="0" smtClean="0">
                      <a:solidFill>
                        <a:schemeClr val="bg1"/>
                      </a:solidFill>
                    </a:rPr>
                    <a:t> </a:t>
                  </a:r>
                  <a:r>
                    <a:rPr lang="es-ES_tradnl" sz="1000" b="1" dirty="0" err="1" smtClean="0">
                      <a:solidFill>
                        <a:schemeClr val="bg1"/>
                      </a:solidFill>
                    </a:rPr>
                    <a:t>Dedicata</a:t>
                  </a:r>
                  <a:r>
                    <a:rPr lang="es-ES_tradnl" sz="1000" b="1" dirty="0" smtClean="0">
                      <a:solidFill>
                        <a:schemeClr val="bg1"/>
                      </a:solidFill>
                    </a:rPr>
                    <a:t> </a:t>
                  </a:r>
                  <a:br>
                    <a:rPr lang="es-ES_tradnl" sz="1000" b="1" dirty="0" smtClean="0">
                      <a:solidFill>
                        <a:schemeClr val="bg1"/>
                      </a:solidFill>
                    </a:rPr>
                  </a:br>
                  <a:r>
                    <a:rPr lang="es-ES_tradnl" sz="1000" b="1" dirty="0" smtClean="0">
                      <a:solidFill>
                        <a:schemeClr val="bg1"/>
                      </a:solidFill>
                    </a:rPr>
                    <a:t>Cliente</a:t>
                  </a:r>
                  <a:endParaRPr lang="es-ES_tradnl" sz="1000" b="1" dirty="0">
                    <a:solidFill>
                      <a:schemeClr val="bg1"/>
                    </a:solidFill>
                  </a:endParaRPr>
                </a:p>
              </p:txBody>
            </p:sp>
            <p:sp>
              <p:nvSpPr>
                <p:cNvPr id="251" name="CasellaDiTesto 250"/>
                <p:cNvSpPr txBox="1"/>
                <p:nvPr/>
              </p:nvSpPr>
              <p:spPr>
                <a:xfrm rot="16200000">
                  <a:off x="4125524" y="4008475"/>
                  <a:ext cx="840108" cy="441501"/>
                </a:xfrm>
                <a:prstGeom prst="rect">
                  <a:avLst/>
                </a:prstGeom>
                <a:noFill/>
              </p:spPr>
              <p:txBody>
                <a:bodyPr wrap="none" rtlCol="0">
                  <a:spAutoFit/>
                </a:bodyPr>
                <a:lstStyle/>
                <a:p>
                  <a:pPr algn="ctr"/>
                  <a:r>
                    <a:rPr lang="es-ES_tradnl" sz="1000" b="1" dirty="0" err="1" smtClean="0">
                      <a:solidFill>
                        <a:schemeClr val="bg1"/>
                      </a:solidFill>
                    </a:rPr>
                    <a:t>Sviluppi</a:t>
                  </a:r>
                  <a:r>
                    <a:rPr lang="es-ES_tradnl" sz="1000" b="1" dirty="0">
                      <a:solidFill>
                        <a:schemeClr val="bg1"/>
                      </a:solidFill>
                    </a:rPr>
                    <a:t/>
                  </a:r>
                  <a:br>
                    <a:rPr lang="es-ES_tradnl" sz="1000" b="1" dirty="0">
                      <a:solidFill>
                        <a:schemeClr val="bg1"/>
                      </a:solidFill>
                    </a:rPr>
                  </a:br>
                  <a:r>
                    <a:rPr lang="es-ES_tradnl" sz="1000" b="1" dirty="0" err="1" smtClean="0">
                      <a:solidFill>
                        <a:schemeClr val="bg1"/>
                      </a:solidFill>
                    </a:rPr>
                    <a:t>Futuri</a:t>
                  </a:r>
                  <a:endParaRPr lang="es-ES_tradnl" sz="1000" b="1" dirty="0">
                    <a:solidFill>
                      <a:schemeClr val="bg1"/>
                    </a:solidFill>
                  </a:endParaRPr>
                </a:p>
              </p:txBody>
            </p:sp>
            <p:sp>
              <p:nvSpPr>
                <p:cNvPr id="252" name="CasellaDiTesto 251"/>
                <p:cNvSpPr txBox="1"/>
                <p:nvPr/>
              </p:nvSpPr>
              <p:spPr>
                <a:xfrm rot="18855073">
                  <a:off x="4549508" y="3001542"/>
                  <a:ext cx="891478" cy="271692"/>
                </a:xfrm>
                <a:prstGeom prst="rect">
                  <a:avLst/>
                </a:prstGeom>
                <a:noFill/>
              </p:spPr>
              <p:txBody>
                <a:bodyPr wrap="none" rtlCol="0">
                  <a:spAutoFit/>
                </a:bodyPr>
                <a:lstStyle/>
                <a:p>
                  <a:pPr algn="ctr"/>
                  <a:r>
                    <a:rPr lang="es-ES_tradnl" sz="1000" b="1" dirty="0" err="1" smtClean="0">
                      <a:solidFill>
                        <a:schemeClr val="bg1"/>
                      </a:solidFill>
                    </a:rPr>
                    <a:t>Garanzie</a:t>
                  </a:r>
                  <a:endParaRPr lang="es-ES_tradnl" sz="1000" b="1" dirty="0">
                    <a:solidFill>
                      <a:schemeClr val="bg1"/>
                    </a:solidFill>
                  </a:endParaRPr>
                </a:p>
              </p:txBody>
            </p:sp>
            <p:grpSp>
              <p:nvGrpSpPr>
                <p:cNvPr id="253" name="Gruppo 162"/>
                <p:cNvGrpSpPr/>
                <p:nvPr/>
              </p:nvGrpSpPr>
              <p:grpSpPr>
                <a:xfrm>
                  <a:off x="5004048" y="3573016"/>
                  <a:ext cx="2880319" cy="1296144"/>
                  <a:chOff x="1907704" y="3933056"/>
                  <a:chExt cx="4752528" cy="2016224"/>
                </a:xfrm>
              </p:grpSpPr>
              <p:grpSp>
                <p:nvGrpSpPr>
                  <p:cNvPr id="256" name="Gruppo 265"/>
                  <p:cNvGrpSpPr/>
                  <p:nvPr/>
                </p:nvGrpSpPr>
                <p:grpSpPr>
                  <a:xfrm>
                    <a:off x="2043808" y="4118988"/>
                    <a:ext cx="4403866" cy="1697982"/>
                    <a:chOff x="1928276" y="4221087"/>
                    <a:chExt cx="4659947" cy="1803674"/>
                  </a:xfrm>
                </p:grpSpPr>
                <p:grpSp>
                  <p:nvGrpSpPr>
                    <p:cNvPr id="258" name="Gruppo 73"/>
                    <p:cNvGrpSpPr/>
                    <p:nvPr/>
                  </p:nvGrpSpPr>
                  <p:grpSpPr>
                    <a:xfrm>
                      <a:off x="5580112" y="4221088"/>
                      <a:ext cx="997825" cy="936104"/>
                      <a:chOff x="6444208" y="3789040"/>
                      <a:chExt cx="997825" cy="936104"/>
                    </a:xfrm>
                  </p:grpSpPr>
                  <p:sp>
                    <p:nvSpPr>
                      <p:cNvPr id="306" name="Rettangolo arrotondato 27"/>
                      <p:cNvSpPr/>
                      <p:nvPr/>
                    </p:nvSpPr>
                    <p:spPr>
                      <a:xfrm>
                        <a:off x="6516216" y="3789040"/>
                        <a:ext cx="925817" cy="90425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OICR</a:t>
                        </a:r>
                        <a:endParaRPr lang="it-IT" sz="500" b="1" dirty="0">
                          <a:solidFill>
                            <a:schemeClr val="bg1"/>
                          </a:solidFill>
                        </a:endParaRPr>
                      </a:p>
                    </p:txBody>
                  </p:sp>
                  <p:sp>
                    <p:nvSpPr>
                      <p:cNvPr id="307" name="Ovale 38"/>
                      <p:cNvSpPr/>
                      <p:nvPr/>
                    </p:nvSpPr>
                    <p:spPr>
                      <a:xfrm>
                        <a:off x="6444208" y="4067273"/>
                        <a:ext cx="308606" cy="3477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308" name="Ovale 97"/>
                      <p:cNvSpPr/>
                      <p:nvPr/>
                    </p:nvSpPr>
                    <p:spPr>
                      <a:xfrm>
                        <a:off x="6816005" y="4377353"/>
                        <a:ext cx="308606" cy="3477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259" name="Gruppo 74"/>
                    <p:cNvGrpSpPr/>
                    <p:nvPr/>
                  </p:nvGrpSpPr>
                  <p:grpSpPr>
                    <a:xfrm>
                      <a:off x="5580112" y="4869160"/>
                      <a:ext cx="1008111" cy="1152128"/>
                      <a:chOff x="7524328" y="4725144"/>
                      <a:chExt cx="1008111" cy="1152128"/>
                    </a:xfrm>
                  </p:grpSpPr>
                  <p:grpSp>
                    <p:nvGrpSpPr>
                      <p:cNvPr id="302" name="92 Grupo"/>
                      <p:cNvGrpSpPr/>
                      <p:nvPr/>
                    </p:nvGrpSpPr>
                    <p:grpSpPr>
                      <a:xfrm>
                        <a:off x="7524328" y="5013176"/>
                        <a:ext cx="1008111" cy="864096"/>
                        <a:chOff x="1610528" y="764703"/>
                        <a:chExt cx="1232136" cy="939748"/>
                      </a:xfrm>
                    </p:grpSpPr>
                    <p:sp>
                      <p:nvSpPr>
                        <p:cNvPr id="304"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a:t>
                          </a:r>
                          <a:endParaRPr lang="it-IT" sz="500" b="1" dirty="0">
                            <a:solidFill>
                              <a:schemeClr val="bg1"/>
                            </a:solidFill>
                          </a:endParaRPr>
                        </a:p>
                      </p:txBody>
                    </p:sp>
                    <p:sp>
                      <p:nvSpPr>
                        <p:cNvPr id="305"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303" name="Ovale 41"/>
                      <p:cNvSpPr/>
                      <p:nvPr/>
                    </p:nvSpPr>
                    <p:spPr>
                      <a:xfrm>
                        <a:off x="7884369" y="4725144"/>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260" name="92 Grupo"/>
                    <p:cNvGrpSpPr/>
                    <p:nvPr/>
                  </p:nvGrpSpPr>
                  <p:grpSpPr>
                    <a:xfrm>
                      <a:off x="4644008" y="4221088"/>
                      <a:ext cx="1244710" cy="936104"/>
                      <a:chOff x="1610528" y="764704"/>
                      <a:chExt cx="1521312" cy="1018061"/>
                    </a:xfrm>
                  </p:grpSpPr>
                  <p:sp>
                    <p:nvSpPr>
                      <p:cNvPr id="298"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Boutiques</a:t>
                        </a:r>
                        <a:endParaRPr lang="it-IT" sz="500" b="1" dirty="0" smtClean="0">
                          <a:solidFill>
                            <a:schemeClr val="bg1"/>
                          </a:solidFill>
                        </a:endParaRPr>
                      </a:p>
                    </p:txBody>
                  </p:sp>
                  <p:sp>
                    <p:nvSpPr>
                      <p:cNvPr id="299"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300"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301"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261" name="Gruppo 160"/>
                    <p:cNvGrpSpPr/>
                    <p:nvPr/>
                  </p:nvGrpSpPr>
                  <p:grpSpPr>
                    <a:xfrm>
                      <a:off x="4644008" y="4869161"/>
                      <a:ext cx="1244710" cy="1152128"/>
                      <a:chOff x="3851920" y="3933056"/>
                      <a:chExt cx="1244710" cy="1152128"/>
                    </a:xfrm>
                  </p:grpSpPr>
                  <p:grpSp>
                    <p:nvGrpSpPr>
                      <p:cNvPr id="293" name="92 Grupo"/>
                      <p:cNvGrpSpPr/>
                      <p:nvPr/>
                    </p:nvGrpSpPr>
                    <p:grpSpPr>
                      <a:xfrm>
                        <a:off x="3851920" y="4221088"/>
                        <a:ext cx="1244710" cy="864096"/>
                        <a:chOff x="1610528" y="764703"/>
                        <a:chExt cx="1521312" cy="939748"/>
                      </a:xfrm>
                    </p:grpSpPr>
                    <p:sp>
                      <p:nvSpPr>
                        <p:cNvPr id="295"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Captive</a:t>
                          </a:r>
                          <a:endParaRPr lang="it-IT" sz="500" b="1" dirty="0" smtClean="0">
                            <a:solidFill>
                              <a:schemeClr val="bg1"/>
                            </a:solidFill>
                          </a:endParaRPr>
                        </a:p>
                      </p:txBody>
                    </p:sp>
                    <p:sp>
                      <p:nvSpPr>
                        <p:cNvPr id="296"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97"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294"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262" name="92 Grupo"/>
                    <p:cNvGrpSpPr/>
                    <p:nvPr/>
                  </p:nvGrpSpPr>
                  <p:grpSpPr>
                    <a:xfrm>
                      <a:off x="3707904" y="4221088"/>
                      <a:ext cx="1244710" cy="936104"/>
                      <a:chOff x="1610528" y="764704"/>
                      <a:chExt cx="1521312" cy="1018061"/>
                    </a:xfrm>
                  </p:grpSpPr>
                  <p:sp>
                    <p:nvSpPr>
                      <p:cNvPr id="289"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Strutturato</a:t>
                        </a:r>
                        <a:endParaRPr lang="it-IT" sz="500" b="1" dirty="0">
                          <a:solidFill>
                            <a:schemeClr val="bg1"/>
                          </a:solidFill>
                        </a:endParaRPr>
                      </a:p>
                    </p:txBody>
                  </p:sp>
                  <p:sp>
                    <p:nvSpPr>
                      <p:cNvPr id="290"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91"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92"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263" name="Gruppo 149"/>
                    <p:cNvGrpSpPr/>
                    <p:nvPr/>
                  </p:nvGrpSpPr>
                  <p:grpSpPr>
                    <a:xfrm>
                      <a:off x="3707904" y="4869161"/>
                      <a:ext cx="1244710" cy="1152128"/>
                      <a:chOff x="3851920" y="3933056"/>
                      <a:chExt cx="1244710" cy="1152128"/>
                    </a:xfrm>
                  </p:grpSpPr>
                  <p:grpSp>
                    <p:nvGrpSpPr>
                      <p:cNvPr id="284" name="92 Grupo"/>
                      <p:cNvGrpSpPr/>
                      <p:nvPr/>
                    </p:nvGrpSpPr>
                    <p:grpSpPr>
                      <a:xfrm>
                        <a:off x="3851920" y="4221088"/>
                        <a:ext cx="1244710" cy="864096"/>
                        <a:chOff x="1610528" y="764703"/>
                        <a:chExt cx="1521312" cy="939748"/>
                      </a:xfrm>
                    </p:grpSpPr>
                    <p:sp>
                      <p:nvSpPr>
                        <p:cNvPr id="286"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Gestito da terzi</a:t>
                          </a:r>
                          <a:endParaRPr lang="it-IT" sz="500" b="1" dirty="0">
                            <a:solidFill>
                              <a:schemeClr val="bg1"/>
                            </a:solidFill>
                          </a:endParaRPr>
                        </a:p>
                      </p:txBody>
                    </p:sp>
                    <p:sp>
                      <p:nvSpPr>
                        <p:cNvPr id="287"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88"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285"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264" name="92 Grupo"/>
                    <p:cNvGrpSpPr/>
                    <p:nvPr/>
                  </p:nvGrpSpPr>
                  <p:grpSpPr>
                    <a:xfrm>
                      <a:off x="2771799" y="4221087"/>
                      <a:ext cx="1244711" cy="936102"/>
                      <a:chOff x="1610528" y="764704"/>
                      <a:chExt cx="1521312" cy="1018061"/>
                    </a:xfrm>
                  </p:grpSpPr>
                  <p:sp>
                    <p:nvSpPr>
                      <p:cNvPr id="280"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Dedicato</a:t>
                        </a:r>
                        <a:endParaRPr lang="it-IT" sz="500" b="1" dirty="0">
                          <a:solidFill>
                            <a:schemeClr val="bg1"/>
                          </a:solidFill>
                        </a:endParaRPr>
                      </a:p>
                    </p:txBody>
                  </p:sp>
                  <p:sp>
                    <p:nvSpPr>
                      <p:cNvPr id="281"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82"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83"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265" name="Gruppo 133"/>
                    <p:cNvGrpSpPr/>
                    <p:nvPr/>
                  </p:nvGrpSpPr>
                  <p:grpSpPr>
                    <a:xfrm>
                      <a:off x="2771800" y="4869160"/>
                      <a:ext cx="1244710" cy="1152128"/>
                      <a:chOff x="3851920" y="3933056"/>
                      <a:chExt cx="1244710" cy="1152128"/>
                    </a:xfrm>
                  </p:grpSpPr>
                  <p:grpSp>
                    <p:nvGrpSpPr>
                      <p:cNvPr id="274" name="92 Grupo"/>
                      <p:cNvGrpSpPr/>
                      <p:nvPr/>
                    </p:nvGrpSpPr>
                    <p:grpSpPr>
                      <a:xfrm>
                        <a:off x="3851920" y="4221088"/>
                        <a:ext cx="1244710" cy="864096"/>
                        <a:chOff x="1610528" y="764703"/>
                        <a:chExt cx="1521312" cy="939748"/>
                      </a:xfrm>
                    </p:grpSpPr>
                    <p:sp>
                      <p:nvSpPr>
                        <p:cNvPr id="276"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Profilo di rischio</a:t>
                          </a:r>
                          <a:endParaRPr lang="it-IT" sz="500" b="1" dirty="0">
                            <a:solidFill>
                              <a:schemeClr val="bg1"/>
                            </a:solidFill>
                          </a:endParaRPr>
                        </a:p>
                      </p:txBody>
                    </p:sp>
                    <p:sp>
                      <p:nvSpPr>
                        <p:cNvPr id="278"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279"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275"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266" name="88 Grupo"/>
                    <p:cNvGrpSpPr/>
                    <p:nvPr/>
                  </p:nvGrpSpPr>
                  <p:grpSpPr>
                    <a:xfrm>
                      <a:off x="1928276" y="5085185"/>
                      <a:ext cx="1152128" cy="939576"/>
                      <a:chOff x="107504" y="3284984"/>
                      <a:chExt cx="1584176" cy="1190151"/>
                    </a:xfrm>
                  </p:grpSpPr>
                  <p:sp>
                    <p:nvSpPr>
                      <p:cNvPr id="271" name="Rettangolo arrotondato 20"/>
                      <p:cNvSpPr/>
                      <p:nvPr/>
                    </p:nvSpPr>
                    <p:spPr>
                      <a:xfrm>
                        <a:off x="107504" y="336999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err="1" smtClean="0">
                            <a:solidFill>
                              <a:schemeClr val="bg1"/>
                            </a:solidFill>
                          </a:rPr>
                          <a:t>Fond</a:t>
                        </a:r>
                        <a:r>
                          <a:rPr lang="it-IT" sz="500" b="1" dirty="0" smtClean="0">
                            <a:solidFill>
                              <a:schemeClr val="bg1"/>
                            </a:solidFill>
                          </a:rPr>
                          <a:t> €</a:t>
                        </a:r>
                        <a:endParaRPr lang="it-IT" sz="500" b="1" dirty="0">
                          <a:solidFill>
                            <a:schemeClr val="bg1"/>
                          </a:solidFill>
                        </a:endParaRPr>
                      </a:p>
                    </p:txBody>
                  </p:sp>
                  <p:sp>
                    <p:nvSpPr>
                      <p:cNvPr id="272" name="Ovale 21"/>
                      <p:cNvSpPr/>
                      <p:nvPr/>
                    </p:nvSpPr>
                    <p:spPr>
                      <a:xfrm>
                        <a:off x="1274792" y="3741043"/>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273" name="Ovale 83"/>
                      <p:cNvSpPr/>
                      <p:nvPr/>
                    </p:nvSpPr>
                    <p:spPr>
                      <a:xfrm>
                        <a:off x="524392" y="3284984"/>
                        <a:ext cx="416888" cy="4250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nvGrpSpPr>
                    <p:cNvPr id="267" name="124 Grupo"/>
                    <p:cNvGrpSpPr/>
                    <p:nvPr/>
                  </p:nvGrpSpPr>
                  <p:grpSpPr>
                    <a:xfrm>
                      <a:off x="1928276" y="4221089"/>
                      <a:ext cx="1152128" cy="1157155"/>
                      <a:chOff x="107504" y="2055825"/>
                      <a:chExt cx="1584176" cy="1445183"/>
                    </a:xfrm>
                  </p:grpSpPr>
                  <p:sp>
                    <p:nvSpPr>
                      <p:cNvPr id="268" name="Rettangolo arrotondato 17"/>
                      <p:cNvSpPr/>
                      <p:nvPr/>
                    </p:nvSpPr>
                    <p:spPr>
                      <a:xfrm>
                        <a:off x="107504" y="205582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smtClean="0">
                            <a:solidFill>
                              <a:schemeClr val="bg1"/>
                            </a:solidFill>
                          </a:rPr>
                          <a:t>Gestione Separata</a:t>
                        </a:r>
                        <a:endParaRPr lang="it-IT" sz="500" b="1" dirty="0">
                          <a:solidFill>
                            <a:schemeClr val="bg1"/>
                          </a:solidFill>
                        </a:endParaRPr>
                      </a:p>
                    </p:txBody>
                  </p:sp>
                  <p:sp>
                    <p:nvSpPr>
                      <p:cNvPr id="269" name="Ovale 18"/>
                      <p:cNvSpPr/>
                      <p:nvPr/>
                    </p:nvSpPr>
                    <p:spPr>
                      <a:xfrm>
                        <a:off x="1274792" y="2395868"/>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270" name="Ovale 51"/>
                      <p:cNvSpPr/>
                      <p:nvPr/>
                    </p:nvSpPr>
                    <p:spPr>
                      <a:xfrm>
                        <a:off x="524392" y="3075954"/>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sp>
                <p:nvSpPr>
                  <p:cNvPr id="257" name="Rettangolo 256"/>
                  <p:cNvSpPr/>
                  <p:nvPr/>
                </p:nvSpPr>
                <p:spPr>
                  <a:xfrm>
                    <a:off x="1907704" y="3933056"/>
                    <a:ext cx="4752528"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err="1" smtClean="0">
                        <a:solidFill>
                          <a:srgbClr val="D70064"/>
                        </a:solidFill>
                      </a:rPr>
                      <a:t>CiiS</a:t>
                    </a:r>
                    <a:endParaRPr lang="it-IT" sz="4000" dirty="0">
                      <a:solidFill>
                        <a:srgbClr val="D70064"/>
                      </a:solidFill>
                    </a:endParaRPr>
                  </a:p>
                </p:txBody>
              </p:sp>
            </p:grpSp>
            <p:sp>
              <p:nvSpPr>
                <p:cNvPr id="254" name="CasellaDiTesto 253"/>
                <p:cNvSpPr txBox="1"/>
                <p:nvPr/>
              </p:nvSpPr>
              <p:spPr>
                <a:xfrm>
                  <a:off x="5881819" y="5661248"/>
                  <a:ext cx="992668" cy="312966"/>
                </a:xfrm>
                <a:prstGeom prst="rect">
                  <a:avLst/>
                </a:prstGeom>
                <a:noFill/>
              </p:spPr>
              <p:txBody>
                <a:bodyPr wrap="none" rtlCol="0">
                  <a:spAutoFit/>
                </a:bodyPr>
                <a:lstStyle/>
                <a:p>
                  <a:r>
                    <a:rPr lang="es-ES_tradnl" sz="1000" b="1" dirty="0" smtClean="0">
                      <a:solidFill>
                        <a:schemeClr val="bg1"/>
                      </a:solidFill>
                    </a:rPr>
                    <a:t>Front - </a:t>
                  </a:r>
                  <a:r>
                    <a:rPr lang="es-ES_tradnl" sz="1000" b="1" dirty="0" err="1" smtClean="0">
                      <a:solidFill>
                        <a:schemeClr val="bg1"/>
                      </a:solidFill>
                    </a:rPr>
                    <a:t>End</a:t>
                  </a:r>
                  <a:endParaRPr lang="es-ES_tradnl" sz="1000" b="1" dirty="0">
                    <a:solidFill>
                      <a:schemeClr val="bg1"/>
                    </a:solidFill>
                  </a:endParaRPr>
                </a:p>
              </p:txBody>
            </p:sp>
            <p:sp>
              <p:nvSpPr>
                <p:cNvPr id="255" name="CasellaDiTesto 254"/>
                <p:cNvSpPr txBox="1"/>
                <p:nvPr/>
              </p:nvSpPr>
              <p:spPr>
                <a:xfrm>
                  <a:off x="5796136" y="2492896"/>
                  <a:ext cx="1019201" cy="303482"/>
                </a:xfrm>
                <a:prstGeom prst="rect">
                  <a:avLst/>
                </a:prstGeom>
                <a:noFill/>
              </p:spPr>
              <p:txBody>
                <a:bodyPr wrap="none" rtlCol="0">
                  <a:spAutoFit/>
                </a:bodyPr>
                <a:lstStyle/>
                <a:p>
                  <a:r>
                    <a:rPr lang="es-ES_tradnl" sz="1000" b="1" dirty="0" err="1" smtClean="0">
                      <a:solidFill>
                        <a:schemeClr val="bg1"/>
                      </a:solidFill>
                    </a:rPr>
                    <a:t>Reportistica</a:t>
                  </a:r>
                  <a:endParaRPr lang="es-ES_tradnl" sz="1000" b="1" dirty="0">
                    <a:solidFill>
                      <a:schemeClr val="bg1"/>
                    </a:solidFill>
                  </a:endParaRPr>
                </a:p>
              </p:txBody>
            </p:sp>
          </p:grpSp>
          <p:sp>
            <p:nvSpPr>
              <p:cNvPr id="235" name="CasellaDiTesto 234"/>
              <p:cNvSpPr txBox="1"/>
              <p:nvPr/>
            </p:nvSpPr>
            <p:spPr>
              <a:xfrm rot="2746334">
                <a:off x="4744404" y="5008987"/>
                <a:ext cx="760144" cy="400110"/>
              </a:xfrm>
              <a:prstGeom prst="rect">
                <a:avLst/>
              </a:prstGeom>
              <a:noFill/>
            </p:spPr>
            <p:txBody>
              <a:bodyPr wrap="none" rtlCol="0">
                <a:spAutoFit/>
              </a:bodyPr>
              <a:lstStyle/>
              <a:p>
                <a:pPr algn="ctr"/>
                <a:r>
                  <a:rPr lang="es-ES_tradnl" sz="1000" b="1" dirty="0" err="1" smtClean="0">
                    <a:solidFill>
                      <a:schemeClr val="bg1"/>
                    </a:solidFill>
                  </a:rPr>
                  <a:t>Servizi</a:t>
                </a:r>
                <a:r>
                  <a:rPr lang="es-ES_tradnl" sz="1000" b="1" dirty="0" smtClean="0">
                    <a:solidFill>
                      <a:schemeClr val="bg1"/>
                    </a:solidFill>
                  </a:rPr>
                  <a:t> </a:t>
                </a:r>
                <a:br>
                  <a:rPr lang="es-ES_tradnl" sz="1000" b="1" dirty="0" smtClean="0">
                    <a:solidFill>
                      <a:schemeClr val="bg1"/>
                    </a:solidFill>
                  </a:rPr>
                </a:br>
                <a:r>
                  <a:rPr lang="es-ES_tradnl" sz="1000" b="1" dirty="0" err="1" smtClean="0">
                    <a:solidFill>
                      <a:schemeClr val="bg1"/>
                    </a:solidFill>
                  </a:rPr>
                  <a:t>Opzionali</a:t>
                </a:r>
                <a:endParaRPr lang="es-ES_tradnl" sz="1000" b="1" dirty="0">
                  <a:solidFill>
                    <a:schemeClr val="bg1"/>
                  </a:solidFill>
                </a:endParaRPr>
              </a:p>
            </p:txBody>
          </p:sp>
        </p:grpSp>
        <p:sp>
          <p:nvSpPr>
            <p:cNvPr id="312" name="Trapezio 311"/>
            <p:cNvSpPr/>
            <p:nvPr/>
          </p:nvSpPr>
          <p:spPr>
            <a:xfrm rot="16200000">
              <a:off x="5832140" y="4113076"/>
              <a:ext cx="1224136" cy="720080"/>
            </a:xfrm>
            <a:prstGeom prst="trapezoid">
              <a:avLst>
                <a:gd name="adj" fmla="val 28969"/>
              </a:avLst>
            </a:prstGeom>
            <a:solidFill>
              <a:srgbClr val="002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3" name="CasellaDiTesto 312"/>
            <p:cNvSpPr txBox="1"/>
            <p:nvPr/>
          </p:nvSpPr>
          <p:spPr>
            <a:xfrm rot="5400000">
              <a:off x="5964683" y="4268565"/>
              <a:ext cx="1071127" cy="400110"/>
            </a:xfrm>
            <a:prstGeom prst="rect">
              <a:avLst/>
            </a:prstGeom>
            <a:noFill/>
          </p:spPr>
          <p:txBody>
            <a:bodyPr wrap="none" rtlCol="0">
              <a:spAutoFit/>
            </a:bodyPr>
            <a:lstStyle/>
            <a:p>
              <a:pPr algn="ctr"/>
              <a:r>
                <a:rPr lang="es-ES_tradnl" sz="1000" b="1" dirty="0" err="1" smtClean="0">
                  <a:solidFill>
                    <a:schemeClr val="bg1"/>
                  </a:solidFill>
                </a:rPr>
                <a:t>Area</a:t>
              </a:r>
              <a:r>
                <a:rPr lang="es-ES_tradnl" sz="1000" b="1" dirty="0" smtClean="0">
                  <a:solidFill>
                    <a:schemeClr val="bg1"/>
                  </a:solidFill>
                </a:rPr>
                <a:t> </a:t>
              </a:r>
              <a:r>
                <a:rPr lang="es-ES_tradnl" sz="1000" b="1" dirty="0" err="1" smtClean="0">
                  <a:solidFill>
                    <a:schemeClr val="bg1"/>
                  </a:solidFill>
                </a:rPr>
                <a:t>Dedicata</a:t>
              </a:r>
              <a:r>
                <a:rPr lang="es-ES_tradnl" sz="1000" b="1" dirty="0" smtClean="0">
                  <a:solidFill>
                    <a:schemeClr val="bg1"/>
                  </a:solidFill>
                </a:rPr>
                <a:t> </a:t>
              </a:r>
              <a:br>
                <a:rPr lang="es-ES_tradnl" sz="1000" b="1" dirty="0" smtClean="0">
                  <a:solidFill>
                    <a:schemeClr val="bg1"/>
                  </a:solidFill>
                </a:rPr>
              </a:br>
              <a:r>
                <a:rPr lang="es-ES_tradnl" sz="1000" b="1" dirty="0" err="1" smtClean="0">
                  <a:solidFill>
                    <a:schemeClr val="bg1"/>
                  </a:solidFill>
                </a:rPr>
                <a:t>Distributori</a:t>
              </a:r>
              <a:endParaRPr lang="es-ES_tradnl" sz="1000" b="1" dirty="0">
                <a:solidFill>
                  <a:schemeClr val="bg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r>
              <a:rPr lang="es-ES" sz="3600" dirty="0" smtClean="0">
                <a:solidFill>
                  <a:srgbClr val="D70064"/>
                </a:solidFill>
              </a:rPr>
              <a:t>CHI SIAMO</a:t>
            </a:r>
            <a:endParaRPr lang="es-ES" sz="3600" dirty="0">
              <a:solidFill>
                <a:srgbClr val="D70064"/>
              </a:solidFill>
            </a:endParaRPr>
          </a:p>
        </p:txBody>
      </p:sp>
      <p:sp>
        <p:nvSpPr>
          <p:cNvPr id="3" name="2 Marcador de número de diapositiva"/>
          <p:cNvSpPr>
            <a:spLocks noGrp="1"/>
          </p:cNvSpPr>
          <p:nvPr>
            <p:ph type="sldNum" sz="quarter" idx="12"/>
          </p:nvPr>
        </p:nvSpPr>
        <p:spPr/>
        <p:txBody>
          <a:bodyPr/>
          <a:lstStyle/>
          <a:p>
            <a:fld id="{9D6A66C3-F6AC-47B2-B5BC-E0A86AF003C3}" type="slidenum">
              <a:rPr lang="es-ES" smtClean="0"/>
              <a:pPr/>
              <a:t>3</a:t>
            </a:fld>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HELP DESK</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30</a:t>
            </a:fld>
            <a:endParaRPr lang="es-ES" dirty="0"/>
          </a:p>
        </p:txBody>
      </p:sp>
      <p:sp>
        <p:nvSpPr>
          <p:cNvPr id="147" name="Segnaposto numero diapositiva 2"/>
          <p:cNvSpPr txBox="1">
            <a:spLocks/>
          </p:cNvSpPr>
          <p:nvPr/>
        </p:nvSpPr>
        <p:spPr>
          <a:xfrm>
            <a:off x="3275856" y="6356350"/>
            <a:ext cx="2133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D6A66C3-F6AC-47B2-B5BC-E0A86AF003C3}" type="slidenum">
              <a:rPr kumimoji="0" lang="es-ES" sz="9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s-ES" sz="9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148" name="CasellaDiTesto 147"/>
          <p:cNvSpPr txBox="1"/>
          <p:nvPr/>
        </p:nvSpPr>
        <p:spPr>
          <a:xfrm>
            <a:off x="539552" y="1700808"/>
            <a:ext cx="8208911" cy="1600438"/>
          </a:xfrm>
          <a:prstGeom prst="rect">
            <a:avLst/>
          </a:prstGeom>
          <a:noFill/>
        </p:spPr>
        <p:txBody>
          <a:bodyPr wrap="square" rtlCol="0">
            <a:spAutoFit/>
          </a:bodyPr>
          <a:lstStyle/>
          <a:p>
            <a:r>
              <a:rPr lang="it-IT" sz="1400" dirty="0" smtClean="0">
                <a:solidFill>
                  <a:srgbClr val="4C4C4C"/>
                </a:solidFill>
                <a:cs typeface="Arial" pitchFamily="34" charset="0"/>
              </a:rPr>
              <a:t>Un team dedicato </a:t>
            </a:r>
            <a:r>
              <a:rPr lang="it-IT" sz="1400" dirty="0" smtClean="0">
                <a:solidFill>
                  <a:srgbClr val="4C4C4C"/>
                </a:solidFill>
                <a:latin typeface="Arial" pitchFamily="34" charset="0"/>
                <a:cs typeface="Arial" pitchFamily="34" charset="0"/>
              </a:rPr>
              <a:t>sarà disponibile per dare </a:t>
            </a:r>
            <a:r>
              <a:rPr lang="it-IT" sz="1300" b="1" dirty="0" smtClean="0">
                <a:solidFill>
                  <a:srgbClr val="002364"/>
                </a:solidFill>
              </a:rPr>
              <a:t>assistenza ai clienti </a:t>
            </a:r>
            <a:r>
              <a:rPr lang="it-IT" sz="1400" dirty="0" smtClean="0">
                <a:solidFill>
                  <a:srgbClr val="4C4C4C"/>
                </a:solidFill>
                <a:latin typeface="Arial" pitchFamily="34" charset="0"/>
                <a:cs typeface="Arial" pitchFamily="34" charset="0"/>
              </a:rPr>
              <a:t>tutti i giorni dal lunedì al venerdì, esclusi i festivi, dalle 09:00 alle 13:45 e dalle 14:45 alle 18:00.</a:t>
            </a:r>
          </a:p>
          <a:p>
            <a:endParaRPr lang="it-IT" sz="1400" dirty="0" smtClean="0">
              <a:solidFill>
                <a:srgbClr val="4C4C4C"/>
              </a:solidFill>
              <a:latin typeface="Arial" pitchFamily="34" charset="0"/>
              <a:cs typeface="Arial" pitchFamily="34" charset="0"/>
            </a:endParaRPr>
          </a:p>
          <a:p>
            <a:r>
              <a:rPr lang="it-IT" sz="1400" dirty="0" smtClean="0">
                <a:solidFill>
                  <a:srgbClr val="4C4C4C"/>
                </a:solidFill>
                <a:latin typeface="Arial" pitchFamily="34" charset="0"/>
                <a:cs typeface="Arial" pitchFamily="34" charset="0"/>
              </a:rPr>
              <a:t>Il nostro personale sarà a disposizione dei clienti per qualsiasi richiesta di informazioni relativa alla propria polizza e per dare assistenza circa la navigazione nell’ area dedicata, la procedura da seguire per effettuare la registrazione, per recuperare la propria password dimenticata, per modificare la mail inserita in fase di registrazione.</a:t>
            </a:r>
          </a:p>
        </p:txBody>
      </p:sp>
      <p:grpSp>
        <p:nvGrpSpPr>
          <p:cNvPr id="206" name="Gruppo 205"/>
          <p:cNvGrpSpPr/>
          <p:nvPr/>
        </p:nvGrpSpPr>
        <p:grpSpPr>
          <a:xfrm>
            <a:off x="2267744" y="3212976"/>
            <a:ext cx="4176464" cy="3074127"/>
            <a:chOff x="2267744" y="3212976"/>
            <a:chExt cx="4176464" cy="3074127"/>
          </a:xfrm>
        </p:grpSpPr>
        <p:grpSp>
          <p:nvGrpSpPr>
            <p:cNvPr id="82" name="Gruppo 81"/>
            <p:cNvGrpSpPr/>
            <p:nvPr/>
          </p:nvGrpSpPr>
          <p:grpSpPr>
            <a:xfrm>
              <a:off x="2267744" y="3212976"/>
              <a:ext cx="4176464" cy="3074127"/>
              <a:chOff x="2627784" y="2924944"/>
              <a:chExt cx="4176464" cy="3074127"/>
            </a:xfrm>
          </p:grpSpPr>
          <p:grpSp>
            <p:nvGrpSpPr>
              <p:cNvPr id="83" name="Gruppo 231"/>
              <p:cNvGrpSpPr/>
              <p:nvPr/>
            </p:nvGrpSpPr>
            <p:grpSpPr>
              <a:xfrm>
                <a:off x="2627784" y="2924944"/>
                <a:ext cx="4176464" cy="3074127"/>
                <a:chOff x="4355976" y="2780928"/>
                <a:chExt cx="4176464" cy="3074127"/>
              </a:xfrm>
            </p:grpSpPr>
            <p:grpSp>
              <p:nvGrpSpPr>
                <p:cNvPr id="86" name="Gruppo 83"/>
                <p:cNvGrpSpPr/>
                <p:nvPr/>
              </p:nvGrpSpPr>
              <p:grpSpPr>
                <a:xfrm>
                  <a:off x="4355976" y="2780928"/>
                  <a:ext cx="4176464" cy="3074127"/>
                  <a:chOff x="4139952" y="2376264"/>
                  <a:chExt cx="4608512" cy="3789040"/>
                </a:xfrm>
              </p:grpSpPr>
              <p:grpSp>
                <p:nvGrpSpPr>
                  <p:cNvPr id="88" name="Gruppo 21"/>
                  <p:cNvGrpSpPr/>
                  <p:nvPr/>
                </p:nvGrpSpPr>
                <p:grpSpPr>
                  <a:xfrm>
                    <a:off x="4139952" y="2376264"/>
                    <a:ext cx="4608512" cy="3789040"/>
                    <a:chOff x="1691680" y="1772816"/>
                    <a:chExt cx="4960167" cy="4904928"/>
                  </a:xfrm>
                  <a:solidFill>
                    <a:srgbClr val="D9E7FF"/>
                  </a:solidFill>
                </p:grpSpPr>
                <p:sp>
                  <p:nvSpPr>
                    <p:cNvPr id="172" name="Ottagono 171"/>
                    <p:cNvSpPr/>
                    <p:nvPr/>
                  </p:nvSpPr>
                  <p:spPr>
                    <a:xfrm>
                      <a:off x="1691680" y="1772816"/>
                      <a:ext cx="4960167" cy="4904928"/>
                    </a:xfrm>
                    <a:prstGeom prst="octag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err="1" smtClean="0">
                          <a:solidFill>
                            <a:schemeClr val="bg1"/>
                          </a:solidFill>
                        </a:rPr>
                        <a:t>Reportistica</a:t>
                      </a:r>
                      <a:endParaRPr lang="es-ES_tradnl" sz="1400" b="1" dirty="0">
                        <a:solidFill>
                          <a:schemeClr val="bg1"/>
                        </a:solidFill>
                      </a:endParaRPr>
                    </a:p>
                  </p:txBody>
                </p:sp>
                <p:sp>
                  <p:nvSpPr>
                    <p:cNvPr id="173" name="Ottagono 172"/>
                    <p:cNvSpPr/>
                    <p:nvPr/>
                  </p:nvSpPr>
                  <p:spPr>
                    <a:xfrm>
                      <a:off x="2555776" y="2564904"/>
                      <a:ext cx="3240359" cy="3240360"/>
                    </a:xfrm>
                    <a:prstGeom prst="octagon">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b="1">
                        <a:solidFill>
                          <a:schemeClr val="bg1"/>
                        </a:solidFill>
                      </a:endParaRPr>
                    </a:p>
                  </p:txBody>
                </p:sp>
              </p:grpSp>
              <p:cxnSp>
                <p:nvCxnSpPr>
                  <p:cNvPr id="89" name="Connettore 1 88"/>
                  <p:cNvCxnSpPr>
                    <a:stCxn id="172" idx="7"/>
                  </p:cNvCxnSpPr>
                  <p:nvPr/>
                </p:nvCxnSpPr>
                <p:spPr>
                  <a:xfrm flipH="1">
                    <a:off x="7318236" y="2376264"/>
                    <a:ext cx="436704" cy="62127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Connettore 1 89"/>
                  <p:cNvCxnSpPr>
                    <a:stCxn id="172" idx="5"/>
                    <a:endCxn id="173" idx="5"/>
                  </p:cNvCxnSpPr>
                  <p:nvPr/>
                </p:nvCxnSpPr>
                <p:spPr>
                  <a:xfrm>
                    <a:off x="4139952" y="3486036"/>
                    <a:ext cx="802835"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Connettore 1 90"/>
                  <p:cNvCxnSpPr>
                    <a:stCxn id="172" idx="4"/>
                    <a:endCxn id="173" idx="4"/>
                  </p:cNvCxnSpPr>
                  <p:nvPr/>
                </p:nvCxnSpPr>
                <p:spPr>
                  <a:xfrm flipV="1">
                    <a:off x="4139952" y="4758163"/>
                    <a:ext cx="802835"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2" name="Connettore 1 91"/>
                  <p:cNvCxnSpPr>
                    <a:stCxn id="172" idx="6"/>
                    <a:endCxn id="173" idx="6"/>
                  </p:cNvCxnSpPr>
                  <p:nvPr/>
                </p:nvCxnSpPr>
                <p:spPr>
                  <a:xfrm>
                    <a:off x="5133476" y="2376264"/>
                    <a:ext cx="465666" cy="61188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3" name="Connettore 1 92"/>
                  <p:cNvCxnSpPr>
                    <a:stCxn id="172" idx="1"/>
                    <a:endCxn id="173" idx="1"/>
                  </p:cNvCxnSpPr>
                  <p:nvPr/>
                </p:nvCxnSpPr>
                <p:spPr>
                  <a:xfrm flipH="1" flipV="1">
                    <a:off x="7953418" y="4758163"/>
                    <a:ext cx="795046"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4" name="Connettore 1 93"/>
                  <p:cNvCxnSpPr>
                    <a:stCxn id="172" idx="0"/>
                    <a:endCxn id="173" idx="0"/>
                  </p:cNvCxnSpPr>
                  <p:nvPr/>
                </p:nvCxnSpPr>
                <p:spPr>
                  <a:xfrm flipH="1">
                    <a:off x="7953418" y="3486036"/>
                    <a:ext cx="795046"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5" name="Connettore 1 94"/>
                  <p:cNvCxnSpPr>
                    <a:stCxn id="172" idx="2"/>
                    <a:endCxn id="173" idx="2"/>
                  </p:cNvCxnSpPr>
                  <p:nvPr/>
                </p:nvCxnSpPr>
                <p:spPr>
                  <a:xfrm flipH="1" flipV="1">
                    <a:off x="7297062" y="5491315"/>
                    <a:ext cx="457878" cy="6739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Connettore 1 95"/>
                  <p:cNvCxnSpPr>
                    <a:stCxn id="173" idx="3"/>
                    <a:endCxn id="172" idx="3"/>
                  </p:cNvCxnSpPr>
                  <p:nvPr/>
                </p:nvCxnSpPr>
                <p:spPr>
                  <a:xfrm flipH="1">
                    <a:off x="5133476" y="5491315"/>
                    <a:ext cx="465666" cy="6739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8" name="CasellaDiTesto 97"/>
                  <p:cNvSpPr txBox="1"/>
                  <p:nvPr/>
                </p:nvSpPr>
                <p:spPr>
                  <a:xfrm rot="2699570">
                    <a:off x="7335440" y="2936348"/>
                    <a:ext cx="1181933" cy="493159"/>
                  </a:xfrm>
                  <a:prstGeom prst="rect">
                    <a:avLst/>
                  </a:prstGeom>
                  <a:noFill/>
                </p:spPr>
                <p:txBody>
                  <a:bodyPr wrap="none" rtlCol="0">
                    <a:spAutoFit/>
                  </a:bodyPr>
                  <a:lstStyle/>
                  <a:p>
                    <a:pPr algn="ctr"/>
                    <a:r>
                      <a:rPr lang="es-ES_tradnl" sz="1000" b="1" dirty="0" err="1" smtClean="0">
                        <a:solidFill>
                          <a:schemeClr val="bg1"/>
                        </a:solidFill>
                      </a:rPr>
                      <a:t>Area</a:t>
                    </a:r>
                    <a:r>
                      <a:rPr lang="es-ES_tradnl" sz="1000" b="1" dirty="0" smtClean="0">
                        <a:solidFill>
                          <a:schemeClr val="bg1"/>
                        </a:solidFill>
                      </a:rPr>
                      <a:t> </a:t>
                    </a:r>
                    <a:r>
                      <a:rPr lang="es-ES_tradnl" sz="1000" b="1" dirty="0" err="1" smtClean="0">
                        <a:solidFill>
                          <a:schemeClr val="bg1"/>
                        </a:solidFill>
                      </a:rPr>
                      <a:t>Dedicata</a:t>
                    </a:r>
                    <a:r>
                      <a:rPr lang="es-ES_tradnl" sz="1000" b="1" dirty="0" smtClean="0">
                        <a:solidFill>
                          <a:schemeClr val="bg1"/>
                        </a:solidFill>
                      </a:rPr>
                      <a:t> </a:t>
                    </a:r>
                    <a:br>
                      <a:rPr lang="es-ES_tradnl" sz="1000" b="1" dirty="0" smtClean="0">
                        <a:solidFill>
                          <a:schemeClr val="bg1"/>
                        </a:solidFill>
                      </a:rPr>
                    </a:br>
                    <a:r>
                      <a:rPr lang="es-ES_tradnl" sz="1000" b="1" dirty="0" smtClean="0">
                        <a:solidFill>
                          <a:schemeClr val="bg1"/>
                        </a:solidFill>
                      </a:rPr>
                      <a:t>Cliente</a:t>
                    </a:r>
                    <a:endParaRPr lang="es-ES_tradnl" sz="1000" b="1" dirty="0">
                      <a:solidFill>
                        <a:schemeClr val="bg1"/>
                      </a:solidFill>
                    </a:endParaRPr>
                  </a:p>
                </p:txBody>
              </p:sp>
              <p:sp>
                <p:nvSpPr>
                  <p:cNvPr id="99" name="CasellaDiTesto 98"/>
                  <p:cNvSpPr txBox="1"/>
                  <p:nvPr/>
                </p:nvSpPr>
                <p:spPr>
                  <a:xfrm rot="16200000">
                    <a:off x="4125524" y="4008475"/>
                    <a:ext cx="840108" cy="441501"/>
                  </a:xfrm>
                  <a:prstGeom prst="rect">
                    <a:avLst/>
                  </a:prstGeom>
                  <a:noFill/>
                </p:spPr>
                <p:txBody>
                  <a:bodyPr wrap="none" rtlCol="0">
                    <a:spAutoFit/>
                  </a:bodyPr>
                  <a:lstStyle/>
                  <a:p>
                    <a:pPr algn="ctr"/>
                    <a:r>
                      <a:rPr lang="es-ES_tradnl" sz="1000" b="1" dirty="0" err="1" smtClean="0">
                        <a:solidFill>
                          <a:schemeClr val="bg1"/>
                        </a:solidFill>
                      </a:rPr>
                      <a:t>Sviluppi</a:t>
                    </a:r>
                    <a:r>
                      <a:rPr lang="es-ES_tradnl" sz="1000" b="1" dirty="0">
                        <a:solidFill>
                          <a:schemeClr val="bg1"/>
                        </a:solidFill>
                      </a:rPr>
                      <a:t/>
                    </a:r>
                    <a:br>
                      <a:rPr lang="es-ES_tradnl" sz="1000" b="1" dirty="0">
                        <a:solidFill>
                          <a:schemeClr val="bg1"/>
                        </a:solidFill>
                      </a:rPr>
                    </a:br>
                    <a:r>
                      <a:rPr lang="es-ES_tradnl" sz="1000" b="1" dirty="0" err="1" smtClean="0">
                        <a:solidFill>
                          <a:schemeClr val="bg1"/>
                        </a:solidFill>
                      </a:rPr>
                      <a:t>Futuri</a:t>
                    </a:r>
                    <a:endParaRPr lang="es-ES_tradnl" sz="1000" b="1" dirty="0">
                      <a:solidFill>
                        <a:schemeClr val="bg1"/>
                      </a:solidFill>
                    </a:endParaRPr>
                  </a:p>
                </p:txBody>
              </p:sp>
              <p:sp>
                <p:nvSpPr>
                  <p:cNvPr id="100" name="CasellaDiTesto 99"/>
                  <p:cNvSpPr txBox="1"/>
                  <p:nvPr/>
                </p:nvSpPr>
                <p:spPr>
                  <a:xfrm rot="18855073">
                    <a:off x="4549508" y="3001542"/>
                    <a:ext cx="891478" cy="271692"/>
                  </a:xfrm>
                  <a:prstGeom prst="rect">
                    <a:avLst/>
                  </a:prstGeom>
                  <a:noFill/>
                </p:spPr>
                <p:txBody>
                  <a:bodyPr wrap="none" rtlCol="0">
                    <a:spAutoFit/>
                  </a:bodyPr>
                  <a:lstStyle/>
                  <a:p>
                    <a:pPr algn="ctr"/>
                    <a:r>
                      <a:rPr lang="es-ES_tradnl" sz="1000" b="1" dirty="0" err="1" smtClean="0">
                        <a:solidFill>
                          <a:schemeClr val="bg1"/>
                        </a:solidFill>
                      </a:rPr>
                      <a:t>Garanzie</a:t>
                    </a:r>
                    <a:endParaRPr lang="es-ES_tradnl" sz="1000" b="1" dirty="0">
                      <a:solidFill>
                        <a:schemeClr val="bg1"/>
                      </a:solidFill>
                    </a:endParaRPr>
                  </a:p>
                </p:txBody>
              </p:sp>
              <p:grpSp>
                <p:nvGrpSpPr>
                  <p:cNvPr id="101" name="Gruppo 162"/>
                  <p:cNvGrpSpPr/>
                  <p:nvPr/>
                </p:nvGrpSpPr>
                <p:grpSpPr>
                  <a:xfrm>
                    <a:off x="5004048" y="3573016"/>
                    <a:ext cx="2880319" cy="1296144"/>
                    <a:chOff x="1907704" y="3933056"/>
                    <a:chExt cx="4752528" cy="2016224"/>
                  </a:xfrm>
                </p:grpSpPr>
                <p:grpSp>
                  <p:nvGrpSpPr>
                    <p:cNvPr id="104" name="Gruppo 265"/>
                    <p:cNvGrpSpPr/>
                    <p:nvPr/>
                  </p:nvGrpSpPr>
                  <p:grpSpPr>
                    <a:xfrm>
                      <a:off x="2043808" y="4118988"/>
                      <a:ext cx="4403866" cy="1697982"/>
                      <a:chOff x="1928276" y="4221087"/>
                      <a:chExt cx="4659947" cy="1803674"/>
                    </a:xfrm>
                  </p:grpSpPr>
                  <p:grpSp>
                    <p:nvGrpSpPr>
                      <p:cNvPr id="106" name="Gruppo 73"/>
                      <p:cNvGrpSpPr/>
                      <p:nvPr/>
                    </p:nvGrpSpPr>
                    <p:grpSpPr>
                      <a:xfrm>
                        <a:off x="5580112" y="4221088"/>
                        <a:ext cx="997825" cy="936104"/>
                        <a:chOff x="6444208" y="3789040"/>
                        <a:chExt cx="997825" cy="936104"/>
                      </a:xfrm>
                    </p:grpSpPr>
                    <p:sp>
                      <p:nvSpPr>
                        <p:cNvPr id="162" name="Rettangolo arrotondato 27"/>
                        <p:cNvSpPr/>
                        <p:nvPr/>
                      </p:nvSpPr>
                      <p:spPr>
                        <a:xfrm>
                          <a:off x="6516216" y="3789040"/>
                          <a:ext cx="925817" cy="90425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OICR</a:t>
                          </a:r>
                          <a:endParaRPr lang="it-IT" sz="500" b="1" dirty="0">
                            <a:solidFill>
                              <a:schemeClr val="bg1"/>
                            </a:solidFill>
                          </a:endParaRPr>
                        </a:p>
                      </p:txBody>
                    </p:sp>
                    <p:sp>
                      <p:nvSpPr>
                        <p:cNvPr id="165" name="Ovale 38"/>
                        <p:cNvSpPr/>
                        <p:nvPr/>
                      </p:nvSpPr>
                      <p:spPr>
                        <a:xfrm>
                          <a:off x="6444208" y="4067273"/>
                          <a:ext cx="308606" cy="3477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70" name="Ovale 97"/>
                        <p:cNvSpPr/>
                        <p:nvPr/>
                      </p:nvSpPr>
                      <p:spPr>
                        <a:xfrm>
                          <a:off x="6816005" y="4377353"/>
                          <a:ext cx="308606" cy="3477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07" name="Gruppo 74"/>
                      <p:cNvGrpSpPr/>
                      <p:nvPr/>
                    </p:nvGrpSpPr>
                    <p:grpSpPr>
                      <a:xfrm>
                        <a:off x="5580112" y="4869160"/>
                        <a:ext cx="1008111" cy="1152128"/>
                        <a:chOff x="7524328" y="4725144"/>
                        <a:chExt cx="1008111" cy="1152128"/>
                      </a:xfrm>
                    </p:grpSpPr>
                    <p:grpSp>
                      <p:nvGrpSpPr>
                        <p:cNvPr id="155" name="92 Grupo"/>
                        <p:cNvGrpSpPr/>
                        <p:nvPr/>
                      </p:nvGrpSpPr>
                      <p:grpSpPr>
                        <a:xfrm>
                          <a:off x="7524328" y="5013176"/>
                          <a:ext cx="1008111" cy="864096"/>
                          <a:chOff x="1610528" y="764703"/>
                          <a:chExt cx="1232136" cy="939748"/>
                        </a:xfrm>
                      </p:grpSpPr>
                      <p:sp>
                        <p:nvSpPr>
                          <p:cNvPr id="160"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a:t>
                            </a:r>
                            <a:endParaRPr lang="it-IT" sz="500" b="1" dirty="0">
                              <a:solidFill>
                                <a:schemeClr val="bg1"/>
                              </a:solidFill>
                            </a:endParaRPr>
                          </a:p>
                        </p:txBody>
                      </p:sp>
                      <p:sp>
                        <p:nvSpPr>
                          <p:cNvPr id="161"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58" name="Ovale 41"/>
                        <p:cNvSpPr/>
                        <p:nvPr/>
                      </p:nvSpPr>
                      <p:spPr>
                        <a:xfrm>
                          <a:off x="7884369" y="4725144"/>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08" name="92 Grupo"/>
                      <p:cNvGrpSpPr/>
                      <p:nvPr/>
                    </p:nvGrpSpPr>
                    <p:grpSpPr>
                      <a:xfrm>
                        <a:off x="4644008" y="4221088"/>
                        <a:ext cx="1244710" cy="936104"/>
                        <a:chOff x="1610528" y="764704"/>
                        <a:chExt cx="1521312" cy="1018061"/>
                      </a:xfrm>
                    </p:grpSpPr>
                    <p:sp>
                      <p:nvSpPr>
                        <p:cNvPr id="145"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Boutiques</a:t>
                          </a:r>
                          <a:endParaRPr lang="it-IT" sz="500" b="1" dirty="0" smtClean="0">
                            <a:solidFill>
                              <a:schemeClr val="bg1"/>
                            </a:solidFill>
                          </a:endParaRPr>
                        </a:p>
                      </p:txBody>
                    </p:sp>
                    <p:sp>
                      <p:nvSpPr>
                        <p:cNvPr id="146"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49"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52"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09" name="Gruppo 160"/>
                      <p:cNvGrpSpPr/>
                      <p:nvPr/>
                    </p:nvGrpSpPr>
                    <p:grpSpPr>
                      <a:xfrm>
                        <a:off x="4644008" y="4869161"/>
                        <a:ext cx="1244710" cy="1152128"/>
                        <a:chOff x="3851920" y="3933056"/>
                        <a:chExt cx="1244710" cy="1152128"/>
                      </a:xfrm>
                    </p:grpSpPr>
                    <p:grpSp>
                      <p:nvGrpSpPr>
                        <p:cNvPr id="140" name="92 Grupo"/>
                        <p:cNvGrpSpPr/>
                        <p:nvPr/>
                      </p:nvGrpSpPr>
                      <p:grpSpPr>
                        <a:xfrm>
                          <a:off x="3851920" y="4221088"/>
                          <a:ext cx="1244710" cy="864096"/>
                          <a:chOff x="1610528" y="764703"/>
                          <a:chExt cx="1521312" cy="939748"/>
                        </a:xfrm>
                      </p:grpSpPr>
                      <p:sp>
                        <p:nvSpPr>
                          <p:cNvPr id="142"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Captive</a:t>
                            </a:r>
                            <a:endParaRPr lang="it-IT" sz="500" b="1" dirty="0" smtClean="0">
                              <a:solidFill>
                                <a:schemeClr val="bg1"/>
                              </a:solidFill>
                            </a:endParaRPr>
                          </a:p>
                        </p:txBody>
                      </p:sp>
                      <p:sp>
                        <p:nvSpPr>
                          <p:cNvPr id="143"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44"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41"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10" name="92 Grupo"/>
                      <p:cNvGrpSpPr/>
                      <p:nvPr/>
                    </p:nvGrpSpPr>
                    <p:grpSpPr>
                      <a:xfrm>
                        <a:off x="3707904" y="4221088"/>
                        <a:ext cx="1244710" cy="936104"/>
                        <a:chOff x="1610528" y="764704"/>
                        <a:chExt cx="1521312" cy="1018061"/>
                      </a:xfrm>
                    </p:grpSpPr>
                    <p:sp>
                      <p:nvSpPr>
                        <p:cNvPr id="136"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Strutturato</a:t>
                          </a:r>
                          <a:endParaRPr lang="it-IT" sz="500" b="1" dirty="0">
                            <a:solidFill>
                              <a:schemeClr val="bg1"/>
                            </a:solidFill>
                          </a:endParaRPr>
                        </a:p>
                      </p:txBody>
                    </p:sp>
                    <p:sp>
                      <p:nvSpPr>
                        <p:cNvPr id="137"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38"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39"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11" name="Gruppo 149"/>
                      <p:cNvGrpSpPr/>
                      <p:nvPr/>
                    </p:nvGrpSpPr>
                    <p:grpSpPr>
                      <a:xfrm>
                        <a:off x="3707904" y="4869161"/>
                        <a:ext cx="1244710" cy="1152128"/>
                        <a:chOff x="3851920" y="3933056"/>
                        <a:chExt cx="1244710" cy="1152128"/>
                      </a:xfrm>
                    </p:grpSpPr>
                    <p:grpSp>
                      <p:nvGrpSpPr>
                        <p:cNvPr id="131" name="92 Grupo"/>
                        <p:cNvGrpSpPr/>
                        <p:nvPr/>
                      </p:nvGrpSpPr>
                      <p:grpSpPr>
                        <a:xfrm>
                          <a:off x="3851920" y="4221088"/>
                          <a:ext cx="1244710" cy="864096"/>
                          <a:chOff x="1610528" y="764703"/>
                          <a:chExt cx="1521312" cy="939748"/>
                        </a:xfrm>
                      </p:grpSpPr>
                      <p:sp>
                        <p:nvSpPr>
                          <p:cNvPr id="133"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Gestito da terzi</a:t>
                            </a:r>
                            <a:endParaRPr lang="it-IT" sz="500" b="1" dirty="0">
                              <a:solidFill>
                                <a:schemeClr val="bg1"/>
                              </a:solidFill>
                            </a:endParaRPr>
                          </a:p>
                        </p:txBody>
                      </p:sp>
                      <p:sp>
                        <p:nvSpPr>
                          <p:cNvPr id="134"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35"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32"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12" name="92 Grupo"/>
                      <p:cNvGrpSpPr/>
                      <p:nvPr/>
                    </p:nvGrpSpPr>
                    <p:grpSpPr>
                      <a:xfrm>
                        <a:off x="2771799" y="4221087"/>
                        <a:ext cx="1244711" cy="936102"/>
                        <a:chOff x="1610528" y="764704"/>
                        <a:chExt cx="1521312" cy="1018061"/>
                      </a:xfrm>
                    </p:grpSpPr>
                    <p:sp>
                      <p:nvSpPr>
                        <p:cNvPr id="127"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Dedicato</a:t>
                          </a:r>
                          <a:endParaRPr lang="it-IT" sz="500" b="1" dirty="0">
                            <a:solidFill>
                              <a:schemeClr val="bg1"/>
                            </a:solidFill>
                          </a:endParaRPr>
                        </a:p>
                      </p:txBody>
                    </p:sp>
                    <p:sp>
                      <p:nvSpPr>
                        <p:cNvPr id="128"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29"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30"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13" name="Gruppo 133"/>
                      <p:cNvGrpSpPr/>
                      <p:nvPr/>
                    </p:nvGrpSpPr>
                    <p:grpSpPr>
                      <a:xfrm>
                        <a:off x="2771800" y="4869160"/>
                        <a:ext cx="1244710" cy="1152128"/>
                        <a:chOff x="3851920" y="3933056"/>
                        <a:chExt cx="1244710" cy="1152128"/>
                      </a:xfrm>
                    </p:grpSpPr>
                    <p:grpSp>
                      <p:nvGrpSpPr>
                        <p:cNvPr id="122" name="92 Grupo"/>
                        <p:cNvGrpSpPr/>
                        <p:nvPr/>
                      </p:nvGrpSpPr>
                      <p:grpSpPr>
                        <a:xfrm>
                          <a:off x="3851920" y="4221088"/>
                          <a:ext cx="1244710" cy="864096"/>
                          <a:chOff x="1610528" y="764703"/>
                          <a:chExt cx="1521312" cy="939748"/>
                        </a:xfrm>
                      </p:grpSpPr>
                      <p:sp>
                        <p:nvSpPr>
                          <p:cNvPr id="124"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Profilo di rischio</a:t>
                            </a:r>
                            <a:endParaRPr lang="it-IT" sz="500" b="1" dirty="0">
                              <a:solidFill>
                                <a:schemeClr val="bg1"/>
                              </a:solidFill>
                            </a:endParaRPr>
                          </a:p>
                        </p:txBody>
                      </p:sp>
                      <p:sp>
                        <p:nvSpPr>
                          <p:cNvPr id="125"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26"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23"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114" name="88 Grupo"/>
                      <p:cNvGrpSpPr/>
                      <p:nvPr/>
                    </p:nvGrpSpPr>
                    <p:grpSpPr>
                      <a:xfrm>
                        <a:off x="1928276" y="5085185"/>
                        <a:ext cx="1152128" cy="939576"/>
                        <a:chOff x="107504" y="3284984"/>
                        <a:chExt cx="1584176" cy="1190151"/>
                      </a:xfrm>
                    </p:grpSpPr>
                    <p:sp>
                      <p:nvSpPr>
                        <p:cNvPr id="119" name="Rettangolo arrotondato 20"/>
                        <p:cNvSpPr/>
                        <p:nvPr/>
                      </p:nvSpPr>
                      <p:spPr>
                        <a:xfrm>
                          <a:off x="107504" y="336999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err="1" smtClean="0">
                              <a:solidFill>
                                <a:schemeClr val="bg1"/>
                              </a:solidFill>
                            </a:rPr>
                            <a:t>Fond</a:t>
                          </a:r>
                          <a:r>
                            <a:rPr lang="it-IT" sz="500" b="1" dirty="0" smtClean="0">
                              <a:solidFill>
                                <a:schemeClr val="bg1"/>
                              </a:solidFill>
                            </a:rPr>
                            <a:t> €</a:t>
                          </a:r>
                          <a:endParaRPr lang="it-IT" sz="500" b="1" dirty="0">
                            <a:solidFill>
                              <a:schemeClr val="bg1"/>
                            </a:solidFill>
                          </a:endParaRPr>
                        </a:p>
                      </p:txBody>
                    </p:sp>
                    <p:sp>
                      <p:nvSpPr>
                        <p:cNvPr id="120" name="Ovale 21"/>
                        <p:cNvSpPr/>
                        <p:nvPr/>
                      </p:nvSpPr>
                      <p:spPr>
                        <a:xfrm>
                          <a:off x="1274792" y="3741043"/>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121" name="Ovale 83"/>
                        <p:cNvSpPr/>
                        <p:nvPr/>
                      </p:nvSpPr>
                      <p:spPr>
                        <a:xfrm>
                          <a:off x="524392" y="3284984"/>
                          <a:ext cx="416888" cy="4250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nvGrpSpPr>
                      <p:cNvPr id="115" name="124 Grupo"/>
                      <p:cNvGrpSpPr/>
                      <p:nvPr/>
                    </p:nvGrpSpPr>
                    <p:grpSpPr>
                      <a:xfrm>
                        <a:off x="1928276" y="4221089"/>
                        <a:ext cx="1152128" cy="1157155"/>
                        <a:chOff x="107504" y="2055825"/>
                        <a:chExt cx="1584176" cy="1445183"/>
                      </a:xfrm>
                    </p:grpSpPr>
                    <p:sp>
                      <p:nvSpPr>
                        <p:cNvPr id="116" name="Rettangolo arrotondato 17"/>
                        <p:cNvSpPr/>
                        <p:nvPr/>
                      </p:nvSpPr>
                      <p:spPr>
                        <a:xfrm>
                          <a:off x="107504" y="205582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smtClean="0">
                              <a:solidFill>
                                <a:schemeClr val="bg1"/>
                              </a:solidFill>
                            </a:rPr>
                            <a:t>Gestione Separata</a:t>
                          </a:r>
                          <a:endParaRPr lang="it-IT" sz="500" b="1" dirty="0">
                            <a:solidFill>
                              <a:schemeClr val="bg1"/>
                            </a:solidFill>
                          </a:endParaRPr>
                        </a:p>
                      </p:txBody>
                    </p:sp>
                    <p:sp>
                      <p:nvSpPr>
                        <p:cNvPr id="117" name="Ovale 18"/>
                        <p:cNvSpPr/>
                        <p:nvPr/>
                      </p:nvSpPr>
                      <p:spPr>
                        <a:xfrm>
                          <a:off x="1274792" y="2395868"/>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118" name="Ovale 51"/>
                        <p:cNvSpPr/>
                        <p:nvPr/>
                      </p:nvSpPr>
                      <p:spPr>
                        <a:xfrm>
                          <a:off x="524392" y="3075954"/>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sp>
                  <p:nvSpPr>
                    <p:cNvPr id="105" name="Rettangolo 104"/>
                    <p:cNvSpPr/>
                    <p:nvPr/>
                  </p:nvSpPr>
                  <p:spPr>
                    <a:xfrm>
                      <a:off x="1907704" y="3933056"/>
                      <a:ext cx="4752528"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err="1" smtClean="0">
                          <a:solidFill>
                            <a:srgbClr val="D70064"/>
                          </a:solidFill>
                        </a:rPr>
                        <a:t>CiiS</a:t>
                      </a:r>
                      <a:endParaRPr lang="it-IT" sz="4000" dirty="0">
                        <a:solidFill>
                          <a:srgbClr val="D70064"/>
                        </a:solidFill>
                      </a:endParaRPr>
                    </a:p>
                  </p:txBody>
                </p:sp>
              </p:grpSp>
              <p:sp>
                <p:nvSpPr>
                  <p:cNvPr id="102" name="CasellaDiTesto 101"/>
                  <p:cNvSpPr txBox="1"/>
                  <p:nvPr/>
                </p:nvSpPr>
                <p:spPr>
                  <a:xfrm>
                    <a:off x="5881819" y="5661248"/>
                    <a:ext cx="992668" cy="312966"/>
                  </a:xfrm>
                  <a:prstGeom prst="rect">
                    <a:avLst/>
                  </a:prstGeom>
                  <a:noFill/>
                </p:spPr>
                <p:txBody>
                  <a:bodyPr wrap="none" rtlCol="0">
                    <a:spAutoFit/>
                  </a:bodyPr>
                  <a:lstStyle/>
                  <a:p>
                    <a:r>
                      <a:rPr lang="es-ES_tradnl" sz="1000" b="1" dirty="0" smtClean="0">
                        <a:solidFill>
                          <a:schemeClr val="bg1"/>
                        </a:solidFill>
                      </a:rPr>
                      <a:t>Front - </a:t>
                    </a:r>
                    <a:r>
                      <a:rPr lang="es-ES_tradnl" sz="1000" b="1" dirty="0" err="1" smtClean="0">
                        <a:solidFill>
                          <a:schemeClr val="bg1"/>
                        </a:solidFill>
                      </a:rPr>
                      <a:t>End</a:t>
                    </a:r>
                    <a:endParaRPr lang="es-ES_tradnl" sz="1000" b="1" dirty="0">
                      <a:solidFill>
                        <a:schemeClr val="bg1"/>
                      </a:solidFill>
                    </a:endParaRPr>
                  </a:p>
                </p:txBody>
              </p:sp>
              <p:sp>
                <p:nvSpPr>
                  <p:cNvPr id="103" name="CasellaDiTesto 102"/>
                  <p:cNvSpPr txBox="1"/>
                  <p:nvPr/>
                </p:nvSpPr>
                <p:spPr>
                  <a:xfrm>
                    <a:off x="5796136" y="2492896"/>
                    <a:ext cx="1019201" cy="303482"/>
                  </a:xfrm>
                  <a:prstGeom prst="rect">
                    <a:avLst/>
                  </a:prstGeom>
                  <a:noFill/>
                </p:spPr>
                <p:txBody>
                  <a:bodyPr wrap="none" rtlCol="0">
                    <a:spAutoFit/>
                  </a:bodyPr>
                  <a:lstStyle/>
                  <a:p>
                    <a:r>
                      <a:rPr lang="es-ES_tradnl" sz="1000" b="1" dirty="0" err="1" smtClean="0">
                        <a:solidFill>
                          <a:schemeClr val="bg1"/>
                        </a:solidFill>
                      </a:rPr>
                      <a:t>Reportistica</a:t>
                    </a:r>
                    <a:endParaRPr lang="es-ES_tradnl" sz="1000" b="1" dirty="0">
                      <a:solidFill>
                        <a:schemeClr val="bg1"/>
                      </a:solidFill>
                    </a:endParaRPr>
                  </a:p>
                </p:txBody>
              </p:sp>
            </p:grpSp>
            <p:sp>
              <p:nvSpPr>
                <p:cNvPr id="87" name="CasellaDiTesto 86"/>
                <p:cNvSpPr txBox="1"/>
                <p:nvPr/>
              </p:nvSpPr>
              <p:spPr>
                <a:xfrm rot="2746334">
                  <a:off x="4744404" y="5008987"/>
                  <a:ext cx="760144" cy="400110"/>
                </a:xfrm>
                <a:prstGeom prst="rect">
                  <a:avLst/>
                </a:prstGeom>
                <a:noFill/>
              </p:spPr>
              <p:txBody>
                <a:bodyPr wrap="none" rtlCol="0">
                  <a:spAutoFit/>
                </a:bodyPr>
                <a:lstStyle/>
                <a:p>
                  <a:pPr algn="ctr"/>
                  <a:r>
                    <a:rPr lang="es-ES_tradnl" sz="1000" b="1" dirty="0" err="1" smtClean="0">
                      <a:solidFill>
                        <a:schemeClr val="bg1"/>
                      </a:solidFill>
                    </a:rPr>
                    <a:t>Servizi</a:t>
                  </a:r>
                  <a:r>
                    <a:rPr lang="es-ES_tradnl" sz="1000" b="1" dirty="0" smtClean="0">
                      <a:solidFill>
                        <a:schemeClr val="bg1"/>
                      </a:solidFill>
                    </a:rPr>
                    <a:t> </a:t>
                  </a:r>
                  <a:br>
                    <a:rPr lang="es-ES_tradnl" sz="1000" b="1" dirty="0" smtClean="0">
                      <a:solidFill>
                        <a:schemeClr val="bg1"/>
                      </a:solidFill>
                    </a:rPr>
                  </a:br>
                  <a:r>
                    <a:rPr lang="es-ES_tradnl" sz="1000" b="1" dirty="0" err="1" smtClean="0">
                      <a:solidFill>
                        <a:schemeClr val="bg1"/>
                      </a:solidFill>
                    </a:rPr>
                    <a:t>Opzionali</a:t>
                  </a:r>
                  <a:endParaRPr lang="es-ES_tradnl" sz="1000" b="1" dirty="0">
                    <a:solidFill>
                      <a:schemeClr val="bg1"/>
                    </a:solidFill>
                  </a:endParaRPr>
                </a:p>
              </p:txBody>
            </p:sp>
          </p:grpSp>
          <p:sp>
            <p:nvSpPr>
              <p:cNvPr id="85" name="CasellaDiTesto 84"/>
              <p:cNvSpPr txBox="1"/>
              <p:nvPr/>
            </p:nvSpPr>
            <p:spPr>
              <a:xfrm rot="5400000">
                <a:off x="5964683" y="4268565"/>
                <a:ext cx="1071127" cy="400110"/>
              </a:xfrm>
              <a:prstGeom prst="rect">
                <a:avLst/>
              </a:prstGeom>
              <a:noFill/>
            </p:spPr>
            <p:txBody>
              <a:bodyPr wrap="none" rtlCol="0">
                <a:spAutoFit/>
              </a:bodyPr>
              <a:lstStyle/>
              <a:p>
                <a:pPr algn="ctr"/>
                <a:r>
                  <a:rPr lang="es-ES_tradnl" sz="1000" b="1" dirty="0" err="1" smtClean="0">
                    <a:solidFill>
                      <a:schemeClr val="bg1"/>
                    </a:solidFill>
                  </a:rPr>
                  <a:t>Area</a:t>
                </a:r>
                <a:r>
                  <a:rPr lang="es-ES_tradnl" sz="1000" b="1" dirty="0" smtClean="0">
                    <a:solidFill>
                      <a:schemeClr val="bg1"/>
                    </a:solidFill>
                  </a:rPr>
                  <a:t> </a:t>
                </a:r>
                <a:r>
                  <a:rPr lang="es-ES_tradnl" sz="1000" b="1" dirty="0" err="1" smtClean="0">
                    <a:solidFill>
                      <a:schemeClr val="bg1"/>
                    </a:solidFill>
                  </a:rPr>
                  <a:t>Dedicata</a:t>
                </a:r>
                <a:r>
                  <a:rPr lang="es-ES_tradnl" sz="1000" b="1" dirty="0" smtClean="0">
                    <a:solidFill>
                      <a:schemeClr val="bg1"/>
                    </a:solidFill>
                  </a:rPr>
                  <a:t> </a:t>
                </a:r>
                <a:br>
                  <a:rPr lang="es-ES_tradnl" sz="1000" b="1" dirty="0" smtClean="0">
                    <a:solidFill>
                      <a:schemeClr val="bg1"/>
                    </a:solidFill>
                  </a:rPr>
                </a:br>
                <a:r>
                  <a:rPr lang="es-ES_tradnl" sz="1000" b="1" dirty="0" err="1" smtClean="0">
                    <a:solidFill>
                      <a:schemeClr val="bg1"/>
                    </a:solidFill>
                  </a:rPr>
                  <a:t>Distributori</a:t>
                </a:r>
                <a:endParaRPr lang="es-ES_tradnl" sz="1000" b="1" dirty="0">
                  <a:solidFill>
                    <a:schemeClr val="bg1"/>
                  </a:solidFill>
                </a:endParaRPr>
              </a:p>
            </p:txBody>
          </p:sp>
        </p:grpSp>
        <p:grpSp>
          <p:nvGrpSpPr>
            <p:cNvPr id="180" name="Gruppo 179"/>
            <p:cNvGrpSpPr/>
            <p:nvPr/>
          </p:nvGrpSpPr>
          <p:grpSpPr>
            <a:xfrm>
              <a:off x="5148064" y="5229200"/>
              <a:ext cx="1242234" cy="881575"/>
              <a:chOff x="5122974" y="5270409"/>
              <a:chExt cx="1242234" cy="881573"/>
            </a:xfrm>
          </p:grpSpPr>
          <p:sp>
            <p:nvSpPr>
              <p:cNvPr id="181" name="Trapezio 180"/>
              <p:cNvSpPr/>
              <p:nvPr/>
            </p:nvSpPr>
            <p:spPr>
              <a:xfrm rot="18945643">
                <a:off x="5133364" y="5270409"/>
                <a:ext cx="1231844" cy="671214"/>
              </a:xfrm>
              <a:prstGeom prst="trapezoid">
                <a:avLst>
                  <a:gd name="adj" fmla="val 53677"/>
                </a:avLst>
              </a:prstGeom>
              <a:solidFill>
                <a:srgbClr val="002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8" name="Parallelogramma 187"/>
              <p:cNvSpPr/>
              <p:nvPr/>
            </p:nvSpPr>
            <p:spPr>
              <a:xfrm rot="18760448">
                <a:off x="5196811" y="5574089"/>
                <a:ext cx="504056" cy="651729"/>
              </a:xfrm>
              <a:prstGeom prst="parallelogram">
                <a:avLst/>
              </a:prstGeom>
              <a:solidFill>
                <a:srgbClr val="002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97" name="CasellaDiTesto 196"/>
            <p:cNvSpPr txBox="1"/>
            <p:nvPr/>
          </p:nvSpPr>
          <p:spPr>
            <a:xfrm rot="18804220">
              <a:off x="5318333" y="5522309"/>
              <a:ext cx="801823" cy="246221"/>
            </a:xfrm>
            <a:prstGeom prst="rect">
              <a:avLst/>
            </a:prstGeom>
            <a:noFill/>
          </p:spPr>
          <p:txBody>
            <a:bodyPr wrap="none" rtlCol="0">
              <a:spAutoFit/>
            </a:bodyPr>
            <a:lstStyle/>
            <a:p>
              <a:r>
                <a:rPr lang="es-ES_tradnl" sz="1000" b="1" dirty="0" err="1" smtClean="0">
                  <a:solidFill>
                    <a:schemeClr val="bg1"/>
                  </a:solidFill>
                </a:rPr>
                <a:t>Help</a:t>
              </a:r>
              <a:r>
                <a:rPr lang="es-ES_tradnl" sz="1000" b="1" dirty="0" smtClean="0">
                  <a:solidFill>
                    <a:schemeClr val="bg1"/>
                  </a:solidFill>
                </a:rPr>
                <a:t> </a:t>
              </a:r>
              <a:r>
                <a:rPr lang="es-ES_tradnl" sz="1000" b="1" dirty="0" err="1" smtClean="0">
                  <a:solidFill>
                    <a:schemeClr val="bg1"/>
                  </a:solidFill>
                </a:rPr>
                <a:t>Desk</a:t>
              </a:r>
              <a:endParaRPr lang="es-ES_tradnl" sz="1000" b="1" dirty="0">
                <a:solidFill>
                  <a:schemeClr val="bg1"/>
                </a:solidFill>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_tradnl" dirty="0" smtClean="0"/>
              <a:t>SVILUPPI FUTURI</a:t>
            </a:r>
            <a:endParaRPr lang="es-ES_tradnl"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31</a:t>
            </a:fld>
            <a:endParaRPr lang="es-ES" dirty="0"/>
          </a:p>
        </p:txBody>
      </p:sp>
      <p:grpSp>
        <p:nvGrpSpPr>
          <p:cNvPr id="116" name="Gruppo 115"/>
          <p:cNvGrpSpPr/>
          <p:nvPr/>
        </p:nvGrpSpPr>
        <p:grpSpPr>
          <a:xfrm>
            <a:off x="2267744" y="2708920"/>
            <a:ext cx="4752528" cy="3578183"/>
            <a:chOff x="2267744" y="2708920"/>
            <a:chExt cx="4752528" cy="3578183"/>
          </a:xfrm>
        </p:grpSpPr>
        <p:grpSp>
          <p:nvGrpSpPr>
            <p:cNvPr id="26" name="Gruppo 25"/>
            <p:cNvGrpSpPr/>
            <p:nvPr/>
          </p:nvGrpSpPr>
          <p:grpSpPr>
            <a:xfrm>
              <a:off x="2267744" y="2708920"/>
              <a:ext cx="4752528" cy="3578183"/>
              <a:chOff x="2267744" y="3212976"/>
              <a:chExt cx="4176464" cy="3074127"/>
            </a:xfrm>
          </p:grpSpPr>
          <p:grpSp>
            <p:nvGrpSpPr>
              <p:cNvPr id="27" name="Gruppo 81"/>
              <p:cNvGrpSpPr/>
              <p:nvPr/>
            </p:nvGrpSpPr>
            <p:grpSpPr>
              <a:xfrm>
                <a:off x="2267744" y="3212976"/>
                <a:ext cx="4176464" cy="3074127"/>
                <a:chOff x="2627784" y="2924944"/>
                <a:chExt cx="4176464" cy="3074127"/>
              </a:xfrm>
            </p:grpSpPr>
            <p:grpSp>
              <p:nvGrpSpPr>
                <p:cNvPr id="32" name="Gruppo 231"/>
                <p:cNvGrpSpPr/>
                <p:nvPr/>
              </p:nvGrpSpPr>
              <p:grpSpPr>
                <a:xfrm>
                  <a:off x="2627784" y="2924944"/>
                  <a:ext cx="4176464" cy="3074127"/>
                  <a:chOff x="4355976" y="2780928"/>
                  <a:chExt cx="4176464" cy="3074127"/>
                </a:xfrm>
              </p:grpSpPr>
              <p:grpSp>
                <p:nvGrpSpPr>
                  <p:cNvPr id="34" name="Gruppo 83"/>
                  <p:cNvGrpSpPr/>
                  <p:nvPr/>
                </p:nvGrpSpPr>
                <p:grpSpPr>
                  <a:xfrm>
                    <a:off x="4355976" y="2780928"/>
                    <a:ext cx="4176464" cy="3074127"/>
                    <a:chOff x="4139952" y="2376264"/>
                    <a:chExt cx="4608512" cy="3789040"/>
                  </a:xfrm>
                </p:grpSpPr>
                <p:grpSp>
                  <p:nvGrpSpPr>
                    <p:cNvPr id="36" name="Gruppo 21"/>
                    <p:cNvGrpSpPr/>
                    <p:nvPr/>
                  </p:nvGrpSpPr>
                  <p:grpSpPr>
                    <a:xfrm>
                      <a:off x="4139952" y="2376264"/>
                      <a:ext cx="4608512" cy="3789040"/>
                      <a:chOff x="1691680" y="1772816"/>
                      <a:chExt cx="4960167" cy="4904928"/>
                    </a:xfrm>
                    <a:solidFill>
                      <a:srgbClr val="D9E7FF"/>
                    </a:solidFill>
                  </p:grpSpPr>
                  <p:sp>
                    <p:nvSpPr>
                      <p:cNvPr id="111" name="Ottagono 110"/>
                      <p:cNvSpPr/>
                      <p:nvPr/>
                    </p:nvSpPr>
                    <p:spPr>
                      <a:xfrm>
                        <a:off x="1691680" y="1772816"/>
                        <a:ext cx="4960167" cy="4904928"/>
                      </a:xfrm>
                      <a:prstGeom prst="octag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err="1" smtClean="0">
                            <a:solidFill>
                              <a:schemeClr val="bg1"/>
                            </a:solidFill>
                          </a:rPr>
                          <a:t>Reportistica</a:t>
                        </a:r>
                        <a:endParaRPr lang="es-ES_tradnl" sz="1400" b="1" dirty="0">
                          <a:solidFill>
                            <a:schemeClr val="bg1"/>
                          </a:solidFill>
                        </a:endParaRPr>
                      </a:p>
                    </p:txBody>
                  </p:sp>
                  <p:sp>
                    <p:nvSpPr>
                      <p:cNvPr id="112" name="Ottagono 111"/>
                      <p:cNvSpPr/>
                      <p:nvPr/>
                    </p:nvSpPr>
                    <p:spPr>
                      <a:xfrm>
                        <a:off x="2555776" y="2564904"/>
                        <a:ext cx="3240359" cy="3240360"/>
                      </a:xfrm>
                      <a:prstGeom prst="octagon">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400" b="1">
                          <a:solidFill>
                            <a:schemeClr val="bg1"/>
                          </a:solidFill>
                        </a:endParaRPr>
                      </a:p>
                    </p:txBody>
                  </p:sp>
                </p:grpSp>
                <p:cxnSp>
                  <p:nvCxnSpPr>
                    <p:cNvPr id="45" name="Connettore 1 44"/>
                    <p:cNvCxnSpPr>
                      <a:stCxn id="111" idx="7"/>
                    </p:cNvCxnSpPr>
                    <p:nvPr/>
                  </p:nvCxnSpPr>
                  <p:spPr>
                    <a:xfrm flipH="1">
                      <a:off x="7318236" y="2376264"/>
                      <a:ext cx="436704" cy="62127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Connettore 1 45"/>
                    <p:cNvCxnSpPr>
                      <a:stCxn id="111" idx="5"/>
                      <a:endCxn id="112" idx="5"/>
                    </p:cNvCxnSpPr>
                    <p:nvPr/>
                  </p:nvCxnSpPr>
                  <p:spPr>
                    <a:xfrm>
                      <a:off x="4139952" y="3486036"/>
                      <a:ext cx="802835"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7" name="Connettore 1 46"/>
                    <p:cNvCxnSpPr>
                      <a:stCxn id="111" idx="4"/>
                      <a:endCxn id="112" idx="4"/>
                    </p:cNvCxnSpPr>
                    <p:nvPr/>
                  </p:nvCxnSpPr>
                  <p:spPr>
                    <a:xfrm flipV="1">
                      <a:off x="4139952" y="4758163"/>
                      <a:ext cx="802835"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8" name="Connettore 1 47"/>
                    <p:cNvCxnSpPr>
                      <a:stCxn id="111" idx="6"/>
                      <a:endCxn id="112" idx="6"/>
                    </p:cNvCxnSpPr>
                    <p:nvPr/>
                  </p:nvCxnSpPr>
                  <p:spPr>
                    <a:xfrm>
                      <a:off x="5133476" y="2376264"/>
                      <a:ext cx="465666" cy="61188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9" name="Connettore 1 48"/>
                    <p:cNvCxnSpPr>
                      <a:stCxn id="111" idx="1"/>
                      <a:endCxn id="112" idx="1"/>
                    </p:cNvCxnSpPr>
                    <p:nvPr/>
                  </p:nvCxnSpPr>
                  <p:spPr>
                    <a:xfrm flipH="1" flipV="1">
                      <a:off x="7953418" y="4758163"/>
                      <a:ext cx="795046" cy="2973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0" name="Connettore 1 49"/>
                    <p:cNvCxnSpPr>
                      <a:stCxn id="111" idx="0"/>
                      <a:endCxn id="112" idx="0"/>
                    </p:cNvCxnSpPr>
                    <p:nvPr/>
                  </p:nvCxnSpPr>
                  <p:spPr>
                    <a:xfrm flipH="1">
                      <a:off x="7953418" y="3486036"/>
                      <a:ext cx="795046" cy="2352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1" name="Connettore 1 50"/>
                    <p:cNvCxnSpPr>
                      <a:stCxn id="111" idx="2"/>
                      <a:endCxn id="112" idx="2"/>
                    </p:cNvCxnSpPr>
                    <p:nvPr/>
                  </p:nvCxnSpPr>
                  <p:spPr>
                    <a:xfrm flipH="1" flipV="1">
                      <a:off x="7297062" y="5491315"/>
                      <a:ext cx="457878" cy="6739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2" name="Connettore 1 51"/>
                    <p:cNvCxnSpPr>
                      <a:stCxn id="112" idx="3"/>
                      <a:endCxn id="111" idx="3"/>
                    </p:cNvCxnSpPr>
                    <p:nvPr/>
                  </p:nvCxnSpPr>
                  <p:spPr>
                    <a:xfrm flipH="1">
                      <a:off x="5133476" y="5491315"/>
                      <a:ext cx="465666" cy="6739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3" name="CasellaDiTesto 52"/>
                    <p:cNvSpPr txBox="1"/>
                    <p:nvPr/>
                  </p:nvSpPr>
                  <p:spPr>
                    <a:xfrm rot="2699570">
                      <a:off x="7335440" y="2936348"/>
                      <a:ext cx="1181933" cy="493159"/>
                    </a:xfrm>
                    <a:prstGeom prst="rect">
                      <a:avLst/>
                    </a:prstGeom>
                    <a:noFill/>
                  </p:spPr>
                  <p:txBody>
                    <a:bodyPr wrap="none" rtlCol="0">
                      <a:spAutoFit/>
                    </a:bodyPr>
                    <a:lstStyle/>
                    <a:p>
                      <a:pPr algn="ctr"/>
                      <a:r>
                        <a:rPr lang="es-ES_tradnl" sz="1000" b="1" dirty="0" err="1" smtClean="0">
                          <a:solidFill>
                            <a:schemeClr val="bg1"/>
                          </a:solidFill>
                        </a:rPr>
                        <a:t>Area</a:t>
                      </a:r>
                      <a:r>
                        <a:rPr lang="es-ES_tradnl" sz="1000" b="1" dirty="0" smtClean="0">
                          <a:solidFill>
                            <a:schemeClr val="bg1"/>
                          </a:solidFill>
                        </a:rPr>
                        <a:t> </a:t>
                      </a:r>
                      <a:r>
                        <a:rPr lang="es-ES_tradnl" sz="1000" b="1" dirty="0" err="1" smtClean="0">
                          <a:solidFill>
                            <a:schemeClr val="bg1"/>
                          </a:solidFill>
                        </a:rPr>
                        <a:t>Dedicata</a:t>
                      </a:r>
                      <a:r>
                        <a:rPr lang="es-ES_tradnl" sz="1000" b="1" dirty="0" smtClean="0">
                          <a:solidFill>
                            <a:schemeClr val="bg1"/>
                          </a:solidFill>
                        </a:rPr>
                        <a:t> </a:t>
                      </a:r>
                      <a:br>
                        <a:rPr lang="es-ES_tradnl" sz="1000" b="1" dirty="0" smtClean="0">
                          <a:solidFill>
                            <a:schemeClr val="bg1"/>
                          </a:solidFill>
                        </a:rPr>
                      </a:br>
                      <a:r>
                        <a:rPr lang="es-ES_tradnl" sz="1000" b="1" dirty="0" smtClean="0">
                          <a:solidFill>
                            <a:schemeClr val="bg1"/>
                          </a:solidFill>
                        </a:rPr>
                        <a:t>Cliente</a:t>
                      </a:r>
                      <a:endParaRPr lang="es-ES_tradnl" sz="1000" b="1" dirty="0">
                        <a:solidFill>
                          <a:schemeClr val="bg1"/>
                        </a:solidFill>
                      </a:endParaRPr>
                    </a:p>
                  </p:txBody>
                </p:sp>
                <p:sp>
                  <p:nvSpPr>
                    <p:cNvPr id="55" name="CasellaDiTesto 54"/>
                    <p:cNvSpPr txBox="1"/>
                    <p:nvPr/>
                  </p:nvSpPr>
                  <p:spPr>
                    <a:xfrm rot="18855073">
                      <a:off x="4549508" y="3001542"/>
                      <a:ext cx="891478" cy="271692"/>
                    </a:xfrm>
                    <a:prstGeom prst="rect">
                      <a:avLst/>
                    </a:prstGeom>
                    <a:noFill/>
                  </p:spPr>
                  <p:txBody>
                    <a:bodyPr wrap="none" rtlCol="0">
                      <a:spAutoFit/>
                    </a:bodyPr>
                    <a:lstStyle/>
                    <a:p>
                      <a:pPr algn="ctr"/>
                      <a:r>
                        <a:rPr lang="es-ES_tradnl" sz="1000" b="1" dirty="0" err="1" smtClean="0">
                          <a:solidFill>
                            <a:schemeClr val="bg1"/>
                          </a:solidFill>
                        </a:rPr>
                        <a:t>Garanzie</a:t>
                      </a:r>
                      <a:endParaRPr lang="es-ES_tradnl" sz="1000" b="1" dirty="0">
                        <a:solidFill>
                          <a:schemeClr val="bg1"/>
                        </a:solidFill>
                      </a:endParaRPr>
                    </a:p>
                  </p:txBody>
                </p:sp>
                <p:grpSp>
                  <p:nvGrpSpPr>
                    <p:cNvPr id="56" name="Gruppo 162"/>
                    <p:cNvGrpSpPr/>
                    <p:nvPr/>
                  </p:nvGrpSpPr>
                  <p:grpSpPr>
                    <a:xfrm>
                      <a:off x="5004048" y="3573016"/>
                      <a:ext cx="2880319" cy="1296144"/>
                      <a:chOff x="1907704" y="3933056"/>
                      <a:chExt cx="4752528" cy="2016224"/>
                    </a:xfrm>
                  </p:grpSpPr>
                  <p:grpSp>
                    <p:nvGrpSpPr>
                      <p:cNvPr id="59" name="Gruppo 265"/>
                      <p:cNvGrpSpPr/>
                      <p:nvPr/>
                    </p:nvGrpSpPr>
                    <p:grpSpPr>
                      <a:xfrm>
                        <a:off x="2043808" y="4118988"/>
                        <a:ext cx="4403866" cy="1697982"/>
                        <a:chOff x="1928276" y="4221087"/>
                        <a:chExt cx="4659947" cy="1803674"/>
                      </a:xfrm>
                    </p:grpSpPr>
                    <p:grpSp>
                      <p:nvGrpSpPr>
                        <p:cNvPr id="61" name="Gruppo 73"/>
                        <p:cNvGrpSpPr/>
                        <p:nvPr/>
                      </p:nvGrpSpPr>
                      <p:grpSpPr>
                        <a:xfrm>
                          <a:off x="5580112" y="4221088"/>
                          <a:ext cx="997825" cy="936104"/>
                          <a:chOff x="6444208" y="3789040"/>
                          <a:chExt cx="997825" cy="936104"/>
                        </a:xfrm>
                      </p:grpSpPr>
                      <p:sp>
                        <p:nvSpPr>
                          <p:cNvPr id="108" name="Rettangolo arrotondato 27"/>
                          <p:cNvSpPr/>
                          <p:nvPr/>
                        </p:nvSpPr>
                        <p:spPr>
                          <a:xfrm>
                            <a:off x="6516216" y="3789040"/>
                            <a:ext cx="925817" cy="90425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OICR</a:t>
                            </a:r>
                            <a:endParaRPr lang="it-IT" sz="500" b="1" dirty="0">
                              <a:solidFill>
                                <a:schemeClr val="bg1"/>
                              </a:solidFill>
                            </a:endParaRPr>
                          </a:p>
                        </p:txBody>
                      </p:sp>
                      <p:sp>
                        <p:nvSpPr>
                          <p:cNvPr id="109" name="Ovale 38"/>
                          <p:cNvSpPr/>
                          <p:nvPr/>
                        </p:nvSpPr>
                        <p:spPr>
                          <a:xfrm>
                            <a:off x="6444208" y="4067273"/>
                            <a:ext cx="308606" cy="3477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10" name="Ovale 97"/>
                          <p:cNvSpPr/>
                          <p:nvPr/>
                        </p:nvSpPr>
                        <p:spPr>
                          <a:xfrm>
                            <a:off x="6816005" y="4377353"/>
                            <a:ext cx="308606" cy="3477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62" name="Gruppo 74"/>
                        <p:cNvGrpSpPr/>
                        <p:nvPr/>
                      </p:nvGrpSpPr>
                      <p:grpSpPr>
                        <a:xfrm>
                          <a:off x="5580112" y="4869160"/>
                          <a:ext cx="1008111" cy="1152128"/>
                          <a:chOff x="7524328" y="4725144"/>
                          <a:chExt cx="1008111" cy="1152128"/>
                        </a:xfrm>
                      </p:grpSpPr>
                      <p:grpSp>
                        <p:nvGrpSpPr>
                          <p:cNvPr id="104" name="92 Grupo"/>
                          <p:cNvGrpSpPr/>
                          <p:nvPr/>
                        </p:nvGrpSpPr>
                        <p:grpSpPr>
                          <a:xfrm>
                            <a:off x="7524328" y="5013176"/>
                            <a:ext cx="1008111" cy="864096"/>
                            <a:chOff x="1610528" y="764703"/>
                            <a:chExt cx="1232136" cy="939748"/>
                          </a:xfrm>
                        </p:grpSpPr>
                        <p:sp>
                          <p:nvSpPr>
                            <p:cNvPr id="106"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smtClean="0">
                                  <a:solidFill>
                                    <a:schemeClr val="bg1"/>
                                  </a:solidFill>
                                </a:rPr>
                                <a:t>…</a:t>
                              </a:r>
                              <a:endParaRPr lang="it-IT" sz="500" b="1" dirty="0">
                                <a:solidFill>
                                  <a:schemeClr val="bg1"/>
                                </a:solidFill>
                              </a:endParaRPr>
                            </a:p>
                          </p:txBody>
                        </p:sp>
                        <p:sp>
                          <p:nvSpPr>
                            <p:cNvPr id="107"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105" name="Ovale 41"/>
                          <p:cNvSpPr/>
                          <p:nvPr/>
                        </p:nvSpPr>
                        <p:spPr>
                          <a:xfrm>
                            <a:off x="7884369" y="4725144"/>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63" name="92 Grupo"/>
                        <p:cNvGrpSpPr/>
                        <p:nvPr/>
                      </p:nvGrpSpPr>
                      <p:grpSpPr>
                        <a:xfrm>
                          <a:off x="4644008" y="4221088"/>
                          <a:ext cx="1244710" cy="936104"/>
                          <a:chOff x="1610528" y="764704"/>
                          <a:chExt cx="1521312" cy="1018061"/>
                        </a:xfrm>
                      </p:grpSpPr>
                      <p:sp>
                        <p:nvSpPr>
                          <p:cNvPr id="100"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Boutiques</a:t>
                            </a:r>
                            <a:endParaRPr lang="it-IT" sz="500" b="1" dirty="0" smtClean="0">
                              <a:solidFill>
                                <a:schemeClr val="bg1"/>
                              </a:solidFill>
                            </a:endParaRPr>
                          </a:p>
                        </p:txBody>
                      </p:sp>
                      <p:sp>
                        <p:nvSpPr>
                          <p:cNvPr id="101"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02"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103"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64" name="Gruppo 160"/>
                        <p:cNvGrpSpPr/>
                        <p:nvPr/>
                      </p:nvGrpSpPr>
                      <p:grpSpPr>
                        <a:xfrm>
                          <a:off x="4644008" y="4869161"/>
                          <a:ext cx="1244710" cy="1152128"/>
                          <a:chOff x="3851920" y="3933056"/>
                          <a:chExt cx="1244710" cy="1152128"/>
                        </a:xfrm>
                      </p:grpSpPr>
                      <p:grpSp>
                        <p:nvGrpSpPr>
                          <p:cNvPr id="95" name="92 Grupo"/>
                          <p:cNvGrpSpPr/>
                          <p:nvPr/>
                        </p:nvGrpSpPr>
                        <p:grpSpPr>
                          <a:xfrm>
                            <a:off x="3851920" y="4221088"/>
                            <a:ext cx="1244710" cy="864096"/>
                            <a:chOff x="1610528" y="764703"/>
                            <a:chExt cx="1521312" cy="939748"/>
                          </a:xfrm>
                        </p:grpSpPr>
                        <p:sp>
                          <p:nvSpPr>
                            <p:cNvPr id="97"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Sgr</a:t>
                              </a:r>
                              <a:r>
                                <a:rPr lang="it-IT" sz="500" b="1" dirty="0" smtClean="0">
                                  <a:solidFill>
                                    <a:schemeClr val="bg1"/>
                                  </a:solidFill>
                                </a:rPr>
                                <a:t> </a:t>
                              </a:r>
                            </a:p>
                            <a:p>
                              <a:pPr algn="ctr"/>
                              <a:r>
                                <a:rPr lang="it-IT" sz="500" b="1" dirty="0" err="1" smtClean="0">
                                  <a:solidFill>
                                    <a:schemeClr val="bg1"/>
                                  </a:solidFill>
                                </a:rPr>
                                <a:t>Captive</a:t>
                              </a:r>
                              <a:endParaRPr lang="it-IT" sz="500" b="1" dirty="0" smtClean="0">
                                <a:solidFill>
                                  <a:schemeClr val="bg1"/>
                                </a:solidFill>
                              </a:endParaRPr>
                            </a:p>
                          </p:txBody>
                        </p:sp>
                        <p:sp>
                          <p:nvSpPr>
                            <p:cNvPr id="98"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99"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96"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65" name="92 Grupo"/>
                        <p:cNvGrpSpPr/>
                        <p:nvPr/>
                      </p:nvGrpSpPr>
                      <p:grpSpPr>
                        <a:xfrm>
                          <a:off x="3707904" y="4221088"/>
                          <a:ext cx="1244710" cy="936104"/>
                          <a:chOff x="1610528" y="764704"/>
                          <a:chExt cx="1521312" cy="1018061"/>
                        </a:xfrm>
                      </p:grpSpPr>
                      <p:sp>
                        <p:nvSpPr>
                          <p:cNvPr id="91"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Strutturato</a:t>
                            </a:r>
                            <a:endParaRPr lang="it-IT" sz="500" b="1" dirty="0">
                              <a:solidFill>
                                <a:schemeClr val="bg1"/>
                              </a:solidFill>
                            </a:endParaRPr>
                          </a:p>
                        </p:txBody>
                      </p:sp>
                      <p:sp>
                        <p:nvSpPr>
                          <p:cNvPr id="92"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93"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94"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66" name="Gruppo 149"/>
                        <p:cNvGrpSpPr/>
                        <p:nvPr/>
                      </p:nvGrpSpPr>
                      <p:grpSpPr>
                        <a:xfrm>
                          <a:off x="3707904" y="4869161"/>
                          <a:ext cx="1244710" cy="1152128"/>
                          <a:chOff x="3851920" y="3933056"/>
                          <a:chExt cx="1244710" cy="1152128"/>
                        </a:xfrm>
                      </p:grpSpPr>
                      <p:grpSp>
                        <p:nvGrpSpPr>
                          <p:cNvPr id="86" name="92 Grupo"/>
                          <p:cNvGrpSpPr/>
                          <p:nvPr/>
                        </p:nvGrpSpPr>
                        <p:grpSpPr>
                          <a:xfrm>
                            <a:off x="3851920" y="4221088"/>
                            <a:ext cx="1244710" cy="864096"/>
                            <a:chOff x="1610528" y="764703"/>
                            <a:chExt cx="1521312" cy="939748"/>
                          </a:xfrm>
                        </p:grpSpPr>
                        <p:sp>
                          <p:nvSpPr>
                            <p:cNvPr id="88"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Gestito da terzi</a:t>
                              </a:r>
                              <a:endParaRPr lang="it-IT" sz="500" b="1" dirty="0">
                                <a:solidFill>
                                  <a:schemeClr val="bg1"/>
                                </a:solidFill>
                              </a:endParaRPr>
                            </a:p>
                          </p:txBody>
                        </p:sp>
                        <p:sp>
                          <p:nvSpPr>
                            <p:cNvPr id="89"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90"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87"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67" name="92 Grupo"/>
                        <p:cNvGrpSpPr/>
                        <p:nvPr/>
                      </p:nvGrpSpPr>
                      <p:grpSpPr>
                        <a:xfrm>
                          <a:off x="2771799" y="4221087"/>
                          <a:ext cx="1244711" cy="936102"/>
                          <a:chOff x="1610528" y="764704"/>
                          <a:chExt cx="1521312" cy="1018061"/>
                        </a:xfrm>
                      </p:grpSpPr>
                      <p:sp>
                        <p:nvSpPr>
                          <p:cNvPr id="82" name="Rettangolo arrotondato 27"/>
                          <p:cNvSpPr/>
                          <p:nvPr/>
                        </p:nvSpPr>
                        <p:spPr>
                          <a:xfrm>
                            <a:off x="1698538" y="764704"/>
                            <a:ext cx="1131554" cy="98342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Dedicato</a:t>
                            </a:r>
                            <a:endParaRPr lang="it-IT" sz="500" b="1" dirty="0">
                              <a:solidFill>
                                <a:schemeClr val="bg1"/>
                              </a:solidFill>
                            </a:endParaRPr>
                          </a:p>
                        </p:txBody>
                      </p:sp>
                      <p:sp>
                        <p:nvSpPr>
                          <p:cNvPr id="83"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84"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85" name="Ovale 97"/>
                          <p:cNvSpPr/>
                          <p:nvPr/>
                        </p:nvSpPr>
                        <p:spPr>
                          <a:xfrm>
                            <a:off x="2064946" y="1404525"/>
                            <a:ext cx="377185" cy="3782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68" name="Gruppo 133"/>
                        <p:cNvGrpSpPr/>
                        <p:nvPr/>
                      </p:nvGrpSpPr>
                      <p:grpSpPr>
                        <a:xfrm>
                          <a:off x="2771800" y="4869160"/>
                          <a:ext cx="1244710" cy="1152128"/>
                          <a:chOff x="3851920" y="3933056"/>
                          <a:chExt cx="1244710" cy="1152128"/>
                        </a:xfrm>
                      </p:grpSpPr>
                      <p:grpSp>
                        <p:nvGrpSpPr>
                          <p:cNvPr id="77" name="92 Grupo"/>
                          <p:cNvGrpSpPr/>
                          <p:nvPr/>
                        </p:nvGrpSpPr>
                        <p:grpSpPr>
                          <a:xfrm>
                            <a:off x="3851920" y="4221088"/>
                            <a:ext cx="1244710" cy="864096"/>
                            <a:chOff x="1610528" y="764703"/>
                            <a:chExt cx="1521312" cy="939748"/>
                          </a:xfrm>
                        </p:grpSpPr>
                        <p:sp>
                          <p:nvSpPr>
                            <p:cNvPr id="79" name="Rettangolo arrotondato 27"/>
                            <p:cNvSpPr/>
                            <p:nvPr/>
                          </p:nvSpPr>
                          <p:spPr>
                            <a:xfrm>
                              <a:off x="1698538" y="764703"/>
                              <a:ext cx="1144126" cy="939748"/>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500" b="1" dirty="0" err="1" smtClean="0">
                                  <a:solidFill>
                                    <a:schemeClr val="bg1"/>
                                  </a:solidFill>
                                </a:rPr>
                                <a:t>F.I.</a:t>
                              </a:r>
                              <a:r>
                                <a:rPr lang="it-IT" sz="500" b="1" dirty="0" smtClean="0">
                                  <a:solidFill>
                                    <a:schemeClr val="bg1"/>
                                  </a:solidFill>
                                </a:rPr>
                                <a:t> </a:t>
                              </a:r>
                            </a:p>
                            <a:p>
                              <a:pPr algn="ctr"/>
                              <a:r>
                                <a:rPr lang="it-IT" sz="500" b="1" dirty="0" smtClean="0">
                                  <a:solidFill>
                                    <a:schemeClr val="bg1"/>
                                  </a:solidFill>
                                </a:rPr>
                                <a:t>Profilo di rischio</a:t>
                              </a:r>
                              <a:endParaRPr lang="it-IT" sz="500" b="1" dirty="0">
                                <a:solidFill>
                                  <a:schemeClr val="bg1"/>
                                </a:solidFill>
                              </a:endParaRPr>
                            </a:p>
                          </p:txBody>
                        </p:sp>
                        <p:sp>
                          <p:nvSpPr>
                            <p:cNvPr id="80" name="Ovale 38"/>
                            <p:cNvSpPr/>
                            <p:nvPr/>
                          </p:nvSpPr>
                          <p:spPr>
                            <a:xfrm>
                              <a:off x="1610528" y="1067296"/>
                              <a:ext cx="377185" cy="37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sp>
                          <p:nvSpPr>
                            <p:cNvPr id="81" name="Ovale 41"/>
                            <p:cNvSpPr/>
                            <p:nvPr/>
                          </p:nvSpPr>
                          <p:spPr>
                            <a:xfrm>
                              <a:off x="2754655" y="1067296"/>
                              <a:ext cx="377185" cy="3782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sp>
                        <p:nvSpPr>
                          <p:cNvPr id="78" name="Ovale 41"/>
                          <p:cNvSpPr/>
                          <p:nvPr/>
                        </p:nvSpPr>
                        <p:spPr>
                          <a:xfrm>
                            <a:off x="4211960" y="3933056"/>
                            <a:ext cx="308606" cy="34779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a:solidFill>
                                <a:schemeClr val="bg1"/>
                              </a:solidFill>
                            </a:endParaRPr>
                          </a:p>
                        </p:txBody>
                      </p:sp>
                    </p:grpSp>
                    <p:grpSp>
                      <p:nvGrpSpPr>
                        <p:cNvPr id="69" name="88 Grupo"/>
                        <p:cNvGrpSpPr/>
                        <p:nvPr/>
                      </p:nvGrpSpPr>
                      <p:grpSpPr>
                        <a:xfrm>
                          <a:off x="1928276" y="5085185"/>
                          <a:ext cx="1152128" cy="939576"/>
                          <a:chOff x="107504" y="3284984"/>
                          <a:chExt cx="1584176" cy="1190151"/>
                        </a:xfrm>
                      </p:grpSpPr>
                      <p:sp>
                        <p:nvSpPr>
                          <p:cNvPr id="74" name="Rettangolo arrotondato 20"/>
                          <p:cNvSpPr/>
                          <p:nvPr/>
                        </p:nvSpPr>
                        <p:spPr>
                          <a:xfrm>
                            <a:off x="107504" y="336999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err="1" smtClean="0">
                                <a:solidFill>
                                  <a:schemeClr val="bg1"/>
                                </a:solidFill>
                              </a:rPr>
                              <a:t>Fond</a:t>
                            </a:r>
                            <a:r>
                              <a:rPr lang="it-IT" sz="500" b="1" dirty="0" smtClean="0">
                                <a:solidFill>
                                  <a:schemeClr val="bg1"/>
                                </a:solidFill>
                              </a:rPr>
                              <a:t> €</a:t>
                            </a:r>
                            <a:endParaRPr lang="it-IT" sz="500" b="1" dirty="0">
                              <a:solidFill>
                                <a:schemeClr val="bg1"/>
                              </a:solidFill>
                            </a:endParaRPr>
                          </a:p>
                        </p:txBody>
                      </p:sp>
                      <p:sp>
                        <p:nvSpPr>
                          <p:cNvPr id="75" name="Ovale 21"/>
                          <p:cNvSpPr/>
                          <p:nvPr/>
                        </p:nvSpPr>
                        <p:spPr>
                          <a:xfrm>
                            <a:off x="1274792" y="3741043"/>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76" name="Ovale 83"/>
                          <p:cNvSpPr/>
                          <p:nvPr/>
                        </p:nvSpPr>
                        <p:spPr>
                          <a:xfrm>
                            <a:off x="524392" y="3284984"/>
                            <a:ext cx="416888" cy="4250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nvGrpSpPr>
                        <p:cNvPr id="70" name="124 Grupo"/>
                        <p:cNvGrpSpPr/>
                        <p:nvPr/>
                      </p:nvGrpSpPr>
                      <p:grpSpPr>
                        <a:xfrm>
                          <a:off x="1928276" y="4221089"/>
                          <a:ext cx="1152128" cy="1157155"/>
                          <a:chOff x="107504" y="2055825"/>
                          <a:chExt cx="1584176" cy="1445183"/>
                        </a:xfrm>
                      </p:grpSpPr>
                      <p:sp>
                        <p:nvSpPr>
                          <p:cNvPr id="71" name="Rettangolo arrotondato 17"/>
                          <p:cNvSpPr/>
                          <p:nvPr/>
                        </p:nvSpPr>
                        <p:spPr>
                          <a:xfrm>
                            <a:off x="107504" y="2055825"/>
                            <a:ext cx="1250665" cy="110514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b="1" dirty="0" smtClean="0">
                                <a:solidFill>
                                  <a:schemeClr val="bg1"/>
                                </a:solidFill>
                              </a:rPr>
                              <a:t>Gestione Separata</a:t>
                            </a:r>
                            <a:endParaRPr lang="it-IT" sz="500" b="1" dirty="0">
                              <a:solidFill>
                                <a:schemeClr val="bg1"/>
                              </a:solidFill>
                            </a:endParaRPr>
                          </a:p>
                        </p:txBody>
                      </p:sp>
                      <p:sp>
                        <p:nvSpPr>
                          <p:cNvPr id="72" name="Ovale 18"/>
                          <p:cNvSpPr/>
                          <p:nvPr/>
                        </p:nvSpPr>
                        <p:spPr>
                          <a:xfrm>
                            <a:off x="1274792" y="2395868"/>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sp>
                        <p:nvSpPr>
                          <p:cNvPr id="73" name="Ovale 51"/>
                          <p:cNvSpPr/>
                          <p:nvPr/>
                        </p:nvSpPr>
                        <p:spPr>
                          <a:xfrm>
                            <a:off x="524392" y="3075954"/>
                            <a:ext cx="416888" cy="4250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a:solidFill>
                                <a:schemeClr val="bg1"/>
                              </a:solidFill>
                            </a:endParaRPr>
                          </a:p>
                        </p:txBody>
                      </p:sp>
                    </p:grpSp>
                  </p:grpSp>
                  <p:sp>
                    <p:nvSpPr>
                      <p:cNvPr id="60" name="Rettangolo 59"/>
                      <p:cNvSpPr/>
                      <p:nvPr/>
                    </p:nvSpPr>
                    <p:spPr>
                      <a:xfrm>
                        <a:off x="1907704" y="3933056"/>
                        <a:ext cx="4752528"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err="1" smtClean="0">
                            <a:solidFill>
                              <a:srgbClr val="D70064"/>
                            </a:solidFill>
                          </a:rPr>
                          <a:t>CiiS</a:t>
                        </a:r>
                        <a:endParaRPr lang="it-IT" sz="4000" dirty="0">
                          <a:solidFill>
                            <a:srgbClr val="D70064"/>
                          </a:solidFill>
                        </a:endParaRPr>
                      </a:p>
                    </p:txBody>
                  </p:sp>
                </p:grpSp>
                <p:sp>
                  <p:nvSpPr>
                    <p:cNvPr id="57" name="CasellaDiTesto 56"/>
                    <p:cNvSpPr txBox="1"/>
                    <p:nvPr/>
                  </p:nvSpPr>
                  <p:spPr>
                    <a:xfrm>
                      <a:off x="5881819" y="5661248"/>
                      <a:ext cx="992668" cy="312966"/>
                    </a:xfrm>
                    <a:prstGeom prst="rect">
                      <a:avLst/>
                    </a:prstGeom>
                    <a:noFill/>
                  </p:spPr>
                  <p:txBody>
                    <a:bodyPr wrap="none" rtlCol="0">
                      <a:spAutoFit/>
                    </a:bodyPr>
                    <a:lstStyle/>
                    <a:p>
                      <a:r>
                        <a:rPr lang="es-ES_tradnl" sz="1000" b="1" dirty="0" smtClean="0">
                          <a:solidFill>
                            <a:schemeClr val="bg1"/>
                          </a:solidFill>
                        </a:rPr>
                        <a:t>Front - </a:t>
                      </a:r>
                      <a:r>
                        <a:rPr lang="es-ES_tradnl" sz="1000" b="1" dirty="0" err="1" smtClean="0">
                          <a:solidFill>
                            <a:schemeClr val="bg1"/>
                          </a:solidFill>
                        </a:rPr>
                        <a:t>End</a:t>
                      </a:r>
                      <a:endParaRPr lang="es-ES_tradnl" sz="1000" b="1" dirty="0">
                        <a:solidFill>
                          <a:schemeClr val="bg1"/>
                        </a:solidFill>
                      </a:endParaRPr>
                    </a:p>
                  </p:txBody>
                </p:sp>
                <p:sp>
                  <p:nvSpPr>
                    <p:cNvPr id="58" name="CasellaDiTesto 57"/>
                    <p:cNvSpPr txBox="1"/>
                    <p:nvPr/>
                  </p:nvSpPr>
                  <p:spPr>
                    <a:xfrm>
                      <a:off x="5796136" y="2492896"/>
                      <a:ext cx="1019201" cy="303482"/>
                    </a:xfrm>
                    <a:prstGeom prst="rect">
                      <a:avLst/>
                    </a:prstGeom>
                    <a:noFill/>
                  </p:spPr>
                  <p:txBody>
                    <a:bodyPr wrap="none" rtlCol="0">
                      <a:spAutoFit/>
                    </a:bodyPr>
                    <a:lstStyle/>
                    <a:p>
                      <a:r>
                        <a:rPr lang="es-ES_tradnl" sz="1000" b="1" dirty="0" err="1" smtClean="0">
                          <a:solidFill>
                            <a:schemeClr val="bg1"/>
                          </a:solidFill>
                        </a:rPr>
                        <a:t>Reportistica</a:t>
                      </a:r>
                      <a:endParaRPr lang="es-ES_tradnl" sz="1000" b="1" dirty="0">
                        <a:solidFill>
                          <a:schemeClr val="bg1"/>
                        </a:solidFill>
                      </a:endParaRPr>
                    </a:p>
                  </p:txBody>
                </p:sp>
              </p:grpSp>
              <p:sp>
                <p:nvSpPr>
                  <p:cNvPr id="35" name="CasellaDiTesto 34"/>
                  <p:cNvSpPr txBox="1"/>
                  <p:nvPr/>
                </p:nvSpPr>
                <p:spPr>
                  <a:xfrm rot="2746334">
                    <a:off x="4744404" y="5008987"/>
                    <a:ext cx="760144" cy="400110"/>
                  </a:xfrm>
                  <a:prstGeom prst="rect">
                    <a:avLst/>
                  </a:prstGeom>
                  <a:noFill/>
                </p:spPr>
                <p:txBody>
                  <a:bodyPr wrap="none" rtlCol="0">
                    <a:spAutoFit/>
                  </a:bodyPr>
                  <a:lstStyle/>
                  <a:p>
                    <a:pPr algn="ctr"/>
                    <a:r>
                      <a:rPr lang="es-ES_tradnl" sz="1000" b="1" dirty="0" err="1" smtClean="0">
                        <a:solidFill>
                          <a:schemeClr val="bg1"/>
                        </a:solidFill>
                      </a:rPr>
                      <a:t>Servizi</a:t>
                    </a:r>
                    <a:r>
                      <a:rPr lang="es-ES_tradnl" sz="1000" b="1" dirty="0" smtClean="0">
                        <a:solidFill>
                          <a:schemeClr val="bg1"/>
                        </a:solidFill>
                      </a:rPr>
                      <a:t> </a:t>
                    </a:r>
                    <a:br>
                      <a:rPr lang="es-ES_tradnl" sz="1000" b="1" dirty="0" smtClean="0">
                        <a:solidFill>
                          <a:schemeClr val="bg1"/>
                        </a:solidFill>
                      </a:rPr>
                    </a:br>
                    <a:r>
                      <a:rPr lang="es-ES_tradnl" sz="1000" b="1" dirty="0" err="1" smtClean="0">
                        <a:solidFill>
                          <a:schemeClr val="bg1"/>
                        </a:solidFill>
                      </a:rPr>
                      <a:t>Opzionali</a:t>
                    </a:r>
                    <a:endParaRPr lang="es-ES_tradnl" sz="1000" b="1" dirty="0">
                      <a:solidFill>
                        <a:schemeClr val="bg1"/>
                      </a:solidFill>
                    </a:endParaRPr>
                  </a:p>
                </p:txBody>
              </p:sp>
            </p:grpSp>
            <p:sp>
              <p:nvSpPr>
                <p:cNvPr id="33" name="CasellaDiTesto 32"/>
                <p:cNvSpPr txBox="1"/>
                <p:nvPr/>
              </p:nvSpPr>
              <p:spPr>
                <a:xfrm rot="5400000">
                  <a:off x="5964683" y="4268565"/>
                  <a:ext cx="1071127" cy="400110"/>
                </a:xfrm>
                <a:prstGeom prst="rect">
                  <a:avLst/>
                </a:prstGeom>
                <a:noFill/>
              </p:spPr>
              <p:txBody>
                <a:bodyPr wrap="none" rtlCol="0">
                  <a:spAutoFit/>
                </a:bodyPr>
                <a:lstStyle/>
                <a:p>
                  <a:pPr algn="ctr"/>
                  <a:r>
                    <a:rPr lang="es-ES_tradnl" sz="1000" b="1" dirty="0" err="1" smtClean="0">
                      <a:solidFill>
                        <a:schemeClr val="bg1"/>
                      </a:solidFill>
                    </a:rPr>
                    <a:t>Area</a:t>
                  </a:r>
                  <a:r>
                    <a:rPr lang="es-ES_tradnl" sz="1000" b="1" dirty="0" smtClean="0">
                      <a:solidFill>
                        <a:schemeClr val="bg1"/>
                      </a:solidFill>
                    </a:rPr>
                    <a:t> </a:t>
                  </a:r>
                  <a:r>
                    <a:rPr lang="es-ES_tradnl" sz="1000" b="1" dirty="0" err="1" smtClean="0">
                      <a:solidFill>
                        <a:schemeClr val="bg1"/>
                      </a:solidFill>
                    </a:rPr>
                    <a:t>Dedicata</a:t>
                  </a:r>
                  <a:r>
                    <a:rPr lang="es-ES_tradnl" sz="1000" b="1" dirty="0" smtClean="0">
                      <a:solidFill>
                        <a:schemeClr val="bg1"/>
                      </a:solidFill>
                    </a:rPr>
                    <a:t> </a:t>
                  </a:r>
                  <a:br>
                    <a:rPr lang="es-ES_tradnl" sz="1000" b="1" dirty="0" smtClean="0">
                      <a:solidFill>
                        <a:schemeClr val="bg1"/>
                      </a:solidFill>
                    </a:rPr>
                  </a:br>
                  <a:r>
                    <a:rPr lang="es-ES_tradnl" sz="1000" b="1" dirty="0" err="1" smtClean="0">
                      <a:solidFill>
                        <a:schemeClr val="bg1"/>
                      </a:solidFill>
                    </a:rPr>
                    <a:t>Distributori</a:t>
                  </a:r>
                  <a:endParaRPr lang="es-ES_tradnl" sz="1000" b="1" dirty="0">
                    <a:solidFill>
                      <a:schemeClr val="bg1"/>
                    </a:solidFill>
                  </a:endParaRPr>
                </a:p>
              </p:txBody>
            </p:sp>
          </p:grpSp>
          <p:sp>
            <p:nvSpPr>
              <p:cNvPr id="29" name="CasellaDiTesto 28"/>
              <p:cNvSpPr txBox="1"/>
              <p:nvPr/>
            </p:nvSpPr>
            <p:spPr>
              <a:xfrm rot="18804220">
                <a:off x="5318333" y="5522309"/>
                <a:ext cx="801823" cy="246221"/>
              </a:xfrm>
              <a:prstGeom prst="rect">
                <a:avLst/>
              </a:prstGeom>
              <a:noFill/>
            </p:spPr>
            <p:txBody>
              <a:bodyPr wrap="none" rtlCol="0">
                <a:spAutoFit/>
              </a:bodyPr>
              <a:lstStyle/>
              <a:p>
                <a:r>
                  <a:rPr lang="es-ES_tradnl" sz="1000" b="1" dirty="0" err="1" smtClean="0">
                    <a:solidFill>
                      <a:schemeClr val="bg1"/>
                    </a:solidFill>
                  </a:rPr>
                  <a:t>Help</a:t>
                </a:r>
                <a:r>
                  <a:rPr lang="es-ES_tradnl" sz="1000" b="1" dirty="0" smtClean="0">
                    <a:solidFill>
                      <a:schemeClr val="bg1"/>
                    </a:solidFill>
                  </a:rPr>
                  <a:t> </a:t>
                </a:r>
                <a:r>
                  <a:rPr lang="es-ES_tradnl" sz="1000" b="1" dirty="0" err="1" smtClean="0">
                    <a:solidFill>
                      <a:schemeClr val="bg1"/>
                    </a:solidFill>
                  </a:rPr>
                  <a:t>Desk</a:t>
                </a:r>
                <a:endParaRPr lang="es-ES_tradnl" sz="1000" b="1" dirty="0">
                  <a:solidFill>
                    <a:schemeClr val="bg1"/>
                  </a:solidFill>
                </a:endParaRPr>
              </a:p>
            </p:txBody>
          </p:sp>
        </p:grpSp>
        <p:sp>
          <p:nvSpPr>
            <p:cNvPr id="113" name="Trapezio 112"/>
            <p:cNvSpPr/>
            <p:nvPr/>
          </p:nvSpPr>
          <p:spPr>
            <a:xfrm rot="5400000">
              <a:off x="1923111" y="4061665"/>
              <a:ext cx="1508667" cy="819402"/>
            </a:xfrm>
            <a:prstGeom prst="trapezoid">
              <a:avLst>
                <a:gd name="adj" fmla="val 28969"/>
              </a:avLst>
            </a:prstGeom>
            <a:solidFill>
              <a:srgbClr val="002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 name="CasellaDiTesto 113"/>
            <p:cNvSpPr txBox="1"/>
            <p:nvPr/>
          </p:nvSpPr>
          <p:spPr>
            <a:xfrm rot="16200000">
              <a:off x="2265438" y="4273695"/>
              <a:ext cx="793355" cy="400110"/>
            </a:xfrm>
            <a:prstGeom prst="rect">
              <a:avLst/>
            </a:prstGeom>
            <a:noFill/>
          </p:spPr>
          <p:txBody>
            <a:bodyPr wrap="square" rtlCol="0">
              <a:spAutoFit/>
            </a:bodyPr>
            <a:lstStyle/>
            <a:p>
              <a:pPr algn="ctr"/>
              <a:r>
                <a:rPr lang="es-ES_tradnl" sz="1000" b="1" dirty="0" err="1" smtClean="0">
                  <a:solidFill>
                    <a:schemeClr val="bg1"/>
                  </a:solidFill>
                </a:rPr>
                <a:t>Sviluppi</a:t>
              </a:r>
              <a:r>
                <a:rPr lang="es-ES_tradnl" sz="1000" b="1" dirty="0">
                  <a:solidFill>
                    <a:schemeClr val="bg1"/>
                  </a:solidFill>
                </a:rPr>
                <a:t/>
              </a:r>
              <a:br>
                <a:rPr lang="es-ES_tradnl" sz="1000" b="1" dirty="0">
                  <a:solidFill>
                    <a:schemeClr val="bg1"/>
                  </a:solidFill>
                </a:rPr>
              </a:br>
              <a:r>
                <a:rPr lang="es-ES_tradnl" sz="1000" b="1" dirty="0" err="1" smtClean="0">
                  <a:solidFill>
                    <a:schemeClr val="bg1"/>
                  </a:solidFill>
                </a:rPr>
                <a:t>Futuri</a:t>
              </a:r>
              <a:endParaRPr lang="es-ES_tradnl" sz="1000" b="1" dirty="0">
                <a:solidFill>
                  <a:schemeClr val="bg1"/>
                </a:solidFill>
              </a:endParaRPr>
            </a:p>
          </p:txBody>
        </p:sp>
      </p:grpSp>
      <p:sp>
        <p:nvSpPr>
          <p:cNvPr id="115" name="CasellaDiTesto 114"/>
          <p:cNvSpPr txBox="1"/>
          <p:nvPr/>
        </p:nvSpPr>
        <p:spPr>
          <a:xfrm>
            <a:off x="539552" y="1916832"/>
            <a:ext cx="8208911" cy="338554"/>
          </a:xfrm>
          <a:prstGeom prst="rect">
            <a:avLst/>
          </a:prstGeom>
          <a:noFill/>
        </p:spPr>
        <p:txBody>
          <a:bodyPr wrap="square" rtlCol="0">
            <a:spAutoFit/>
          </a:bodyPr>
          <a:lstStyle/>
          <a:p>
            <a:r>
              <a:rPr lang="it-IT" sz="1600" dirty="0" smtClean="0">
                <a:solidFill>
                  <a:srgbClr val="4C4C4C"/>
                </a:solidFill>
                <a:cs typeface="Arial" pitchFamily="34" charset="0"/>
              </a:rPr>
              <a:t>Il </a:t>
            </a:r>
            <a:r>
              <a:rPr lang="it-IT" sz="1600" b="1" dirty="0" smtClean="0">
                <a:solidFill>
                  <a:srgbClr val="4C4C4C"/>
                </a:solidFill>
                <a:cs typeface="Arial" pitchFamily="34" charset="0"/>
              </a:rPr>
              <a:t>Prodotto </a:t>
            </a:r>
            <a:r>
              <a:rPr lang="it-IT" sz="1600" b="1" dirty="0" err="1" smtClean="0">
                <a:solidFill>
                  <a:srgbClr val="4C4C4C"/>
                </a:solidFill>
                <a:cs typeface="Arial" pitchFamily="34" charset="0"/>
              </a:rPr>
              <a:t>CiiS</a:t>
            </a:r>
            <a:r>
              <a:rPr lang="it-IT" sz="1600" b="1" dirty="0" smtClean="0">
                <a:solidFill>
                  <a:srgbClr val="4C4C4C"/>
                </a:solidFill>
                <a:cs typeface="Arial" pitchFamily="34" charset="0"/>
              </a:rPr>
              <a:t> </a:t>
            </a:r>
            <a:r>
              <a:rPr lang="it-IT" sz="1600" dirty="0" smtClean="0">
                <a:solidFill>
                  <a:srgbClr val="4C4C4C"/>
                </a:solidFill>
                <a:cs typeface="Arial" pitchFamily="34" charset="0"/>
              </a:rPr>
              <a:t>è un prodotto in continua </a:t>
            </a:r>
            <a:r>
              <a:rPr lang="it-IT" sz="1600" dirty="0" err="1" smtClean="0">
                <a:solidFill>
                  <a:srgbClr val="4C4C4C"/>
                </a:solidFill>
                <a:cs typeface="Arial" pitchFamily="34" charset="0"/>
              </a:rPr>
              <a:t>evoluzione…</a:t>
            </a:r>
            <a:endParaRPr lang="it-IT" sz="1600" dirty="0" smtClean="0">
              <a:solidFill>
                <a:srgbClr val="4C4C4C"/>
              </a:solidFill>
              <a:latin typeface="Arial" pitchFamily="34" charset="0"/>
              <a:cs typeface="Arial" pitchFamily="34" charset="0"/>
            </a:endParaRPr>
          </a:p>
        </p:txBody>
      </p:sp>
    </p:spTree>
    <p:extLst>
      <p:ext uri="{BB962C8B-B14F-4D97-AF65-F5344CB8AC3E}">
        <p14:creationId xmlns:p14="http://schemas.microsoft.com/office/powerpoint/2010/main" xmlns="" val="931029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IL GRUPPO CNP</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4</a:t>
            </a:fld>
            <a:endParaRPr lang="es-ES" dirty="0"/>
          </a:p>
        </p:txBody>
      </p:sp>
      <p:pic>
        <p:nvPicPr>
          <p:cNvPr id="4" name="Picture 2"/>
          <p:cNvPicPr>
            <a:picLocks noChangeAspect="1" noChangeArrowheads="1"/>
          </p:cNvPicPr>
          <p:nvPr/>
        </p:nvPicPr>
        <p:blipFill>
          <a:blip r:embed="rId2" cstate="print"/>
          <a:srcRect/>
          <a:stretch>
            <a:fillRect/>
          </a:stretch>
        </p:blipFill>
        <p:spPr bwMode="auto">
          <a:xfrm>
            <a:off x="1475656" y="1916832"/>
            <a:ext cx="5440183" cy="2591233"/>
          </a:xfrm>
          <a:prstGeom prst="rect">
            <a:avLst/>
          </a:prstGeom>
          <a:noFill/>
          <a:ln w="9525">
            <a:noFill/>
            <a:miter lim="800000"/>
            <a:headEnd/>
            <a:tailEnd/>
          </a:ln>
        </p:spPr>
      </p:pic>
      <p:sp>
        <p:nvSpPr>
          <p:cNvPr id="6" name="CasellaDiTesto 5"/>
          <p:cNvSpPr txBox="1"/>
          <p:nvPr/>
        </p:nvSpPr>
        <p:spPr>
          <a:xfrm>
            <a:off x="527976" y="4707721"/>
            <a:ext cx="8220487" cy="1169551"/>
          </a:xfrm>
          <a:prstGeom prst="rect">
            <a:avLst/>
          </a:prstGeom>
          <a:noFill/>
        </p:spPr>
        <p:txBody>
          <a:bodyPr wrap="square" rtlCol="0">
            <a:spAutoFit/>
          </a:bodyPr>
          <a:lstStyle/>
          <a:p>
            <a:r>
              <a:rPr lang="it-IT" sz="1400" dirty="0" smtClean="0">
                <a:solidFill>
                  <a:srgbClr val="4C4C4C"/>
                </a:solidFill>
                <a:latin typeface="Arial" pitchFamily="34" charset="0"/>
                <a:cs typeface="Arial" pitchFamily="34" charset="0"/>
              </a:rPr>
              <a:t>Le origini di </a:t>
            </a:r>
            <a:r>
              <a:rPr lang="it-IT" sz="1400" b="1" dirty="0" smtClean="0">
                <a:solidFill>
                  <a:srgbClr val="002364"/>
                </a:solidFill>
                <a:latin typeface="Arial" pitchFamily="34" charset="0"/>
                <a:cs typeface="Arial" pitchFamily="34" charset="0"/>
              </a:rPr>
              <a:t>CNP </a:t>
            </a:r>
            <a:r>
              <a:rPr lang="it-IT" sz="1400" b="1" dirty="0" err="1" smtClean="0">
                <a:solidFill>
                  <a:srgbClr val="002364"/>
                </a:solidFill>
                <a:latin typeface="Arial" pitchFamily="34" charset="0"/>
                <a:cs typeface="Arial" pitchFamily="34" charset="0"/>
              </a:rPr>
              <a:t>Assurances</a:t>
            </a:r>
            <a:r>
              <a:rPr lang="it-IT" sz="1400" b="1" dirty="0" smtClean="0">
                <a:solidFill>
                  <a:srgbClr val="002364"/>
                </a:solidFill>
                <a:latin typeface="Arial" pitchFamily="34" charset="0"/>
                <a:cs typeface="Arial" pitchFamily="34" charset="0"/>
              </a:rPr>
              <a:t> S.A</a:t>
            </a:r>
            <a:r>
              <a:rPr lang="it-IT" sz="1400" dirty="0" smtClean="0">
                <a:solidFill>
                  <a:srgbClr val="002364"/>
                </a:solidFill>
                <a:latin typeface="Arial" pitchFamily="34" charset="0"/>
                <a:cs typeface="Arial" pitchFamily="34" charset="0"/>
              </a:rPr>
              <a:t>. </a:t>
            </a:r>
            <a:r>
              <a:rPr lang="it-IT" sz="1400" dirty="0" smtClean="0">
                <a:solidFill>
                  <a:srgbClr val="4C4C4C"/>
                </a:solidFill>
                <a:latin typeface="Arial" pitchFamily="34" charset="0"/>
                <a:cs typeface="Arial" pitchFamily="34" charset="0"/>
              </a:rPr>
              <a:t>risalgono a più di 160 anni fa, alla nascita della stessa nozione di assicurazione sulla vita.</a:t>
            </a:r>
          </a:p>
          <a:p>
            <a:endParaRPr lang="it-IT" sz="1400" b="1" dirty="0" smtClean="0">
              <a:solidFill>
                <a:srgbClr val="4C4C4C"/>
              </a:solidFill>
              <a:latin typeface="Arial" pitchFamily="34" charset="0"/>
              <a:cs typeface="Arial" pitchFamily="34" charset="0"/>
            </a:endParaRPr>
          </a:p>
          <a:p>
            <a:r>
              <a:rPr lang="it-IT" sz="1400" dirty="0" smtClean="0">
                <a:solidFill>
                  <a:srgbClr val="4C4C4C"/>
                </a:solidFill>
                <a:latin typeface="Arial" pitchFamily="34" charset="0"/>
                <a:cs typeface="Arial" pitchFamily="34" charset="0"/>
              </a:rPr>
              <a:t>CNP </a:t>
            </a:r>
            <a:r>
              <a:rPr lang="it-IT" sz="1400" dirty="0" err="1" smtClean="0">
                <a:solidFill>
                  <a:srgbClr val="4C4C4C"/>
                </a:solidFill>
                <a:latin typeface="Arial" pitchFamily="34" charset="0"/>
                <a:cs typeface="Arial" pitchFamily="34" charset="0"/>
              </a:rPr>
              <a:t>Assurances</a:t>
            </a:r>
            <a:r>
              <a:rPr lang="it-IT" sz="1400" dirty="0" smtClean="0">
                <a:solidFill>
                  <a:srgbClr val="4C4C4C"/>
                </a:solidFill>
                <a:latin typeface="Arial" pitchFamily="34" charset="0"/>
                <a:cs typeface="Arial" pitchFamily="34" charset="0"/>
              </a:rPr>
              <a:t> offre </a:t>
            </a:r>
            <a:r>
              <a:rPr lang="it-IT" sz="1400" b="1" dirty="0" smtClean="0">
                <a:solidFill>
                  <a:srgbClr val="002364"/>
                </a:solidFill>
                <a:latin typeface="Arial" pitchFamily="34" charset="0"/>
                <a:cs typeface="Arial" pitchFamily="34" charset="0"/>
              </a:rPr>
              <a:t>prodotti previdenziali e di risparmio</a:t>
            </a:r>
            <a:r>
              <a:rPr lang="it-IT" sz="1400" dirty="0" smtClean="0">
                <a:solidFill>
                  <a:srgbClr val="002364"/>
                </a:solidFill>
                <a:latin typeface="Arial" pitchFamily="34" charset="0"/>
                <a:cs typeface="Arial" pitchFamily="34" charset="0"/>
              </a:rPr>
              <a:t> </a:t>
            </a:r>
            <a:r>
              <a:rPr lang="it-IT" sz="1400" dirty="0" smtClean="0">
                <a:solidFill>
                  <a:srgbClr val="4C4C4C"/>
                </a:solidFill>
                <a:latin typeface="Arial" pitchFamily="34" charset="0"/>
                <a:cs typeface="Arial" pitchFamily="34" charset="0"/>
              </a:rPr>
              <a:t>e garanzie dedicate alla sicurezza per famiglie, imprese, operatori economici e professionisti.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CNP ASSURANCES</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latin typeface="+mn-lt"/>
              </a:rPr>
              <a:pPr/>
              <a:t>5</a:t>
            </a:fld>
            <a:endParaRPr lang="es-ES" dirty="0">
              <a:latin typeface="+mn-lt"/>
            </a:endParaRPr>
          </a:p>
        </p:txBody>
      </p:sp>
      <p:pic>
        <p:nvPicPr>
          <p:cNvPr id="4" name="Picture 2"/>
          <p:cNvPicPr>
            <a:picLocks noChangeAspect="1" noChangeArrowheads="1"/>
          </p:cNvPicPr>
          <p:nvPr/>
        </p:nvPicPr>
        <p:blipFill>
          <a:blip r:embed="rId2" cstate="print"/>
          <a:srcRect/>
          <a:stretch>
            <a:fillRect/>
          </a:stretch>
        </p:blipFill>
        <p:spPr bwMode="auto">
          <a:xfrm>
            <a:off x="3347864" y="2780928"/>
            <a:ext cx="2376264" cy="2376264"/>
          </a:xfrm>
          <a:prstGeom prst="rect">
            <a:avLst/>
          </a:prstGeom>
          <a:noFill/>
          <a:ln w="9525">
            <a:noFill/>
            <a:miter lim="800000"/>
            <a:headEnd/>
            <a:tailEnd/>
          </a:ln>
        </p:spPr>
      </p:pic>
      <p:sp>
        <p:nvSpPr>
          <p:cNvPr id="5" name="Segnaposto contenuto 7"/>
          <p:cNvSpPr txBox="1">
            <a:spLocks/>
          </p:cNvSpPr>
          <p:nvPr/>
        </p:nvSpPr>
        <p:spPr>
          <a:xfrm>
            <a:off x="539552" y="1793620"/>
            <a:ext cx="8208912" cy="1923412"/>
          </a:xfrm>
          <a:prstGeom prst="rect">
            <a:avLst/>
          </a:prstGeom>
        </p:spPr>
        <p:txBody>
          <a:bodyPr>
            <a:normAutofit/>
          </a:bodyPr>
          <a:lstStyle/>
          <a:p>
            <a:pPr marL="342900" marR="0" lvl="0" indent="-342900" algn="just" defTabSz="914400" rtl="0" eaLnBrk="1" fontAlgn="auto" latinLnBrk="0" hangingPunct="1">
              <a:lnSpc>
                <a:spcPct val="100000"/>
              </a:lnSpc>
              <a:spcBef>
                <a:spcPts val="600"/>
              </a:spcBef>
              <a:spcAft>
                <a:spcPts val="0"/>
              </a:spcAft>
              <a:buClr>
                <a:srgbClr val="D70064"/>
              </a:buClr>
              <a:buSzTx/>
              <a:buFont typeface="Arial" pitchFamily="34" charset="0"/>
              <a:buChar char="•"/>
              <a:tabLst/>
              <a:defRPr/>
            </a:pPr>
            <a:r>
              <a:rPr kumimoji="0" lang="it-IT" sz="1400" b="1" i="0" u="none" strike="noStrike" kern="1200" cap="none" spc="0" normalizeH="0" baseline="0" noProof="0" dirty="0" smtClean="0">
                <a:ln>
                  <a:noFill/>
                </a:ln>
                <a:solidFill>
                  <a:srgbClr val="002364"/>
                </a:solidFill>
                <a:effectLst/>
                <a:uLnTx/>
                <a:uFillTx/>
                <a:ea typeface="+mn-ea"/>
                <a:cs typeface="Arial" pitchFamily="34" charset="0"/>
              </a:rPr>
              <a:t>Quotata al </a:t>
            </a:r>
            <a:r>
              <a:rPr kumimoji="0" lang="fr-FR" sz="1400" b="1" i="0" u="none" strike="noStrike" kern="1200" cap="none" spc="0" normalizeH="0" baseline="0" noProof="0" dirty="0" smtClean="0">
                <a:ln>
                  <a:noFill/>
                </a:ln>
                <a:solidFill>
                  <a:srgbClr val="002364"/>
                </a:solidFill>
                <a:effectLst/>
                <a:uLnTx/>
                <a:uFillTx/>
                <a:ea typeface="+mn-ea"/>
                <a:cs typeface="Arial" pitchFamily="34" charset="0"/>
              </a:rPr>
              <a:t>Premier Marché </a:t>
            </a:r>
            <a:r>
              <a:rPr kumimoji="0" lang="it-IT" sz="1400" b="0" i="0" u="none" strike="noStrike" kern="1200" cap="none" spc="0" normalizeH="0" baseline="0" noProof="0" dirty="0" smtClean="0">
                <a:ln>
                  <a:noFill/>
                </a:ln>
                <a:solidFill>
                  <a:srgbClr val="4C4C4C"/>
                </a:solidFill>
                <a:effectLst/>
                <a:uLnTx/>
                <a:uFillTx/>
                <a:ea typeface="+mn-ea"/>
                <a:cs typeface="Arial" pitchFamily="34" charset="0"/>
              </a:rPr>
              <a:t>della Borsa di Parigi dal 1998, </a:t>
            </a:r>
            <a:r>
              <a:rPr kumimoji="0" lang="it-IT" sz="1400" b="1" i="0" u="none" strike="noStrike" kern="1200" cap="none" spc="0" normalizeH="0" baseline="0" noProof="0" dirty="0" smtClean="0">
                <a:ln>
                  <a:noFill/>
                </a:ln>
                <a:solidFill>
                  <a:srgbClr val="002364"/>
                </a:solidFill>
                <a:effectLst/>
                <a:uLnTx/>
                <a:uFillTx/>
                <a:ea typeface="+mn-ea"/>
                <a:cs typeface="Arial" pitchFamily="34" charset="0"/>
              </a:rPr>
              <a:t>poggia su un azionariato stabile</a:t>
            </a:r>
            <a:r>
              <a:rPr kumimoji="0" lang="it-IT" sz="1400" b="0" i="0" u="none" strike="noStrike" kern="1200" cap="none" spc="0" normalizeH="0" baseline="0" noProof="0" dirty="0" smtClean="0">
                <a:ln>
                  <a:noFill/>
                </a:ln>
                <a:solidFill>
                  <a:srgbClr val="4C4C4C"/>
                </a:solidFill>
                <a:effectLst/>
                <a:uLnTx/>
                <a:uFillTx/>
                <a:ea typeface="+mn-ea"/>
                <a:cs typeface="Arial" pitchFamily="34" charset="0"/>
              </a:rPr>
              <a:t>, con un patto atto a garantire l’unità d’azione e di visione strategica dei quattro maggiori azionisti/</a:t>
            </a:r>
            <a:r>
              <a:rPr kumimoji="0" lang="it-IT" sz="1400" b="0" i="0" u="none" strike="noStrike" kern="1200" cap="none" spc="0" normalizeH="0" baseline="0" noProof="0" dirty="0" err="1" smtClean="0">
                <a:ln>
                  <a:noFill/>
                </a:ln>
                <a:solidFill>
                  <a:srgbClr val="4C4C4C"/>
                </a:solidFill>
                <a:effectLst/>
                <a:uLnTx/>
                <a:uFillTx/>
                <a:ea typeface="+mn-ea"/>
                <a:cs typeface="Arial" pitchFamily="34" charset="0"/>
              </a:rPr>
              <a:t>partners</a:t>
            </a:r>
            <a:r>
              <a:rPr kumimoji="0" lang="it-IT" sz="1400" b="0" i="0" u="none" strike="noStrike" kern="1200" cap="none" spc="0" normalizeH="0" baseline="0" noProof="0" dirty="0" smtClean="0">
                <a:ln>
                  <a:noFill/>
                </a:ln>
                <a:solidFill>
                  <a:srgbClr val="4C4C4C"/>
                </a:solidFill>
                <a:effectLst/>
                <a:uLnTx/>
                <a:uFillTx/>
                <a:ea typeface="+mn-ea"/>
                <a:cs typeface="Arial" pitchFamily="34" charset="0"/>
              </a:rPr>
              <a:t> *:</a:t>
            </a:r>
          </a:p>
          <a:p>
            <a:pPr marL="742950" marR="0" lvl="1" indent="-285750" algn="just" defTabSz="914400" rtl="0" eaLnBrk="1" fontAlgn="auto" latinLnBrk="0" hangingPunct="1">
              <a:lnSpc>
                <a:spcPct val="100000"/>
              </a:lnSpc>
              <a:spcBef>
                <a:spcPct val="20000"/>
              </a:spcBef>
              <a:spcAft>
                <a:spcPts val="0"/>
              </a:spcAft>
              <a:buClr>
                <a:srgbClr val="D70064"/>
              </a:buClr>
              <a:buSzTx/>
              <a:buFont typeface="Arial" pitchFamily="34" charset="0"/>
              <a:buNone/>
              <a:tabLst/>
              <a:defRPr/>
            </a:pPr>
            <a:endParaRPr kumimoji="0" lang="it-IT" sz="1400" b="0" i="0" u="none" strike="noStrike" kern="1200" cap="none" spc="0" normalizeH="0" baseline="0" noProof="0" dirty="0" smtClean="0">
              <a:ln>
                <a:noFill/>
              </a:ln>
              <a:solidFill>
                <a:schemeClr val="tx1"/>
              </a:solidFill>
              <a:effectLst/>
              <a:uLnTx/>
              <a:uFillTx/>
              <a:ea typeface="+mn-ea"/>
              <a:cs typeface="+mn-cs"/>
            </a:endParaRPr>
          </a:p>
          <a:p>
            <a:pPr marL="742950" marR="0" lvl="1" indent="-285750" algn="just" defTabSz="914400" rtl="0" eaLnBrk="1" fontAlgn="auto" latinLnBrk="0" hangingPunct="1">
              <a:lnSpc>
                <a:spcPct val="100000"/>
              </a:lnSpc>
              <a:spcBef>
                <a:spcPct val="20000"/>
              </a:spcBef>
              <a:spcAft>
                <a:spcPts val="0"/>
              </a:spcAft>
              <a:buClr>
                <a:srgbClr val="D70064"/>
              </a:buClr>
              <a:buSzTx/>
              <a:buFont typeface="Arial" pitchFamily="34" charset="0"/>
              <a:buNone/>
              <a:tabLst/>
              <a:defRPr/>
            </a:pPr>
            <a:endParaRPr kumimoji="0" lang="it-IT" sz="1400" b="0" i="0" u="none" strike="noStrike" kern="1200" cap="none" spc="0" normalizeH="0" baseline="0" noProof="0" dirty="0" smtClean="0">
              <a:ln>
                <a:noFill/>
              </a:ln>
              <a:solidFill>
                <a:schemeClr val="tx1"/>
              </a:solidFill>
              <a:effectLst/>
              <a:uLnTx/>
              <a:uFillTx/>
              <a:ea typeface="+mn-ea"/>
              <a:cs typeface="+mn-cs"/>
            </a:endParaRPr>
          </a:p>
          <a:p>
            <a:pPr marL="742950" marR="0" lvl="1" indent="-285750" algn="just" defTabSz="914400" rtl="0" eaLnBrk="1" fontAlgn="auto" latinLnBrk="0" hangingPunct="1">
              <a:lnSpc>
                <a:spcPct val="100000"/>
              </a:lnSpc>
              <a:spcBef>
                <a:spcPct val="20000"/>
              </a:spcBef>
              <a:spcAft>
                <a:spcPts val="0"/>
              </a:spcAft>
              <a:buClr>
                <a:srgbClr val="D70064"/>
              </a:buClr>
              <a:buSzTx/>
              <a:buFont typeface="Arial" pitchFamily="34" charset="0"/>
              <a:buNone/>
              <a:tabLst/>
              <a:defRPr/>
            </a:pPr>
            <a:endParaRPr kumimoji="0" lang="it-IT" sz="1400" b="0" i="0" u="none" strike="noStrike" kern="1200" cap="none" spc="0" normalizeH="0" baseline="0" noProof="0" dirty="0" smtClean="0">
              <a:ln>
                <a:noFill/>
              </a:ln>
              <a:solidFill>
                <a:schemeClr val="tx1"/>
              </a:solidFill>
              <a:effectLst/>
              <a:uLnTx/>
              <a:uFillTx/>
              <a:ea typeface="+mn-ea"/>
              <a:cs typeface="+mn-cs"/>
            </a:endParaRPr>
          </a:p>
          <a:p>
            <a:pPr marL="742950" marR="0" lvl="1" indent="-285750" algn="just" defTabSz="914400" rtl="0" eaLnBrk="1" fontAlgn="auto" latinLnBrk="0" hangingPunct="1">
              <a:lnSpc>
                <a:spcPct val="100000"/>
              </a:lnSpc>
              <a:spcBef>
                <a:spcPct val="20000"/>
              </a:spcBef>
              <a:spcAft>
                <a:spcPts val="0"/>
              </a:spcAft>
              <a:buClr>
                <a:srgbClr val="D70064"/>
              </a:buClr>
              <a:buSzTx/>
              <a:buFont typeface="Arial" pitchFamily="34" charset="0"/>
              <a:buNone/>
              <a:tabLst/>
              <a:defRPr/>
            </a:pPr>
            <a:endParaRPr kumimoji="0" lang="it-IT" sz="1400" b="0" i="0" u="none" strike="noStrike" kern="1200" cap="none" spc="0" normalizeH="0" baseline="0" noProof="0" dirty="0" smtClean="0">
              <a:ln>
                <a:noFill/>
              </a:ln>
              <a:solidFill>
                <a:schemeClr val="tx1"/>
              </a:solidFill>
              <a:effectLst/>
              <a:uLnTx/>
              <a:uFillTx/>
              <a:ea typeface="+mn-ea"/>
              <a:cs typeface="+mn-cs"/>
            </a:endParaRPr>
          </a:p>
        </p:txBody>
      </p:sp>
      <p:sp>
        <p:nvSpPr>
          <p:cNvPr id="6" name="Segnaposto contenuto 7"/>
          <p:cNvSpPr txBox="1">
            <a:spLocks/>
          </p:cNvSpPr>
          <p:nvPr/>
        </p:nvSpPr>
        <p:spPr>
          <a:xfrm>
            <a:off x="539552" y="5284123"/>
            <a:ext cx="8280920" cy="715103"/>
          </a:xfrm>
          <a:prstGeom prst="rect">
            <a:avLst/>
          </a:prstGeom>
        </p:spPr>
        <p:txBody>
          <a:bodyPr>
            <a:normAutofit/>
          </a:bodyPr>
          <a:lstStyle/>
          <a:p>
            <a:pPr marL="342900" marR="0" lvl="0" indent="-342900" algn="just" defTabSz="914400" rtl="0" eaLnBrk="1" fontAlgn="auto" latinLnBrk="0" hangingPunct="1">
              <a:lnSpc>
                <a:spcPct val="100000"/>
              </a:lnSpc>
              <a:spcBef>
                <a:spcPts val="600"/>
              </a:spcBef>
              <a:spcAft>
                <a:spcPts val="0"/>
              </a:spcAft>
              <a:buClr>
                <a:srgbClr val="D70064"/>
              </a:buClr>
              <a:buSzTx/>
              <a:buFont typeface="Arial" pitchFamily="34" charset="0"/>
              <a:buChar char="•"/>
              <a:tabLst/>
              <a:defRPr/>
            </a:pPr>
            <a:r>
              <a:rPr kumimoji="0" lang="it-IT" sz="1400" b="0" i="0" u="none" strike="noStrike" kern="1200" cap="none" spc="0" normalizeH="0" baseline="0" noProof="0" dirty="0" smtClean="0">
                <a:ln>
                  <a:noFill/>
                </a:ln>
                <a:solidFill>
                  <a:srgbClr val="4C4C4C"/>
                </a:solidFill>
                <a:effectLst/>
                <a:uLnTx/>
                <a:uFillTx/>
                <a:ea typeface="+mn-ea"/>
                <a:cs typeface="Arial" pitchFamily="34" charset="0"/>
              </a:rPr>
              <a:t>Attraverso le partecipazioni di </a:t>
            </a:r>
            <a:r>
              <a:rPr kumimoji="0" lang="it-IT" sz="1400" b="0" i="0" u="none" strike="noStrike" kern="1200" cap="none" spc="0" normalizeH="0" baseline="0" noProof="0" dirty="0" err="1" smtClean="0">
                <a:ln>
                  <a:noFill/>
                </a:ln>
                <a:solidFill>
                  <a:srgbClr val="4C4C4C"/>
                </a:solidFill>
                <a:effectLst/>
                <a:uLnTx/>
                <a:uFillTx/>
                <a:ea typeface="+mn-ea"/>
                <a:cs typeface="Arial" pitchFamily="34" charset="0"/>
              </a:rPr>
              <a:t>Caisse</a:t>
            </a:r>
            <a:r>
              <a:rPr kumimoji="0" lang="it-IT" sz="1400" b="0" i="0" u="none" strike="noStrike" kern="1200" cap="none" spc="0" normalizeH="0" baseline="0" noProof="0" dirty="0" smtClean="0">
                <a:ln>
                  <a:noFill/>
                </a:ln>
                <a:solidFill>
                  <a:srgbClr val="4C4C4C"/>
                </a:solidFill>
                <a:effectLst/>
                <a:uLnTx/>
                <a:uFillTx/>
                <a:ea typeface="+mn-ea"/>
                <a:cs typeface="Arial" pitchFamily="34" charset="0"/>
              </a:rPr>
              <a:t> </a:t>
            </a:r>
            <a:r>
              <a:rPr kumimoji="0" lang="it-IT" sz="1400" b="0" i="0" u="none" strike="noStrike" kern="1200" cap="none" spc="0" normalizeH="0" baseline="0" noProof="0" dirty="0" err="1" smtClean="0">
                <a:ln>
                  <a:noFill/>
                </a:ln>
                <a:solidFill>
                  <a:srgbClr val="4C4C4C"/>
                </a:solidFill>
                <a:effectLst/>
                <a:uLnTx/>
                <a:uFillTx/>
                <a:ea typeface="+mn-ea"/>
                <a:cs typeface="Arial" pitchFamily="34" charset="0"/>
              </a:rPr>
              <a:t>des</a:t>
            </a:r>
            <a:r>
              <a:rPr kumimoji="0" lang="it-IT" sz="1400" b="0" i="0" u="none" strike="noStrike" kern="1200" cap="none" spc="0" normalizeH="0" baseline="0" noProof="0" dirty="0" smtClean="0">
                <a:ln>
                  <a:noFill/>
                </a:ln>
                <a:solidFill>
                  <a:srgbClr val="4C4C4C"/>
                </a:solidFill>
                <a:effectLst/>
                <a:uLnTx/>
                <a:uFillTx/>
                <a:ea typeface="+mn-ea"/>
                <a:cs typeface="Arial" pitchFamily="34" charset="0"/>
              </a:rPr>
              <a:t> </a:t>
            </a:r>
            <a:r>
              <a:rPr kumimoji="0" lang="fr-FR" sz="1400" b="0" i="0" u="none" strike="noStrike" kern="1200" cap="none" spc="0" normalizeH="0" baseline="0" noProof="0" dirty="0" smtClean="0">
                <a:ln>
                  <a:noFill/>
                </a:ln>
                <a:solidFill>
                  <a:srgbClr val="4C4C4C"/>
                </a:solidFill>
                <a:effectLst/>
                <a:uLnTx/>
                <a:uFillTx/>
                <a:ea typeface="+mn-ea"/>
                <a:cs typeface="Arial" pitchFamily="34" charset="0"/>
              </a:rPr>
              <a:t>Dépôts</a:t>
            </a:r>
            <a:r>
              <a:rPr kumimoji="0" lang="it-IT" sz="1400" b="0" i="0" u="none" strike="noStrike" kern="1200" cap="none" spc="0" normalizeH="0" baseline="0" noProof="0" dirty="0" smtClean="0">
                <a:ln>
                  <a:noFill/>
                </a:ln>
                <a:solidFill>
                  <a:srgbClr val="4C4C4C"/>
                </a:solidFill>
                <a:effectLst/>
                <a:uLnTx/>
                <a:uFillTx/>
                <a:ea typeface="+mn-ea"/>
                <a:cs typeface="Arial" pitchFamily="34" charset="0"/>
              </a:rPr>
              <a:t> e de La </a:t>
            </a:r>
            <a:r>
              <a:rPr kumimoji="0" lang="it-IT" sz="1400" b="0" i="0" u="none" strike="noStrike" kern="1200" cap="none" spc="0" normalizeH="0" baseline="0" noProof="0" dirty="0" err="1" smtClean="0">
                <a:ln>
                  <a:noFill/>
                </a:ln>
                <a:solidFill>
                  <a:srgbClr val="4C4C4C"/>
                </a:solidFill>
                <a:effectLst/>
                <a:uLnTx/>
                <a:uFillTx/>
                <a:ea typeface="+mn-ea"/>
                <a:cs typeface="Arial" pitchFamily="34" charset="0"/>
              </a:rPr>
              <a:t>Banque</a:t>
            </a:r>
            <a:r>
              <a:rPr kumimoji="0" lang="it-IT" sz="1400" b="0" i="0" u="none" strike="noStrike" kern="1200" cap="none" spc="0" normalizeH="0" baseline="0" noProof="0" dirty="0" smtClean="0">
                <a:ln>
                  <a:noFill/>
                </a:ln>
                <a:solidFill>
                  <a:srgbClr val="4C4C4C"/>
                </a:solidFill>
                <a:effectLst/>
                <a:uLnTx/>
                <a:uFillTx/>
                <a:ea typeface="+mn-ea"/>
                <a:cs typeface="Arial" pitchFamily="34" charset="0"/>
              </a:rPr>
              <a:t> Postale il </a:t>
            </a:r>
            <a:r>
              <a:rPr kumimoji="0" lang="it-IT" sz="1400" b="1" i="0" u="none" strike="noStrike" kern="1200" cap="none" spc="0" normalizeH="0" baseline="0" noProof="0" dirty="0" smtClean="0">
                <a:ln>
                  <a:noFill/>
                </a:ln>
                <a:solidFill>
                  <a:srgbClr val="002364"/>
                </a:solidFill>
                <a:effectLst/>
                <a:uLnTx/>
                <a:uFillTx/>
                <a:ea typeface="+mn-ea"/>
                <a:cs typeface="Arial" pitchFamily="34" charset="0"/>
              </a:rPr>
              <a:t>60% </a:t>
            </a:r>
            <a:r>
              <a:rPr kumimoji="0" lang="it-IT" sz="1400" b="0" i="0" u="none" strike="noStrike" kern="1200" cap="none" spc="0" normalizeH="0" baseline="0" noProof="0" dirty="0" smtClean="0">
                <a:ln>
                  <a:noFill/>
                </a:ln>
                <a:solidFill>
                  <a:srgbClr val="4C4C4C"/>
                </a:solidFill>
                <a:effectLst/>
                <a:uLnTx/>
                <a:uFillTx/>
                <a:ea typeface="+mn-ea"/>
                <a:cs typeface="Arial" pitchFamily="34" charset="0"/>
              </a:rPr>
              <a:t>dell’azionariato è rappresentato dallo Stato Francese.</a:t>
            </a:r>
          </a:p>
          <a:p>
            <a:pPr marL="742950" marR="0" lvl="1" indent="-285750" algn="just" defTabSz="914400" rtl="0" eaLnBrk="1" fontAlgn="auto" latinLnBrk="0" hangingPunct="1">
              <a:lnSpc>
                <a:spcPct val="100000"/>
              </a:lnSpc>
              <a:spcBef>
                <a:spcPct val="20000"/>
              </a:spcBef>
              <a:spcAft>
                <a:spcPts val="0"/>
              </a:spcAft>
              <a:buClr>
                <a:srgbClr val="D70064"/>
              </a:buClr>
              <a:buSzTx/>
              <a:buFont typeface="Arial" pitchFamily="34" charset="0"/>
              <a:buNone/>
              <a:tabLst/>
              <a:defRPr/>
            </a:pPr>
            <a:endParaRPr kumimoji="0" lang="it-IT" sz="1400" b="0" i="0" u="none" strike="noStrike" kern="1200" cap="none" spc="0" normalizeH="0" baseline="0" noProof="0" dirty="0" smtClean="0">
              <a:ln>
                <a:noFill/>
              </a:ln>
              <a:solidFill>
                <a:schemeClr val="tx1"/>
              </a:solidFill>
              <a:effectLst/>
              <a:uLnTx/>
              <a:uFillTx/>
              <a:ea typeface="+mn-ea"/>
              <a:cs typeface="+mn-cs"/>
            </a:endParaRPr>
          </a:p>
          <a:p>
            <a:pPr marL="742950" marR="0" lvl="1" indent="-285750" algn="just" defTabSz="914400" rtl="0" eaLnBrk="1" fontAlgn="auto" latinLnBrk="0" hangingPunct="1">
              <a:lnSpc>
                <a:spcPct val="100000"/>
              </a:lnSpc>
              <a:spcBef>
                <a:spcPct val="20000"/>
              </a:spcBef>
              <a:spcAft>
                <a:spcPts val="0"/>
              </a:spcAft>
              <a:buClr>
                <a:srgbClr val="D70064"/>
              </a:buClr>
              <a:buSzTx/>
              <a:buFont typeface="Arial" pitchFamily="34" charset="0"/>
              <a:buNone/>
              <a:tabLst/>
              <a:defRPr/>
            </a:pPr>
            <a:endParaRPr kumimoji="0" lang="it-IT" sz="1400" b="0" i="0" u="none" strike="noStrike" kern="1200" cap="none" spc="0" normalizeH="0" baseline="0" noProof="0" dirty="0" smtClean="0">
              <a:ln>
                <a:noFill/>
              </a:ln>
              <a:solidFill>
                <a:schemeClr val="tx1"/>
              </a:solidFill>
              <a:effectLst/>
              <a:uLnTx/>
              <a:uFillTx/>
              <a:ea typeface="+mn-ea"/>
              <a:cs typeface="+mn-cs"/>
            </a:endParaRPr>
          </a:p>
          <a:p>
            <a:pPr marL="742950" marR="0" lvl="1" indent="-285750" algn="just" defTabSz="914400" rtl="0" eaLnBrk="1" fontAlgn="auto" latinLnBrk="0" hangingPunct="1">
              <a:lnSpc>
                <a:spcPct val="100000"/>
              </a:lnSpc>
              <a:spcBef>
                <a:spcPct val="20000"/>
              </a:spcBef>
              <a:spcAft>
                <a:spcPts val="0"/>
              </a:spcAft>
              <a:buClr>
                <a:srgbClr val="D70064"/>
              </a:buClr>
              <a:buSzTx/>
              <a:buFont typeface="Arial" pitchFamily="34" charset="0"/>
              <a:buNone/>
              <a:tabLst/>
              <a:defRPr/>
            </a:pPr>
            <a:endParaRPr kumimoji="0" lang="it-IT" sz="1400" b="0" i="0" u="none" strike="noStrike" kern="1200" cap="none" spc="0" normalizeH="0" baseline="0" noProof="0" dirty="0" smtClean="0">
              <a:ln>
                <a:noFill/>
              </a:ln>
              <a:solidFill>
                <a:schemeClr val="tx1"/>
              </a:solidFill>
              <a:effectLst/>
              <a:uLnTx/>
              <a:uFillTx/>
              <a:ea typeface="+mn-ea"/>
              <a:cs typeface="+mn-cs"/>
            </a:endParaRPr>
          </a:p>
        </p:txBody>
      </p:sp>
      <p:cxnSp>
        <p:nvCxnSpPr>
          <p:cNvPr id="7" name="Connecteur droit avec flèche 7"/>
          <p:cNvCxnSpPr/>
          <p:nvPr/>
        </p:nvCxnSpPr>
        <p:spPr>
          <a:xfrm flipV="1">
            <a:off x="5076056" y="2863650"/>
            <a:ext cx="630112" cy="305184"/>
          </a:xfrm>
          <a:prstGeom prst="straightConnector1">
            <a:avLst/>
          </a:prstGeom>
          <a:ln w="6350" cmpd="sng">
            <a:solidFill>
              <a:srgbClr val="4C4C4C"/>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8" name="Connecteur droit avec flèche 44"/>
          <p:cNvCxnSpPr/>
          <p:nvPr/>
        </p:nvCxnSpPr>
        <p:spPr>
          <a:xfrm>
            <a:off x="4838385" y="4941168"/>
            <a:ext cx="630112" cy="0"/>
          </a:xfrm>
          <a:prstGeom prst="straightConnector1">
            <a:avLst/>
          </a:prstGeom>
          <a:ln w="6350" cmpd="sng">
            <a:solidFill>
              <a:srgbClr val="4C4C4C"/>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9" name="Connecteur droit avec flèche 45"/>
          <p:cNvCxnSpPr/>
          <p:nvPr/>
        </p:nvCxnSpPr>
        <p:spPr>
          <a:xfrm flipH="1" flipV="1">
            <a:off x="2845685" y="3068578"/>
            <a:ext cx="1006235" cy="166165"/>
          </a:xfrm>
          <a:prstGeom prst="straightConnector1">
            <a:avLst/>
          </a:prstGeom>
          <a:ln w="6350" cmpd="sng">
            <a:solidFill>
              <a:srgbClr val="4C4C4C"/>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10" name="Connecteur droit avec flèche 46"/>
          <p:cNvCxnSpPr/>
          <p:nvPr/>
        </p:nvCxnSpPr>
        <p:spPr>
          <a:xfrm flipH="1">
            <a:off x="2555776" y="3789040"/>
            <a:ext cx="881654" cy="15897"/>
          </a:xfrm>
          <a:prstGeom prst="straightConnector1">
            <a:avLst/>
          </a:prstGeom>
          <a:ln w="6350" cmpd="sng">
            <a:solidFill>
              <a:srgbClr val="4C4C4C"/>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11" name="ZoneTexte 14"/>
          <p:cNvSpPr txBox="1"/>
          <p:nvPr/>
        </p:nvSpPr>
        <p:spPr>
          <a:xfrm>
            <a:off x="5724128" y="2616604"/>
            <a:ext cx="1369286" cy="430887"/>
          </a:xfrm>
          <a:prstGeom prst="rect">
            <a:avLst/>
          </a:prstGeom>
          <a:noFill/>
        </p:spPr>
        <p:txBody>
          <a:bodyPr wrap="none" rtlCol="0">
            <a:spAutoFit/>
          </a:bodyPr>
          <a:lstStyle/>
          <a:p>
            <a:r>
              <a:rPr lang="es-ES" sz="1100" b="1" dirty="0" smtClean="0">
                <a:solidFill>
                  <a:srgbClr val="D70064"/>
                </a:solidFill>
                <a:cs typeface="Arial" pitchFamily="34" charset="0"/>
              </a:rPr>
              <a:t>40,8%</a:t>
            </a:r>
          </a:p>
          <a:p>
            <a:r>
              <a:rPr lang="fr-FR" sz="1100" dirty="0" smtClean="0">
                <a:solidFill>
                  <a:srgbClr val="4C4C4C"/>
                </a:solidFill>
                <a:cs typeface="Arial" pitchFamily="34" charset="0"/>
              </a:rPr>
              <a:t>Caisse des Dépôts</a:t>
            </a:r>
          </a:p>
        </p:txBody>
      </p:sp>
      <p:sp>
        <p:nvSpPr>
          <p:cNvPr id="12" name="ZoneTexte 49"/>
          <p:cNvSpPr txBox="1"/>
          <p:nvPr/>
        </p:nvSpPr>
        <p:spPr>
          <a:xfrm>
            <a:off x="5467347" y="4795486"/>
            <a:ext cx="968535" cy="430887"/>
          </a:xfrm>
          <a:prstGeom prst="rect">
            <a:avLst/>
          </a:prstGeom>
          <a:noFill/>
        </p:spPr>
        <p:txBody>
          <a:bodyPr wrap="none" rtlCol="0">
            <a:spAutoFit/>
          </a:bodyPr>
          <a:lstStyle/>
          <a:p>
            <a:r>
              <a:rPr lang="fr-FR" sz="1100" b="1" dirty="0" smtClean="0">
                <a:solidFill>
                  <a:srgbClr val="D70064"/>
                </a:solidFill>
                <a:cs typeface="Arial" pitchFamily="34" charset="0"/>
              </a:rPr>
              <a:t>36,3%</a:t>
            </a:r>
          </a:p>
          <a:p>
            <a:r>
              <a:rPr lang="fr-FR" sz="1100" dirty="0" err="1" smtClean="0">
                <a:solidFill>
                  <a:srgbClr val="4C4C4C"/>
                </a:solidFill>
                <a:cs typeface="Arial" pitchFamily="34" charset="0"/>
              </a:rPr>
              <a:t>Sopassure</a:t>
            </a:r>
            <a:r>
              <a:rPr lang="fr-FR" sz="1100" dirty="0" smtClean="0">
                <a:solidFill>
                  <a:srgbClr val="4C4C4C"/>
                </a:solidFill>
                <a:cs typeface="Arial" pitchFamily="34" charset="0"/>
              </a:rPr>
              <a:t>**</a:t>
            </a:r>
            <a:endParaRPr lang="fr-FR" sz="1100" dirty="0">
              <a:solidFill>
                <a:srgbClr val="4C4C4C"/>
              </a:solidFill>
              <a:cs typeface="Arial" pitchFamily="34" charset="0"/>
            </a:endParaRPr>
          </a:p>
        </p:txBody>
      </p:sp>
      <p:sp>
        <p:nvSpPr>
          <p:cNvPr id="13" name="ZoneTexte 51"/>
          <p:cNvSpPr txBox="1"/>
          <p:nvPr/>
        </p:nvSpPr>
        <p:spPr>
          <a:xfrm>
            <a:off x="947093" y="2731567"/>
            <a:ext cx="1968723" cy="769441"/>
          </a:xfrm>
          <a:prstGeom prst="rect">
            <a:avLst/>
          </a:prstGeom>
          <a:noFill/>
        </p:spPr>
        <p:txBody>
          <a:bodyPr wrap="square" rtlCol="0">
            <a:spAutoFit/>
          </a:bodyPr>
          <a:lstStyle/>
          <a:p>
            <a:r>
              <a:rPr lang="es-ES" sz="1100" b="1" dirty="0" smtClean="0">
                <a:solidFill>
                  <a:srgbClr val="D70064"/>
                </a:solidFill>
                <a:cs typeface="Arial" pitchFamily="34" charset="0"/>
              </a:rPr>
              <a:t>21,8%</a:t>
            </a:r>
          </a:p>
          <a:p>
            <a:r>
              <a:rPr lang="es-ES" sz="1100" dirty="0" smtClean="0">
                <a:solidFill>
                  <a:srgbClr val="4C4C4C"/>
                </a:solidFill>
                <a:cs typeface="Arial" pitchFamily="34" charset="0"/>
              </a:rPr>
              <a:t>Capital flottant</a:t>
            </a:r>
          </a:p>
          <a:p>
            <a:r>
              <a:rPr lang="es-ES" sz="1100" i="1" dirty="0" smtClean="0">
                <a:solidFill>
                  <a:srgbClr val="4C4C4C"/>
                </a:solidFill>
                <a:cs typeface="Arial" pitchFamily="34" charset="0"/>
              </a:rPr>
              <a:t>(investisseurs institutionnels et individuels)</a:t>
            </a:r>
          </a:p>
        </p:txBody>
      </p:sp>
      <p:sp>
        <p:nvSpPr>
          <p:cNvPr id="14" name="ZoneTexte 50"/>
          <p:cNvSpPr txBox="1"/>
          <p:nvPr/>
        </p:nvSpPr>
        <p:spPr>
          <a:xfrm>
            <a:off x="1391675" y="3573016"/>
            <a:ext cx="1164101" cy="430887"/>
          </a:xfrm>
          <a:prstGeom prst="rect">
            <a:avLst/>
          </a:prstGeom>
          <a:noFill/>
        </p:spPr>
        <p:txBody>
          <a:bodyPr wrap="none" rtlCol="0">
            <a:spAutoFit/>
          </a:bodyPr>
          <a:lstStyle/>
          <a:p>
            <a:r>
              <a:rPr lang="es-ES" sz="1100" b="1" dirty="0" smtClean="0">
                <a:solidFill>
                  <a:srgbClr val="D70064"/>
                </a:solidFill>
                <a:cs typeface="Arial" pitchFamily="34" charset="0"/>
              </a:rPr>
              <a:t>1,1%</a:t>
            </a:r>
          </a:p>
          <a:p>
            <a:r>
              <a:rPr lang="es-ES" sz="1100" dirty="0" smtClean="0">
                <a:solidFill>
                  <a:srgbClr val="4C4C4C"/>
                </a:solidFill>
                <a:cs typeface="Arial" pitchFamily="34" charset="0"/>
              </a:rPr>
              <a:t>L’ État Français</a:t>
            </a:r>
          </a:p>
        </p:txBody>
      </p:sp>
      <p:sp>
        <p:nvSpPr>
          <p:cNvPr id="15" name="CasellaDiTesto 14"/>
          <p:cNvSpPr txBox="1"/>
          <p:nvPr/>
        </p:nvSpPr>
        <p:spPr>
          <a:xfrm>
            <a:off x="4211960" y="5733256"/>
            <a:ext cx="4536504" cy="553998"/>
          </a:xfrm>
          <a:prstGeom prst="rect">
            <a:avLst/>
          </a:prstGeom>
          <a:noFill/>
        </p:spPr>
        <p:txBody>
          <a:bodyPr wrap="square" rtlCol="0">
            <a:spAutoFit/>
          </a:bodyPr>
          <a:lstStyle/>
          <a:p>
            <a:pPr algn="r"/>
            <a:r>
              <a:rPr lang="it-IT" sz="1000" i="1" dirty="0" smtClean="0">
                <a:solidFill>
                  <a:schemeClr val="tx1">
                    <a:lumMod val="65000"/>
                    <a:lumOff val="35000"/>
                  </a:schemeClr>
                </a:solidFill>
              </a:rPr>
              <a:t>*</a:t>
            </a:r>
            <a:r>
              <a:rPr lang="it-IT" sz="1000" b="1" i="1" dirty="0" smtClean="0">
                <a:solidFill>
                  <a:schemeClr val="tx1">
                    <a:lumMod val="65000"/>
                    <a:lumOff val="35000"/>
                  </a:schemeClr>
                </a:solidFill>
              </a:rPr>
              <a:t>Azionariato di CNP ASSURANCES </a:t>
            </a:r>
            <a:r>
              <a:rPr lang="it-IT" sz="1000" i="1" dirty="0" smtClean="0">
                <a:solidFill>
                  <a:schemeClr val="tx1">
                    <a:lumMod val="65000"/>
                    <a:lumOff val="35000"/>
                  </a:schemeClr>
                </a:solidFill>
              </a:rPr>
              <a:t>al 31 Dicembre 2014</a:t>
            </a:r>
          </a:p>
          <a:p>
            <a:pPr algn="r"/>
            <a:r>
              <a:rPr lang="it-IT" sz="1000" i="1" dirty="0" smtClean="0">
                <a:solidFill>
                  <a:schemeClr val="tx1">
                    <a:lumMod val="65000"/>
                    <a:lumOff val="35000"/>
                  </a:schemeClr>
                </a:solidFill>
              </a:rPr>
              <a:t>**</a:t>
            </a:r>
            <a:r>
              <a:rPr lang="it-IT" sz="1000" b="1" i="1" dirty="0" smtClean="0">
                <a:solidFill>
                  <a:schemeClr val="tx1">
                    <a:lumMod val="65000"/>
                    <a:lumOff val="35000"/>
                  </a:schemeClr>
                </a:solidFill>
              </a:rPr>
              <a:t>Holding</a:t>
            </a:r>
            <a:r>
              <a:rPr lang="it-IT" sz="1000" i="1" dirty="0" smtClean="0">
                <a:solidFill>
                  <a:schemeClr val="tx1">
                    <a:lumMod val="65000"/>
                    <a:lumOff val="35000"/>
                  </a:schemeClr>
                </a:solidFill>
              </a:rPr>
              <a:t> tra La Banque Postale e Gruppo BPCE</a:t>
            </a:r>
          </a:p>
          <a:p>
            <a:pPr algn="r"/>
            <a:endParaRPr lang="it-IT" sz="1000" dirty="0">
              <a:solidFill>
                <a:schemeClr val="tx1">
                  <a:lumMod val="95000"/>
                  <a:lumOff val="5000"/>
                </a:schemeClr>
              </a:solidFill>
            </a:endParaRPr>
          </a:p>
        </p:txBody>
      </p:sp>
      <p:sp>
        <p:nvSpPr>
          <p:cNvPr id="17" name="CasellaDiTesto 16"/>
          <p:cNvSpPr txBox="1"/>
          <p:nvPr/>
        </p:nvSpPr>
        <p:spPr>
          <a:xfrm>
            <a:off x="5784626" y="3742293"/>
            <a:ext cx="2952328" cy="523220"/>
          </a:xfrm>
          <a:prstGeom prst="rect">
            <a:avLst/>
          </a:prstGeom>
          <a:noFill/>
        </p:spPr>
        <p:txBody>
          <a:bodyPr wrap="square" rtlCol="0">
            <a:spAutoFit/>
          </a:bodyPr>
          <a:lstStyle/>
          <a:p>
            <a:pPr algn="ctr"/>
            <a:r>
              <a:rPr lang="it-IT" sz="1400" dirty="0">
                <a:solidFill>
                  <a:srgbClr val="4C4C4C"/>
                </a:solidFill>
                <a:cs typeface="Arial" pitchFamily="34" charset="0"/>
              </a:rPr>
              <a:t>Copertura del Margine di </a:t>
            </a:r>
            <a:r>
              <a:rPr lang="it-IT" sz="1400" b="1" dirty="0">
                <a:solidFill>
                  <a:srgbClr val="002364"/>
                </a:solidFill>
                <a:cs typeface="Arial" pitchFamily="34" charset="0"/>
              </a:rPr>
              <a:t>Solvibilità</a:t>
            </a:r>
            <a:r>
              <a:rPr lang="it-IT" sz="1400" dirty="0">
                <a:solidFill>
                  <a:srgbClr val="4C4C4C"/>
                </a:solidFill>
                <a:cs typeface="Arial" pitchFamily="34" charset="0"/>
              </a:rPr>
              <a:t>: </a:t>
            </a:r>
            <a:r>
              <a:rPr lang="it-IT" sz="1300" b="1" dirty="0">
                <a:solidFill>
                  <a:srgbClr val="D70064"/>
                </a:solidFill>
                <a:cs typeface="Arial" pitchFamily="34" charset="0"/>
              </a:rPr>
              <a:t>403%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CNP ASSURANCES – key </a:t>
            </a:r>
            <a:r>
              <a:rPr lang="it-IT" dirty="0" err="1" smtClean="0"/>
              <a:t>numbers</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6</a:t>
            </a:fld>
            <a:endParaRPr lang="es-ES" dirty="0"/>
          </a:p>
        </p:txBody>
      </p:sp>
      <p:sp>
        <p:nvSpPr>
          <p:cNvPr id="17" name="CasellaDiTesto 16"/>
          <p:cNvSpPr txBox="1"/>
          <p:nvPr/>
        </p:nvSpPr>
        <p:spPr>
          <a:xfrm>
            <a:off x="539552" y="1628800"/>
            <a:ext cx="8208912" cy="430887"/>
          </a:xfrm>
          <a:prstGeom prst="rect">
            <a:avLst/>
          </a:prstGeom>
          <a:noFill/>
        </p:spPr>
        <p:txBody>
          <a:bodyPr wrap="square" rtlCol="0">
            <a:spAutoFit/>
          </a:bodyPr>
          <a:lstStyle/>
          <a:p>
            <a:pPr algn="ctr"/>
            <a:r>
              <a:rPr lang="it-IT" sz="1200" dirty="0" smtClean="0">
                <a:solidFill>
                  <a:srgbClr val="4C4C4C"/>
                </a:solidFill>
                <a:cs typeface="Arial" pitchFamily="34" charset="0"/>
              </a:rPr>
              <a:t>Assicuratore di persone da più di  </a:t>
            </a:r>
            <a:r>
              <a:rPr lang="it-IT" sz="2200" b="1" dirty="0" smtClean="0">
                <a:solidFill>
                  <a:srgbClr val="0070C0"/>
                </a:solidFill>
                <a:cs typeface="Arial" pitchFamily="34" charset="0"/>
              </a:rPr>
              <a:t>160 ANNI</a:t>
            </a:r>
          </a:p>
        </p:txBody>
      </p:sp>
      <p:sp>
        <p:nvSpPr>
          <p:cNvPr id="18" name="CasellaDiTesto 17"/>
          <p:cNvSpPr txBox="1"/>
          <p:nvPr/>
        </p:nvSpPr>
        <p:spPr>
          <a:xfrm>
            <a:off x="477423" y="1898829"/>
            <a:ext cx="2222369" cy="954107"/>
          </a:xfrm>
          <a:prstGeom prst="rect">
            <a:avLst/>
          </a:prstGeom>
          <a:noFill/>
        </p:spPr>
        <p:txBody>
          <a:bodyPr wrap="square" rtlCol="0">
            <a:spAutoFit/>
          </a:bodyPr>
          <a:lstStyle/>
          <a:p>
            <a:r>
              <a:rPr lang="it-IT" sz="1600" dirty="0" smtClean="0">
                <a:solidFill>
                  <a:srgbClr val="FF8000"/>
                </a:solidFill>
                <a:latin typeface="Arial Black" pitchFamily="34" charset="0"/>
                <a:cs typeface="Arial" pitchFamily="34" charset="0"/>
              </a:rPr>
              <a:t>N°1</a:t>
            </a:r>
          </a:p>
          <a:p>
            <a:r>
              <a:rPr lang="it-IT" sz="1000" dirty="0" smtClean="0">
                <a:solidFill>
                  <a:srgbClr val="4C4C4C"/>
                </a:solidFill>
                <a:latin typeface="Arial" pitchFamily="34" charset="0"/>
                <a:cs typeface="Arial" pitchFamily="34" charset="0"/>
              </a:rPr>
              <a:t>come assicuratore di persone in </a:t>
            </a:r>
            <a:r>
              <a:rPr lang="it-IT" sz="1000" dirty="0" smtClean="0">
                <a:solidFill>
                  <a:srgbClr val="FF8000"/>
                </a:solidFill>
                <a:latin typeface="Arial Black" pitchFamily="34" charset="0"/>
                <a:cs typeface="Arial" pitchFamily="34" charset="0"/>
              </a:rPr>
              <a:t>FRANCIA:</a:t>
            </a:r>
          </a:p>
          <a:p>
            <a:r>
              <a:rPr lang="it-IT" sz="1000" dirty="0" smtClean="0">
                <a:solidFill>
                  <a:srgbClr val="4C4C4C"/>
                </a:solidFill>
                <a:latin typeface="Arial" pitchFamily="34" charset="0"/>
                <a:cs typeface="Arial" pitchFamily="34" charset="0"/>
              </a:rPr>
              <a:t>Leader nelle assicurazioni vita e di protezione del credito</a:t>
            </a:r>
            <a:endParaRPr lang="it-IT" dirty="0"/>
          </a:p>
        </p:txBody>
      </p:sp>
      <p:sp>
        <p:nvSpPr>
          <p:cNvPr id="19" name="CasellaDiTesto 18"/>
          <p:cNvSpPr txBox="1"/>
          <p:nvPr/>
        </p:nvSpPr>
        <p:spPr>
          <a:xfrm>
            <a:off x="453824" y="2969657"/>
            <a:ext cx="2750024" cy="1169551"/>
          </a:xfrm>
          <a:prstGeom prst="rect">
            <a:avLst/>
          </a:prstGeom>
          <a:noFill/>
          <a:ln>
            <a:noFill/>
          </a:ln>
        </p:spPr>
        <p:txBody>
          <a:bodyPr wrap="square" rtlCol="0">
            <a:spAutoFit/>
          </a:bodyPr>
          <a:lstStyle/>
          <a:p>
            <a:r>
              <a:rPr lang="it-IT" sz="2400" b="1" dirty="0" smtClean="0">
                <a:solidFill>
                  <a:srgbClr val="FF66CC"/>
                </a:solidFill>
                <a:latin typeface="Arial Black" pitchFamily="34" charset="0"/>
                <a:cs typeface="Arial" pitchFamily="34" charset="0"/>
              </a:rPr>
              <a:t>28 MILIONI</a:t>
            </a:r>
          </a:p>
          <a:p>
            <a:r>
              <a:rPr lang="it-IT" sz="1200" dirty="0" err="1" smtClean="0">
                <a:solidFill>
                  <a:srgbClr val="4C4C4C"/>
                </a:solidFill>
                <a:latin typeface="Arial" pitchFamily="34" charset="0"/>
                <a:cs typeface="Arial" pitchFamily="34" charset="0"/>
              </a:rPr>
              <a:t>DI</a:t>
            </a:r>
            <a:r>
              <a:rPr lang="it-IT" sz="1200" dirty="0" smtClean="0">
                <a:solidFill>
                  <a:srgbClr val="4C4C4C"/>
                </a:solidFill>
                <a:latin typeface="Arial" pitchFamily="34" charset="0"/>
                <a:cs typeface="Arial" pitchFamily="34" charset="0"/>
              </a:rPr>
              <a:t> ASSICURATI IN PRODOTTI </a:t>
            </a:r>
            <a:r>
              <a:rPr lang="it-IT" sz="1200" dirty="0" err="1" smtClean="0">
                <a:solidFill>
                  <a:srgbClr val="4C4C4C"/>
                </a:solidFill>
                <a:latin typeface="Arial" pitchFamily="34" charset="0"/>
                <a:cs typeface="Arial" pitchFamily="34" charset="0"/>
              </a:rPr>
              <a:t>DI</a:t>
            </a:r>
            <a:r>
              <a:rPr lang="it-IT" sz="1200" dirty="0" smtClean="0">
                <a:solidFill>
                  <a:srgbClr val="4C4C4C"/>
                </a:solidFill>
                <a:latin typeface="Arial" pitchFamily="34" charset="0"/>
                <a:cs typeface="Arial" pitchFamily="34" charset="0"/>
              </a:rPr>
              <a:t> RISCHIO E PROTEZIONE DEL CREDITO </a:t>
            </a:r>
          </a:p>
          <a:p>
            <a:r>
              <a:rPr lang="it-IT" sz="900" dirty="0" smtClean="0">
                <a:solidFill>
                  <a:srgbClr val="4C4C4C"/>
                </a:solidFill>
                <a:latin typeface="Arial" pitchFamily="34" charset="0"/>
                <a:cs typeface="Arial" pitchFamily="34" charset="0"/>
              </a:rPr>
              <a:t>nel mondo di cui 18 milioni in Francia</a:t>
            </a:r>
          </a:p>
        </p:txBody>
      </p:sp>
      <p:sp>
        <p:nvSpPr>
          <p:cNvPr id="20" name="CasellaDiTesto 19"/>
          <p:cNvSpPr txBox="1"/>
          <p:nvPr/>
        </p:nvSpPr>
        <p:spPr>
          <a:xfrm>
            <a:off x="3131768" y="3224589"/>
            <a:ext cx="2736376" cy="492443"/>
          </a:xfrm>
          <a:prstGeom prst="rect">
            <a:avLst/>
          </a:prstGeom>
          <a:noFill/>
          <a:ln>
            <a:noFill/>
          </a:ln>
        </p:spPr>
        <p:txBody>
          <a:bodyPr wrap="square" rtlCol="0">
            <a:spAutoFit/>
          </a:bodyPr>
          <a:lstStyle/>
          <a:p>
            <a:pPr algn="ctr"/>
            <a:r>
              <a:rPr lang="it-IT" sz="1000" dirty="0" smtClean="0">
                <a:solidFill>
                  <a:srgbClr val="4C4C4C"/>
                </a:solidFill>
                <a:latin typeface="Arial" pitchFamily="34" charset="0"/>
                <a:cs typeface="Arial" pitchFamily="34" charset="0"/>
              </a:rPr>
              <a:t>Più di  </a:t>
            </a:r>
            <a:r>
              <a:rPr lang="it-IT" sz="1600" b="1" dirty="0" smtClean="0">
                <a:solidFill>
                  <a:srgbClr val="92D050"/>
                </a:solidFill>
                <a:latin typeface="Arial Black" pitchFamily="34" charset="0"/>
                <a:cs typeface="Arial" pitchFamily="34" charset="0"/>
              </a:rPr>
              <a:t>4,700 collaboratori</a:t>
            </a:r>
            <a:r>
              <a:rPr lang="it-IT" sz="1600" b="1" dirty="0" smtClean="0">
                <a:solidFill>
                  <a:srgbClr val="92D050"/>
                </a:solidFill>
                <a:latin typeface="Arial" pitchFamily="34" charset="0"/>
                <a:cs typeface="Arial" pitchFamily="34" charset="0"/>
              </a:rPr>
              <a:t>, </a:t>
            </a:r>
            <a:r>
              <a:rPr lang="it-IT" sz="1000" dirty="0" smtClean="0">
                <a:solidFill>
                  <a:srgbClr val="4C4C4C"/>
                </a:solidFill>
                <a:latin typeface="Arial" pitchFamily="34" charset="0"/>
                <a:cs typeface="Arial" pitchFamily="34" charset="0"/>
              </a:rPr>
              <a:t>nel mondo</a:t>
            </a:r>
          </a:p>
        </p:txBody>
      </p:sp>
      <p:sp>
        <p:nvSpPr>
          <p:cNvPr id="21" name="CasellaDiTesto 20"/>
          <p:cNvSpPr txBox="1"/>
          <p:nvPr/>
        </p:nvSpPr>
        <p:spPr>
          <a:xfrm>
            <a:off x="6516216" y="1988840"/>
            <a:ext cx="2225868" cy="584775"/>
          </a:xfrm>
          <a:prstGeom prst="rect">
            <a:avLst/>
          </a:prstGeom>
          <a:noFill/>
        </p:spPr>
        <p:txBody>
          <a:bodyPr wrap="square" rtlCol="0">
            <a:spAutoFit/>
          </a:bodyPr>
          <a:lstStyle/>
          <a:p>
            <a:pPr algn="r"/>
            <a:r>
              <a:rPr lang="it-IT" sz="1000" dirty="0" smtClean="0">
                <a:solidFill>
                  <a:srgbClr val="4C4C4C"/>
                </a:solidFill>
                <a:latin typeface="Arial" pitchFamily="34" charset="0"/>
                <a:cs typeface="Arial" pitchFamily="34" charset="0"/>
              </a:rPr>
              <a:t>Rating</a:t>
            </a:r>
            <a:r>
              <a:rPr lang="it-IT" sz="1000" dirty="0" smtClean="0">
                <a:latin typeface="Arial" pitchFamily="34" charset="0"/>
                <a:cs typeface="Arial" pitchFamily="34" charset="0"/>
              </a:rPr>
              <a:t> </a:t>
            </a:r>
            <a:r>
              <a:rPr lang="it-IT" sz="1600" b="1" dirty="0" smtClean="0">
                <a:solidFill>
                  <a:srgbClr val="FF8000"/>
                </a:solidFill>
                <a:latin typeface="Arial Black" pitchFamily="34" charset="0"/>
              </a:rPr>
              <a:t> A</a:t>
            </a:r>
          </a:p>
          <a:p>
            <a:pPr algn="r"/>
            <a:r>
              <a:rPr lang="it-IT" sz="1600" b="1" dirty="0" smtClean="0">
                <a:solidFill>
                  <a:srgbClr val="FF8000"/>
                </a:solidFill>
                <a:latin typeface="Arial Black" pitchFamily="34" charset="0"/>
              </a:rPr>
              <a:t>Standard &amp; </a:t>
            </a:r>
            <a:r>
              <a:rPr lang="it-IT" sz="1600" b="1" dirty="0" err="1" smtClean="0">
                <a:solidFill>
                  <a:srgbClr val="FF8000"/>
                </a:solidFill>
                <a:latin typeface="Arial Black" pitchFamily="34" charset="0"/>
              </a:rPr>
              <a:t>Poor’s</a:t>
            </a:r>
            <a:endParaRPr lang="it-IT" sz="1600" b="1" dirty="0" smtClean="0">
              <a:solidFill>
                <a:srgbClr val="FF8000"/>
              </a:solidFill>
              <a:latin typeface="Arial Black" pitchFamily="34" charset="0"/>
            </a:endParaRPr>
          </a:p>
        </p:txBody>
      </p:sp>
      <p:sp>
        <p:nvSpPr>
          <p:cNvPr id="22" name="CasellaDiTesto 21"/>
          <p:cNvSpPr txBox="1"/>
          <p:nvPr/>
        </p:nvSpPr>
        <p:spPr>
          <a:xfrm>
            <a:off x="2843808" y="3923764"/>
            <a:ext cx="3049211" cy="369332"/>
          </a:xfrm>
          <a:prstGeom prst="rect">
            <a:avLst/>
          </a:prstGeom>
          <a:noFill/>
        </p:spPr>
        <p:txBody>
          <a:bodyPr wrap="square" rtlCol="0">
            <a:spAutoFit/>
          </a:bodyPr>
          <a:lstStyle/>
          <a:p>
            <a:pPr algn="ctr"/>
            <a:r>
              <a:rPr lang="it-IT" dirty="0" smtClean="0">
                <a:solidFill>
                  <a:srgbClr val="FFC000"/>
                </a:solidFill>
                <a:latin typeface="Arial Black" pitchFamily="34" charset="0"/>
                <a:cs typeface="Arial" pitchFamily="34" charset="0"/>
              </a:rPr>
              <a:t>5°</a:t>
            </a:r>
            <a:r>
              <a:rPr lang="it-IT" sz="1000" dirty="0" smtClean="0">
                <a:solidFill>
                  <a:srgbClr val="4C4C4C"/>
                </a:solidFill>
                <a:latin typeface="Arial" pitchFamily="34" charset="0"/>
                <a:cs typeface="Arial" pitchFamily="34" charset="0"/>
              </a:rPr>
              <a:t>assicuratore vita in </a:t>
            </a:r>
            <a:r>
              <a:rPr lang="it-IT" dirty="0" smtClean="0">
                <a:solidFill>
                  <a:srgbClr val="FFC000"/>
                </a:solidFill>
                <a:latin typeface="Arial Black" pitchFamily="34" charset="0"/>
                <a:cs typeface="Arial" pitchFamily="34" charset="0"/>
              </a:rPr>
              <a:t>EUROPA</a:t>
            </a:r>
          </a:p>
        </p:txBody>
      </p:sp>
      <p:sp>
        <p:nvSpPr>
          <p:cNvPr id="23" name="CasellaDiTesto 22"/>
          <p:cNvSpPr txBox="1"/>
          <p:nvPr/>
        </p:nvSpPr>
        <p:spPr>
          <a:xfrm>
            <a:off x="6312338" y="2708920"/>
            <a:ext cx="2364118" cy="677108"/>
          </a:xfrm>
          <a:prstGeom prst="rect">
            <a:avLst/>
          </a:prstGeom>
          <a:noFill/>
          <a:ln>
            <a:noFill/>
          </a:ln>
        </p:spPr>
        <p:txBody>
          <a:bodyPr wrap="square" rtlCol="0">
            <a:spAutoFit/>
          </a:bodyPr>
          <a:lstStyle/>
          <a:p>
            <a:pPr algn="r"/>
            <a:r>
              <a:rPr lang="it-IT" b="1" dirty="0" smtClean="0">
                <a:solidFill>
                  <a:srgbClr val="0070C0"/>
                </a:solidFill>
                <a:latin typeface="Arial Black" pitchFamily="34" charset="0"/>
                <a:cs typeface="Arial" pitchFamily="34" charset="0"/>
              </a:rPr>
              <a:t>13 MILIONI</a:t>
            </a:r>
          </a:p>
          <a:p>
            <a:pPr algn="r"/>
            <a:r>
              <a:rPr lang="it-IT" sz="1000" dirty="0" smtClean="0">
                <a:solidFill>
                  <a:srgbClr val="4C4C4C"/>
                </a:solidFill>
                <a:latin typeface="Arial" pitchFamily="34" charset="0"/>
                <a:cs typeface="Arial" pitchFamily="34" charset="0"/>
              </a:rPr>
              <a:t>di assicurati in prodotti di risparmio e pensionistici </a:t>
            </a:r>
            <a:endParaRPr lang="it-IT" sz="1000" dirty="0">
              <a:solidFill>
                <a:srgbClr val="4C4C4C"/>
              </a:solidFill>
              <a:latin typeface="Arial" pitchFamily="34" charset="0"/>
              <a:cs typeface="Arial" pitchFamily="34" charset="0"/>
            </a:endParaRPr>
          </a:p>
        </p:txBody>
      </p:sp>
      <p:sp>
        <p:nvSpPr>
          <p:cNvPr id="24" name="CasellaDiTesto 23"/>
          <p:cNvSpPr txBox="1"/>
          <p:nvPr/>
        </p:nvSpPr>
        <p:spPr>
          <a:xfrm>
            <a:off x="3275856" y="2276872"/>
            <a:ext cx="2381535" cy="584775"/>
          </a:xfrm>
          <a:prstGeom prst="rect">
            <a:avLst/>
          </a:prstGeom>
          <a:noFill/>
          <a:ln>
            <a:noFill/>
          </a:ln>
        </p:spPr>
        <p:txBody>
          <a:bodyPr wrap="square" rtlCol="0">
            <a:spAutoFit/>
          </a:bodyPr>
          <a:lstStyle/>
          <a:p>
            <a:pPr algn="ctr"/>
            <a:r>
              <a:rPr lang="it-IT" sz="1400" b="1" dirty="0" smtClean="0">
                <a:solidFill>
                  <a:srgbClr val="FF66CC"/>
                </a:solidFill>
                <a:latin typeface="Arial Black" pitchFamily="34" charset="0"/>
                <a:cs typeface="Arial" pitchFamily="34" charset="0"/>
              </a:rPr>
              <a:t>5° </a:t>
            </a:r>
            <a:r>
              <a:rPr lang="it-IT" sz="900" dirty="0" smtClean="0">
                <a:solidFill>
                  <a:srgbClr val="4C4C4C"/>
                </a:solidFill>
                <a:latin typeface="Arial" pitchFamily="34" charset="0"/>
                <a:cs typeface="Arial" pitchFamily="34" charset="0"/>
              </a:rPr>
              <a:t>ASSICURATORE IN </a:t>
            </a:r>
            <a:r>
              <a:rPr lang="it-IT" sz="1400" b="1" dirty="0" smtClean="0">
                <a:solidFill>
                  <a:srgbClr val="FF66CC"/>
                </a:solidFill>
                <a:latin typeface="Arial Black" pitchFamily="34" charset="0"/>
                <a:cs typeface="Arial" pitchFamily="34" charset="0"/>
              </a:rPr>
              <a:t>BRASILE</a:t>
            </a:r>
          </a:p>
          <a:p>
            <a:pPr algn="ctr"/>
            <a:r>
              <a:rPr lang="it-IT" sz="900" dirty="0" smtClean="0">
                <a:solidFill>
                  <a:srgbClr val="4C4C4C"/>
                </a:solidFill>
                <a:latin typeface="Arial" pitchFamily="34" charset="0"/>
                <a:cs typeface="Arial" pitchFamily="34" charset="0"/>
              </a:rPr>
              <a:t>Una posizione forte sul mercato sud americano in rapida crescita</a:t>
            </a:r>
            <a:endParaRPr lang="it-IT" sz="900" dirty="0">
              <a:solidFill>
                <a:srgbClr val="4C4C4C"/>
              </a:solidFill>
              <a:latin typeface="Arial" pitchFamily="34" charset="0"/>
              <a:cs typeface="Arial" pitchFamily="34" charset="0"/>
            </a:endParaRPr>
          </a:p>
        </p:txBody>
      </p:sp>
      <p:sp>
        <p:nvSpPr>
          <p:cNvPr id="25" name="CasellaDiTesto 24"/>
          <p:cNvSpPr txBox="1"/>
          <p:nvPr/>
        </p:nvSpPr>
        <p:spPr>
          <a:xfrm>
            <a:off x="5076056" y="6309320"/>
            <a:ext cx="2439539" cy="246221"/>
          </a:xfrm>
          <a:prstGeom prst="rect">
            <a:avLst/>
          </a:prstGeom>
          <a:noFill/>
        </p:spPr>
        <p:txBody>
          <a:bodyPr wrap="square" rtlCol="0" anchor="b">
            <a:spAutoFit/>
          </a:bodyPr>
          <a:lstStyle/>
          <a:p>
            <a:pPr algn="r"/>
            <a:r>
              <a:rPr lang="it-IT" sz="1000" dirty="0" smtClean="0">
                <a:solidFill>
                  <a:schemeClr val="tx1">
                    <a:lumMod val="50000"/>
                    <a:lumOff val="50000"/>
                  </a:schemeClr>
                </a:solidFill>
                <a:latin typeface="Arial" pitchFamily="34" charset="0"/>
                <a:cs typeface="Arial" pitchFamily="34" charset="0"/>
              </a:rPr>
              <a:t>Dati al 31/12/2014</a:t>
            </a:r>
            <a:endParaRPr lang="it-IT" sz="1000" dirty="0">
              <a:solidFill>
                <a:schemeClr val="tx1">
                  <a:lumMod val="50000"/>
                  <a:lumOff val="50000"/>
                </a:schemeClr>
              </a:solidFill>
              <a:latin typeface="Arial" pitchFamily="34" charset="0"/>
              <a:cs typeface="Arial" pitchFamily="34" charset="0"/>
            </a:endParaRPr>
          </a:p>
        </p:txBody>
      </p:sp>
      <p:sp>
        <p:nvSpPr>
          <p:cNvPr id="26" name="CasellaDiTesto 25"/>
          <p:cNvSpPr txBox="1"/>
          <p:nvPr/>
        </p:nvSpPr>
        <p:spPr>
          <a:xfrm>
            <a:off x="467544" y="4221088"/>
            <a:ext cx="2896379" cy="1600438"/>
          </a:xfrm>
          <a:prstGeom prst="rect">
            <a:avLst/>
          </a:prstGeom>
          <a:noFill/>
          <a:ln>
            <a:noFill/>
          </a:ln>
        </p:spPr>
        <p:txBody>
          <a:bodyPr wrap="square" rtlCol="0">
            <a:spAutoFit/>
          </a:bodyPr>
          <a:lstStyle/>
          <a:p>
            <a:r>
              <a:rPr lang="it-IT" sz="4800" b="1" dirty="0">
                <a:solidFill>
                  <a:srgbClr val="60B9CE"/>
                </a:solidFill>
                <a:latin typeface="Arial Black" pitchFamily="34" charset="0"/>
                <a:cs typeface="Arial" pitchFamily="34" charset="0"/>
              </a:rPr>
              <a:t>2</a:t>
            </a:r>
            <a:r>
              <a:rPr lang="it-IT" sz="1400" dirty="0" smtClean="0">
                <a:solidFill>
                  <a:srgbClr val="4C4C4C"/>
                </a:solidFill>
                <a:latin typeface="Arial" pitchFamily="34" charset="0"/>
                <a:cs typeface="Arial" pitchFamily="34" charset="0"/>
              </a:rPr>
              <a:t>Partnership in Joint-Venture:</a:t>
            </a:r>
          </a:p>
          <a:p>
            <a:pPr>
              <a:buFont typeface="Arial" pitchFamily="34" charset="0"/>
              <a:buChar char="•"/>
            </a:pPr>
            <a:r>
              <a:rPr lang="it-IT" sz="1000" dirty="0" smtClean="0">
                <a:solidFill>
                  <a:srgbClr val="4C4C4C"/>
                </a:solidFill>
                <a:latin typeface="Arial" pitchFamily="34" charset="0"/>
                <a:cs typeface="Arial" pitchFamily="34" charset="0"/>
              </a:rPr>
              <a:t> </a:t>
            </a:r>
            <a:r>
              <a:rPr lang="it-IT" sz="1000" b="1" dirty="0" smtClean="0">
                <a:solidFill>
                  <a:srgbClr val="4C4C4C"/>
                </a:solidFill>
                <a:latin typeface="Arial" pitchFamily="34" charset="0"/>
                <a:cs typeface="Arial" pitchFamily="34" charset="0"/>
              </a:rPr>
              <a:t>CNP UniCredit Vita </a:t>
            </a:r>
            <a:r>
              <a:rPr lang="it-IT" sz="1000" dirty="0" smtClean="0">
                <a:solidFill>
                  <a:srgbClr val="4C4C4C"/>
                </a:solidFill>
                <a:latin typeface="Arial" pitchFamily="34" charset="0"/>
                <a:cs typeface="Arial" pitchFamily="34" charset="0"/>
              </a:rPr>
              <a:t>con la Banca UniCredit in Italia, circa 4000 agenzie</a:t>
            </a:r>
          </a:p>
          <a:p>
            <a:pPr>
              <a:buFont typeface="Arial" pitchFamily="34" charset="0"/>
              <a:buChar char="•"/>
            </a:pPr>
            <a:r>
              <a:rPr lang="it-IT" sz="1000" b="1" dirty="0" smtClean="0">
                <a:solidFill>
                  <a:srgbClr val="4C4C4C"/>
                </a:solidFill>
                <a:latin typeface="Arial" pitchFamily="34" charset="0"/>
                <a:cs typeface="Arial" pitchFamily="34" charset="0"/>
              </a:rPr>
              <a:t>CNP Cyprus </a:t>
            </a:r>
            <a:r>
              <a:rPr lang="it-IT" sz="1000" b="1" dirty="0" err="1" smtClean="0">
                <a:solidFill>
                  <a:srgbClr val="4C4C4C"/>
                </a:solidFill>
                <a:latin typeface="Arial" pitchFamily="34" charset="0"/>
                <a:cs typeface="Arial" pitchFamily="34" charset="0"/>
              </a:rPr>
              <a:t>Insurance</a:t>
            </a:r>
            <a:r>
              <a:rPr lang="it-IT" sz="1000" b="1" dirty="0" smtClean="0">
                <a:solidFill>
                  <a:srgbClr val="4C4C4C"/>
                </a:solidFill>
                <a:latin typeface="Arial" pitchFamily="34" charset="0"/>
                <a:cs typeface="Arial" pitchFamily="34" charset="0"/>
              </a:rPr>
              <a:t> </a:t>
            </a:r>
            <a:r>
              <a:rPr lang="it-IT" sz="1000" b="1" dirty="0" err="1" smtClean="0">
                <a:solidFill>
                  <a:srgbClr val="4C4C4C"/>
                </a:solidFill>
                <a:latin typeface="Arial" pitchFamily="34" charset="0"/>
                <a:cs typeface="Arial" pitchFamily="34" charset="0"/>
              </a:rPr>
              <a:t>Holdings</a:t>
            </a:r>
            <a:r>
              <a:rPr lang="it-IT" sz="1000" b="1" dirty="0" smtClean="0">
                <a:solidFill>
                  <a:srgbClr val="4C4C4C"/>
                </a:solidFill>
                <a:latin typeface="Arial" pitchFamily="34" charset="0"/>
                <a:cs typeface="Arial" pitchFamily="34" charset="0"/>
              </a:rPr>
              <a:t> </a:t>
            </a:r>
            <a:r>
              <a:rPr lang="it-IT" sz="1000" dirty="0" smtClean="0">
                <a:solidFill>
                  <a:srgbClr val="4C4C4C"/>
                </a:solidFill>
                <a:latin typeface="Arial" pitchFamily="34" charset="0"/>
                <a:cs typeface="Arial" pitchFamily="34" charset="0"/>
              </a:rPr>
              <a:t>(CIH) con la </a:t>
            </a:r>
            <a:r>
              <a:rPr lang="it-IT" sz="1000" dirty="0" err="1" smtClean="0">
                <a:solidFill>
                  <a:srgbClr val="4C4C4C"/>
                </a:solidFill>
                <a:latin typeface="Arial" pitchFamily="34" charset="0"/>
                <a:cs typeface="Arial" pitchFamily="34" charset="0"/>
              </a:rPr>
              <a:t>Bank</a:t>
            </a:r>
            <a:r>
              <a:rPr lang="it-IT" sz="1000" dirty="0" smtClean="0">
                <a:solidFill>
                  <a:srgbClr val="4C4C4C"/>
                </a:solidFill>
                <a:latin typeface="Arial" pitchFamily="34" charset="0"/>
                <a:cs typeface="Arial" pitchFamily="34" charset="0"/>
              </a:rPr>
              <a:t> od Cyprus a Cipro e in Grecia.</a:t>
            </a:r>
          </a:p>
          <a:p>
            <a:pPr>
              <a:buFont typeface="Arial" pitchFamily="34" charset="0"/>
              <a:buChar char="•"/>
            </a:pPr>
            <a:endParaRPr lang="it-IT" sz="1000" dirty="0" smtClean="0">
              <a:solidFill>
                <a:srgbClr val="4C4C4C"/>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3569942"/>
            <a:ext cx="2286000" cy="266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ttangolo 3"/>
          <p:cNvSpPr/>
          <p:nvPr/>
        </p:nvSpPr>
        <p:spPr>
          <a:xfrm>
            <a:off x="6609422" y="5157192"/>
            <a:ext cx="120293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smtClean="0">
                <a:solidFill>
                  <a:schemeClr val="tx1"/>
                </a:solidFill>
              </a:rPr>
              <a:t>Risparmio 69,8%</a:t>
            </a:r>
            <a:endParaRPr lang="it-IT" sz="1000" dirty="0">
              <a:solidFill>
                <a:schemeClr val="tx1"/>
              </a:solidFill>
            </a:endParaRPr>
          </a:p>
        </p:txBody>
      </p:sp>
      <p:sp>
        <p:nvSpPr>
          <p:cNvPr id="29" name="Rettangolo 28"/>
          <p:cNvSpPr/>
          <p:nvPr/>
        </p:nvSpPr>
        <p:spPr>
          <a:xfrm>
            <a:off x="6588224" y="5517232"/>
            <a:ext cx="20162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smtClean="0">
                <a:solidFill>
                  <a:schemeClr val="tx1"/>
                </a:solidFill>
              </a:rPr>
              <a:t>Prodotti Pensionistici  9,4%</a:t>
            </a:r>
            <a:endParaRPr lang="it-IT" sz="1000" dirty="0">
              <a:solidFill>
                <a:schemeClr val="tx1"/>
              </a:solidFill>
            </a:endParaRPr>
          </a:p>
        </p:txBody>
      </p:sp>
      <p:sp>
        <p:nvSpPr>
          <p:cNvPr id="30" name="Rettangolo 29"/>
          <p:cNvSpPr/>
          <p:nvPr/>
        </p:nvSpPr>
        <p:spPr>
          <a:xfrm>
            <a:off x="6588224" y="5805264"/>
            <a:ext cx="2232248" cy="431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smtClean="0">
                <a:solidFill>
                  <a:schemeClr val="tx1"/>
                </a:solidFill>
              </a:rPr>
              <a:t>Prodotti di rischio e Protezione 20,8%</a:t>
            </a:r>
            <a:endParaRPr lang="it-IT" sz="1000" dirty="0">
              <a:solidFill>
                <a:schemeClr val="tx1"/>
              </a:solidFill>
            </a:endParaRPr>
          </a:p>
        </p:txBody>
      </p:sp>
      <p:sp>
        <p:nvSpPr>
          <p:cNvPr id="32" name="CasellaDiTesto 31"/>
          <p:cNvSpPr txBox="1"/>
          <p:nvPr/>
        </p:nvSpPr>
        <p:spPr>
          <a:xfrm>
            <a:off x="3539013" y="5021307"/>
            <a:ext cx="3049211" cy="723275"/>
          </a:xfrm>
          <a:prstGeom prst="rect">
            <a:avLst/>
          </a:prstGeom>
          <a:noFill/>
        </p:spPr>
        <p:txBody>
          <a:bodyPr wrap="square" rtlCol="0">
            <a:spAutoFit/>
          </a:bodyPr>
          <a:lstStyle/>
          <a:p>
            <a:r>
              <a:rPr lang="it-IT" sz="1000" dirty="0">
                <a:solidFill>
                  <a:srgbClr val="4C4C4C"/>
                </a:solidFill>
                <a:latin typeface="Arial" pitchFamily="34" charset="0"/>
                <a:cs typeface="Arial" pitchFamily="34" charset="0"/>
              </a:rPr>
              <a:t>Risultato netto:</a:t>
            </a:r>
          </a:p>
          <a:p>
            <a:r>
              <a:rPr lang="it-IT" dirty="0" smtClean="0">
                <a:solidFill>
                  <a:srgbClr val="00B050"/>
                </a:solidFill>
                <a:latin typeface="Arial Black" pitchFamily="34" charset="0"/>
                <a:cs typeface="Arial" pitchFamily="34" charset="0"/>
              </a:rPr>
              <a:t>1.080 Mln di €</a:t>
            </a:r>
          </a:p>
          <a:p>
            <a:r>
              <a:rPr lang="it-IT" sz="1300" dirty="0">
                <a:solidFill>
                  <a:srgbClr val="4C4C4C"/>
                </a:solidFill>
                <a:latin typeface="Arial" pitchFamily="34" charset="0"/>
                <a:cs typeface="Arial" pitchFamily="34" charset="0"/>
              </a:rPr>
              <a:t>4,8% </a:t>
            </a:r>
            <a:r>
              <a:rPr lang="it-IT" sz="1000" dirty="0">
                <a:solidFill>
                  <a:srgbClr val="4C4C4C"/>
                </a:solidFill>
                <a:latin typeface="Arial" pitchFamily="34" charset="0"/>
                <a:cs typeface="Arial" pitchFamily="34" charset="0"/>
              </a:rPr>
              <a:t>in più rispetto al 2013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CNP ASSURANCES – </a:t>
            </a:r>
            <a:r>
              <a:rPr lang="it-IT" dirty="0" err="1" smtClean="0"/>
              <a:t>group</a:t>
            </a:r>
            <a:r>
              <a:rPr lang="it-IT" dirty="0" smtClean="0"/>
              <a:t> </a:t>
            </a:r>
            <a:r>
              <a:rPr lang="it-IT" dirty="0" err="1" smtClean="0"/>
              <a:t>overview</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7</a:t>
            </a:fld>
            <a:endParaRPr lang="es-ES" dirty="0"/>
          </a:p>
        </p:txBody>
      </p:sp>
      <p:sp>
        <p:nvSpPr>
          <p:cNvPr id="4" name="Segnaposto contenuto 7"/>
          <p:cNvSpPr txBox="1">
            <a:spLocks/>
          </p:cNvSpPr>
          <p:nvPr/>
        </p:nvSpPr>
        <p:spPr>
          <a:xfrm>
            <a:off x="539552" y="1794854"/>
            <a:ext cx="8208912" cy="1058082"/>
          </a:xfrm>
          <a:prstGeom prst="rect">
            <a:avLst/>
          </a:prstGeom>
        </p:spPr>
        <p:txBody>
          <a:bodyPr>
            <a:noAutofit/>
          </a:bodyPr>
          <a:lstStyle/>
          <a:p>
            <a:pPr marL="342900" marR="0" lvl="0" indent="-342900" algn="just" defTabSz="914400" rtl="0" eaLnBrk="1" fontAlgn="auto" latinLnBrk="0" hangingPunct="1">
              <a:lnSpc>
                <a:spcPct val="100000"/>
              </a:lnSpc>
              <a:spcBef>
                <a:spcPts val="600"/>
              </a:spcBef>
              <a:spcAft>
                <a:spcPts val="0"/>
              </a:spcAft>
              <a:buClr>
                <a:srgbClr val="D70064"/>
              </a:buClr>
              <a:buSzTx/>
              <a:buFont typeface="Arial" pitchFamily="34" charset="0"/>
              <a:buChar char="•"/>
              <a:tabLst/>
              <a:defRPr/>
            </a:pP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Il Gruppo Francese può contare, oltre che su una delle più ampie basi di clienti assicurati in Europa e America Latina (Brasile e Argentina),  anche su importanti accordi di partnership che sostengono una </a:t>
            </a:r>
            <a:r>
              <a:rPr kumimoji="0" lang="it-IT" sz="1400" b="1" i="0" u="none" strike="noStrike" kern="1200" cap="none" spc="0" normalizeH="0" baseline="0" noProof="0" dirty="0" smtClean="0">
                <a:ln>
                  <a:noFill/>
                </a:ln>
                <a:solidFill>
                  <a:srgbClr val="002364"/>
                </a:solidFill>
                <a:effectLst/>
                <a:uLnTx/>
                <a:uFillTx/>
                <a:latin typeface="Arial" pitchFamily="34" charset="0"/>
                <a:ea typeface="+mn-ea"/>
                <a:cs typeface="Arial" pitchFamily="34" charset="0"/>
              </a:rPr>
              <a:t>forza distributiva capillare </a:t>
            </a: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su tutto il territorio francese e continentale.</a:t>
            </a:r>
          </a:p>
          <a:p>
            <a:pPr marL="342900" marR="0" lvl="0" indent="-342900" algn="just" defTabSz="914400" rtl="0" eaLnBrk="1" fontAlgn="auto" latinLnBrk="0" hangingPunct="1">
              <a:lnSpc>
                <a:spcPct val="100000"/>
              </a:lnSpc>
              <a:spcBef>
                <a:spcPts val="600"/>
              </a:spcBef>
              <a:spcAft>
                <a:spcPts val="0"/>
              </a:spcAft>
              <a:buClr>
                <a:srgbClr val="D70064"/>
              </a:buClr>
              <a:buSzTx/>
              <a:buFont typeface="Arial" pitchFamily="34" charset="0"/>
              <a:buChar char="•"/>
              <a:tabLst/>
              <a:defRPr/>
            </a:pP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Più del </a:t>
            </a:r>
            <a:r>
              <a:rPr kumimoji="0" lang="it-IT" sz="1400" b="1" i="0" u="none" strike="noStrike" kern="1200" cap="none" spc="0" normalizeH="0" baseline="0" noProof="0" dirty="0" smtClean="0">
                <a:ln>
                  <a:noFill/>
                </a:ln>
                <a:solidFill>
                  <a:srgbClr val="002364"/>
                </a:solidFill>
                <a:effectLst/>
                <a:uLnTx/>
                <a:uFillTx/>
                <a:latin typeface="Arial" pitchFamily="34" charset="0"/>
                <a:ea typeface="+mn-ea"/>
                <a:cs typeface="Arial" pitchFamily="34" charset="0"/>
              </a:rPr>
              <a:t>20%</a:t>
            </a:r>
            <a:r>
              <a:rPr kumimoji="0" lang="it-IT" sz="1400" b="0" i="0" u="none" strike="noStrike" kern="1200" cap="none" spc="0" normalizeH="0" baseline="0" noProof="0" dirty="0" smtClean="0">
                <a:ln>
                  <a:noFill/>
                </a:ln>
                <a:solidFill>
                  <a:srgbClr val="002364"/>
                </a:solidFill>
                <a:effectLst/>
                <a:uLnTx/>
                <a:uFillTx/>
                <a:latin typeface="Arial" pitchFamily="34" charset="0"/>
                <a:ea typeface="+mn-ea"/>
                <a:cs typeface="Arial" pitchFamily="34" charset="0"/>
              </a:rPr>
              <a:t> </a:t>
            </a: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della raccolta premi complessiva proviene dal business internazionale.</a:t>
            </a:r>
            <a:endParaRPr kumimoji="0" lang="it-IT" sz="1400" b="0" i="0" u="none" strike="noStrike" kern="1200" cap="none" spc="0" normalizeH="0" baseline="0" noProof="0" dirty="0">
              <a:ln>
                <a:noFill/>
              </a:ln>
              <a:solidFill>
                <a:srgbClr val="4C4C4C"/>
              </a:solidFill>
              <a:effectLst/>
              <a:uLnTx/>
              <a:uFillTx/>
              <a:latin typeface="Arial" pitchFamily="34" charset="0"/>
              <a:ea typeface="+mn-ea"/>
              <a:cs typeface="Arial" pitchFamily="34" charset="0"/>
            </a:endParaRPr>
          </a:p>
        </p:txBody>
      </p:sp>
      <p:cxnSp>
        <p:nvCxnSpPr>
          <p:cNvPr id="5" name="Connecteur droit 5"/>
          <p:cNvCxnSpPr/>
          <p:nvPr/>
        </p:nvCxnSpPr>
        <p:spPr>
          <a:xfrm>
            <a:off x="539552" y="3335506"/>
            <a:ext cx="2448272" cy="0"/>
          </a:xfrm>
          <a:prstGeom prst="line">
            <a:avLst/>
          </a:prstGeom>
          <a:ln>
            <a:solidFill>
              <a:srgbClr val="6ACCC3"/>
            </a:solidFill>
            <a:prstDash val="dash"/>
          </a:ln>
        </p:spPr>
        <p:style>
          <a:lnRef idx="2">
            <a:schemeClr val="accent1"/>
          </a:lnRef>
          <a:fillRef idx="0">
            <a:schemeClr val="accent1"/>
          </a:fillRef>
          <a:effectRef idx="1">
            <a:schemeClr val="accent1"/>
          </a:effectRef>
          <a:fontRef idx="minor">
            <a:schemeClr val="tx1"/>
          </a:fontRef>
        </p:style>
      </p:cxnSp>
      <p:sp>
        <p:nvSpPr>
          <p:cNvPr id="6" name="ZoneTexte 6"/>
          <p:cNvSpPr txBox="1"/>
          <p:nvPr/>
        </p:nvSpPr>
        <p:spPr>
          <a:xfrm>
            <a:off x="539552" y="2996952"/>
            <a:ext cx="1624547" cy="338554"/>
          </a:xfrm>
          <a:prstGeom prst="rect">
            <a:avLst/>
          </a:prstGeom>
          <a:noFill/>
        </p:spPr>
        <p:txBody>
          <a:bodyPr wrap="none" rtlCol="0">
            <a:spAutoFit/>
          </a:bodyPr>
          <a:lstStyle/>
          <a:p>
            <a:r>
              <a:rPr lang="en-US" sz="1600" b="1" dirty="0" smtClean="0">
                <a:solidFill>
                  <a:srgbClr val="D70064"/>
                </a:solidFill>
                <a:latin typeface="Arial" pitchFamily="34" charset="0"/>
                <a:cs typeface="Arial" pitchFamily="34" charset="0"/>
              </a:rPr>
              <a:t>South America</a:t>
            </a:r>
            <a:endParaRPr lang="en-US" sz="1600" b="1" dirty="0">
              <a:solidFill>
                <a:srgbClr val="D70064"/>
              </a:solidFill>
              <a:latin typeface="Arial" pitchFamily="34" charset="0"/>
              <a:cs typeface="Arial" pitchFamily="34" charset="0"/>
            </a:endParaRPr>
          </a:p>
        </p:txBody>
      </p:sp>
      <p:sp>
        <p:nvSpPr>
          <p:cNvPr id="8" name="ZoneTexte 12"/>
          <p:cNvSpPr txBox="1"/>
          <p:nvPr/>
        </p:nvSpPr>
        <p:spPr>
          <a:xfrm>
            <a:off x="4474101" y="2996952"/>
            <a:ext cx="889987" cy="338554"/>
          </a:xfrm>
          <a:prstGeom prst="rect">
            <a:avLst/>
          </a:prstGeom>
          <a:noFill/>
        </p:spPr>
        <p:txBody>
          <a:bodyPr wrap="none" rtlCol="0">
            <a:spAutoFit/>
          </a:bodyPr>
          <a:lstStyle/>
          <a:p>
            <a:r>
              <a:rPr lang="en-US" sz="1600" b="1" dirty="0" smtClean="0">
                <a:solidFill>
                  <a:srgbClr val="D70064"/>
                </a:solidFill>
                <a:latin typeface="Arial" pitchFamily="34" charset="0"/>
                <a:cs typeface="Arial" pitchFamily="34" charset="0"/>
              </a:rPr>
              <a:t>Europe</a:t>
            </a:r>
            <a:endParaRPr lang="en-US" sz="1600" b="1" dirty="0">
              <a:solidFill>
                <a:srgbClr val="D70064"/>
              </a:solidFill>
              <a:latin typeface="Arial" pitchFamily="34" charset="0"/>
              <a:cs typeface="Arial" pitchFamily="34" charset="0"/>
            </a:endParaRPr>
          </a:p>
        </p:txBody>
      </p:sp>
      <p:sp>
        <p:nvSpPr>
          <p:cNvPr id="11" name="Text Box 17"/>
          <p:cNvSpPr txBox="1">
            <a:spLocks noChangeArrowheads="1"/>
          </p:cNvSpPr>
          <p:nvPr/>
        </p:nvSpPr>
        <p:spPr bwMode="auto">
          <a:xfrm>
            <a:off x="5425579" y="3068960"/>
            <a:ext cx="2890837" cy="261610"/>
          </a:xfrm>
          <a:prstGeom prst="rect">
            <a:avLst/>
          </a:prstGeom>
          <a:solidFill>
            <a:schemeClr val="bg1"/>
          </a:solidFill>
          <a:ln w="9525">
            <a:noFill/>
            <a:miter lim="800000"/>
            <a:headEnd/>
            <a:tailEnd/>
          </a:ln>
        </p:spPr>
        <p:txBody>
          <a:bodyPr>
            <a:spAutoFit/>
          </a:bodyPr>
          <a:lstStyle/>
          <a:p>
            <a:pPr algn="l"/>
            <a:r>
              <a:rPr lang="fr-FR" sz="1100" b="1" i="1" dirty="0">
                <a:solidFill>
                  <a:srgbClr val="002364"/>
                </a:solidFill>
                <a:latin typeface="Arial" pitchFamily="34" charset="0"/>
                <a:cs typeface="Arial" pitchFamily="34" charset="0"/>
              </a:rPr>
              <a:t>CNP Assurances </a:t>
            </a:r>
            <a:r>
              <a:rPr lang="it-IT" sz="1100" b="1" i="1" dirty="0" smtClean="0">
                <a:solidFill>
                  <a:srgbClr val="002364"/>
                </a:solidFill>
                <a:latin typeface="Arial" pitchFamily="34" charset="0"/>
                <a:cs typeface="Arial" pitchFamily="34" charset="0"/>
              </a:rPr>
              <a:t>in Francia e nel mondo</a:t>
            </a:r>
            <a:endParaRPr lang="it-IT" sz="1100" b="1" i="1" dirty="0">
              <a:solidFill>
                <a:srgbClr val="002364"/>
              </a:solidFill>
              <a:latin typeface="Arial" pitchFamily="34" charset="0"/>
              <a:cs typeface="Arial" pitchFamily="34" charset="0"/>
            </a:endParaRPr>
          </a:p>
        </p:txBody>
      </p:sp>
      <p:cxnSp>
        <p:nvCxnSpPr>
          <p:cNvPr id="13" name="Connecteur droit 5"/>
          <p:cNvCxnSpPr/>
          <p:nvPr/>
        </p:nvCxnSpPr>
        <p:spPr>
          <a:xfrm>
            <a:off x="3563888" y="3335506"/>
            <a:ext cx="5256584" cy="0"/>
          </a:xfrm>
          <a:prstGeom prst="line">
            <a:avLst/>
          </a:prstGeom>
          <a:ln>
            <a:solidFill>
              <a:srgbClr val="6ACCC3"/>
            </a:solidFill>
            <a:prstDash val="dash"/>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3429000"/>
            <a:ext cx="8064896" cy="32403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CNP </a:t>
            </a:r>
            <a:r>
              <a:rPr lang="it-IT" dirty="0" smtClean="0">
                <a:solidFill>
                  <a:srgbClr val="D70064"/>
                </a:solidFill>
              </a:rPr>
              <a:t>PARTNERS - origini e key </a:t>
            </a:r>
            <a:r>
              <a:rPr lang="it-IT" dirty="0" err="1" smtClean="0">
                <a:solidFill>
                  <a:srgbClr val="D70064"/>
                </a:solidFill>
              </a:rPr>
              <a:t>numbers</a:t>
            </a:r>
            <a:endParaRPr lang="it-IT" dirty="0">
              <a:solidFill>
                <a:srgbClr val="D70064"/>
              </a:solidFill>
            </a:endParaRPr>
          </a:p>
        </p:txBody>
      </p:sp>
      <p:sp>
        <p:nvSpPr>
          <p:cNvPr id="3" name="Segnaposto numero diapositiva 2"/>
          <p:cNvSpPr>
            <a:spLocks noGrp="1"/>
          </p:cNvSpPr>
          <p:nvPr>
            <p:ph type="sldNum" sz="quarter" idx="12"/>
          </p:nvPr>
        </p:nvSpPr>
        <p:spPr/>
        <p:txBody>
          <a:bodyPr/>
          <a:lstStyle/>
          <a:p>
            <a:fld id="{9D6A66C3-F6AC-47B2-B5BC-E0A86AF003C3}" type="slidenum">
              <a:rPr lang="es-ES" smtClean="0"/>
              <a:pPr/>
              <a:t>8</a:t>
            </a:fld>
            <a:endParaRPr lang="es-ES" dirty="0"/>
          </a:p>
        </p:txBody>
      </p:sp>
      <p:sp>
        <p:nvSpPr>
          <p:cNvPr id="4" name="Segnaposto contenuto 4"/>
          <p:cNvSpPr txBox="1">
            <a:spLocks/>
          </p:cNvSpPr>
          <p:nvPr/>
        </p:nvSpPr>
        <p:spPr>
          <a:xfrm>
            <a:off x="539552" y="1711724"/>
            <a:ext cx="8208912" cy="904863"/>
          </a:xfrm>
          <a:prstGeom prst="rect">
            <a:avLst/>
          </a:prstGeom>
          <a:noFill/>
        </p:spPr>
        <p:txBody>
          <a:bodyPr wrap="square" numCol="2" rtlCol="0">
            <a:spAutoFit/>
          </a:bodyPr>
          <a:lstStyle/>
          <a:p>
            <a:pPr marL="177800" marR="0" lvl="0" indent="-177800" algn="l" defTabSz="914400" rtl="0" eaLnBrk="1" fontAlgn="auto" latinLnBrk="0" hangingPunct="1">
              <a:lnSpc>
                <a:spcPct val="100000"/>
              </a:lnSpc>
              <a:spcBef>
                <a:spcPct val="20000"/>
              </a:spcBef>
              <a:spcAft>
                <a:spcPts val="0"/>
              </a:spcAft>
              <a:buClr>
                <a:srgbClr val="D70064"/>
              </a:buClr>
              <a:buSzTx/>
              <a:buFont typeface="Arial" pitchFamily="34" charset="0"/>
              <a:buChar char="•"/>
              <a:tabLst/>
              <a:defRPr/>
            </a:pPr>
            <a:r>
              <a:rPr kumimoji="0" lang="it-IT" sz="1200" b="1" i="0" u="none" strike="noStrike" kern="1200" cap="none" spc="0" normalizeH="0" baseline="0" noProof="0" dirty="0" smtClean="0">
                <a:ln>
                  <a:noFill/>
                </a:ln>
                <a:solidFill>
                  <a:srgbClr val="002364"/>
                </a:solidFill>
                <a:effectLst/>
                <a:uLnTx/>
                <a:uFillTx/>
                <a:ea typeface="+mn-ea"/>
                <a:cs typeface="Arial" pitchFamily="34" charset="0"/>
              </a:rPr>
              <a:t>CNP </a:t>
            </a:r>
            <a:r>
              <a:rPr kumimoji="0" lang="it-IT" sz="1200" b="1" i="0" u="none" strike="noStrike" kern="1200" cap="none" spc="0" normalizeH="0" baseline="0" noProof="0" dirty="0" err="1" smtClean="0">
                <a:ln>
                  <a:noFill/>
                </a:ln>
                <a:solidFill>
                  <a:srgbClr val="002364"/>
                </a:solidFill>
                <a:effectLst/>
                <a:uLnTx/>
                <a:uFillTx/>
                <a:ea typeface="+mn-ea"/>
                <a:cs typeface="Arial" pitchFamily="34" charset="0"/>
              </a:rPr>
              <a:t>Assurances</a:t>
            </a:r>
            <a:r>
              <a:rPr kumimoji="0" lang="it-IT" sz="1200" b="1" i="0" u="none" strike="noStrike" kern="1200" cap="none" spc="0" normalizeH="0" baseline="0" noProof="0" dirty="0" smtClean="0">
                <a:ln>
                  <a:noFill/>
                </a:ln>
                <a:solidFill>
                  <a:srgbClr val="002364"/>
                </a:solidFill>
                <a:effectLst/>
                <a:uLnTx/>
                <a:uFillTx/>
                <a:ea typeface="+mn-ea"/>
                <a:cs typeface="Arial" pitchFamily="34" charset="0"/>
              </a:rPr>
              <a:t> </a:t>
            </a:r>
            <a:r>
              <a:rPr kumimoji="0" lang="it-IT" sz="1200" b="0" i="0" u="none" strike="noStrike" kern="1200" cap="none" spc="0" normalizeH="0" baseline="0" noProof="0" dirty="0" smtClean="0">
                <a:ln>
                  <a:noFill/>
                </a:ln>
                <a:solidFill>
                  <a:srgbClr val="4C4C4C"/>
                </a:solidFill>
                <a:effectLst/>
                <a:uLnTx/>
                <a:uFillTx/>
                <a:ea typeface="+mn-ea"/>
                <a:cs typeface="Arial" pitchFamily="34" charset="0"/>
              </a:rPr>
              <a:t>inizia ad operare in Spagna nel 2004, nel settore riassicurazione vita e prodotti legati ai prestiti. </a:t>
            </a:r>
          </a:p>
          <a:p>
            <a:pPr marL="342900" marR="0" lvl="0" indent="-342900" algn="l" defTabSz="914400" rtl="0" eaLnBrk="1" fontAlgn="auto" latinLnBrk="0" hangingPunct="1">
              <a:lnSpc>
                <a:spcPct val="100000"/>
              </a:lnSpc>
              <a:spcBef>
                <a:spcPct val="20000"/>
              </a:spcBef>
              <a:spcAft>
                <a:spcPts val="0"/>
              </a:spcAft>
              <a:buClr>
                <a:srgbClr val="FF8000"/>
              </a:buClr>
              <a:buSzTx/>
              <a:tabLst/>
              <a:defRPr/>
            </a:pPr>
            <a:endParaRPr kumimoji="0" lang="it-IT" sz="1200" b="0" i="0" u="none" strike="noStrike" kern="1200" cap="none" spc="0" normalizeH="0" baseline="0" noProof="0" dirty="0" smtClean="0">
              <a:ln>
                <a:noFill/>
              </a:ln>
              <a:solidFill>
                <a:srgbClr val="4C4C4C"/>
              </a:solidFill>
              <a:effectLst/>
              <a:uLnTx/>
              <a:uFillTx/>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FF8000"/>
              </a:buClr>
              <a:buSzTx/>
              <a:tabLst/>
              <a:defRPr/>
            </a:pPr>
            <a:endParaRPr kumimoji="0" lang="it-IT" sz="1200" b="0" i="0" u="none" strike="noStrike" kern="1200" cap="none" spc="0" normalizeH="0" baseline="0" noProof="0" dirty="0" smtClean="0">
              <a:ln>
                <a:noFill/>
              </a:ln>
              <a:solidFill>
                <a:srgbClr val="4C4C4C"/>
              </a:solidFill>
              <a:effectLst/>
              <a:uLnTx/>
              <a:uFillTx/>
              <a:ea typeface="+mn-ea"/>
              <a:cs typeface="Arial" pitchFamily="34" charset="0"/>
            </a:endParaRPr>
          </a:p>
          <a:p>
            <a:pPr marL="177800" marR="0" lvl="0" indent="-177800" algn="l" defTabSz="914400" rtl="0" eaLnBrk="1" fontAlgn="auto" latinLnBrk="0" hangingPunct="1">
              <a:lnSpc>
                <a:spcPct val="100000"/>
              </a:lnSpc>
              <a:spcBef>
                <a:spcPct val="20000"/>
              </a:spcBef>
              <a:spcAft>
                <a:spcPts val="0"/>
              </a:spcAft>
              <a:buClr>
                <a:srgbClr val="D70064"/>
              </a:buClr>
              <a:buSzTx/>
              <a:buFont typeface="Arial" pitchFamily="34" charset="0"/>
              <a:buChar char="•"/>
              <a:tabLst/>
              <a:defRPr/>
            </a:pPr>
            <a:r>
              <a:rPr kumimoji="0" lang="it-IT" sz="1200" b="0" i="0" u="none" strike="noStrike" kern="1200" cap="none" spc="0" normalizeH="0" baseline="0" noProof="0" dirty="0" smtClean="0">
                <a:ln>
                  <a:noFill/>
                </a:ln>
                <a:solidFill>
                  <a:srgbClr val="4C4C4C"/>
                </a:solidFill>
                <a:effectLst/>
                <a:uLnTx/>
                <a:uFillTx/>
                <a:ea typeface="+mn-ea"/>
                <a:cs typeface="Arial" pitchFamily="34" charset="0"/>
              </a:rPr>
              <a:t>Nel 2007 entra nel business del risparmio e della previdenza attraverso l’acquisizione del 94% di </a:t>
            </a:r>
            <a:r>
              <a:rPr kumimoji="0" lang="it-IT" sz="1200" b="0" i="0" u="none" strike="noStrike" kern="1200" cap="none" spc="0" normalizeH="0" baseline="0" noProof="0" dirty="0" err="1" smtClean="0">
                <a:ln>
                  <a:noFill/>
                </a:ln>
                <a:solidFill>
                  <a:srgbClr val="4C4C4C"/>
                </a:solidFill>
                <a:effectLst/>
                <a:uLnTx/>
                <a:uFillTx/>
                <a:ea typeface="+mn-ea"/>
                <a:cs typeface="Arial" pitchFamily="34" charset="0"/>
              </a:rPr>
              <a:t>Skandia</a:t>
            </a:r>
            <a:r>
              <a:rPr kumimoji="0" lang="it-IT" sz="1200" b="0" i="0" u="none" strike="noStrike" kern="1200" cap="none" spc="0" normalizeH="0" baseline="0" noProof="0" dirty="0" smtClean="0">
                <a:ln>
                  <a:noFill/>
                </a:ln>
                <a:solidFill>
                  <a:srgbClr val="4C4C4C"/>
                </a:solidFill>
                <a:effectLst/>
                <a:uLnTx/>
                <a:uFillTx/>
                <a:ea typeface="+mn-ea"/>
                <a:cs typeface="Arial" pitchFamily="34" charset="0"/>
              </a:rPr>
              <a:t> </a:t>
            </a:r>
            <a:r>
              <a:rPr kumimoji="0" lang="it-IT" sz="1200" b="0" i="0" u="none" strike="noStrike" kern="1200" cap="none" spc="0" normalizeH="0" baseline="0" noProof="0" dirty="0" err="1" smtClean="0">
                <a:ln>
                  <a:noFill/>
                </a:ln>
                <a:solidFill>
                  <a:srgbClr val="4C4C4C"/>
                </a:solidFill>
                <a:effectLst/>
                <a:uLnTx/>
                <a:uFillTx/>
                <a:ea typeface="+mn-ea"/>
                <a:cs typeface="Arial" pitchFamily="34" charset="0"/>
              </a:rPr>
              <a:t>Vida</a:t>
            </a:r>
            <a:r>
              <a:rPr kumimoji="0" lang="it-IT" sz="1200" b="0" i="0" u="none" strike="noStrike" kern="1200" cap="none" spc="0" normalizeH="0" baseline="0" noProof="0" dirty="0" smtClean="0">
                <a:ln>
                  <a:noFill/>
                </a:ln>
                <a:solidFill>
                  <a:srgbClr val="4C4C4C"/>
                </a:solidFill>
                <a:effectLst/>
                <a:uLnTx/>
                <a:uFillTx/>
                <a:ea typeface="+mn-ea"/>
                <a:cs typeface="Arial" pitchFamily="34" charset="0"/>
              </a:rPr>
              <a:t>, prendendo il nome di </a:t>
            </a:r>
            <a:r>
              <a:rPr kumimoji="0" lang="it-IT" sz="1200" b="1" i="0" u="none" strike="noStrike" kern="1200" cap="none" spc="0" normalizeH="0" baseline="0" noProof="0" dirty="0" smtClean="0">
                <a:ln>
                  <a:noFill/>
                </a:ln>
                <a:solidFill>
                  <a:srgbClr val="002364"/>
                </a:solidFill>
                <a:effectLst/>
                <a:uLnTx/>
                <a:uFillTx/>
                <a:ea typeface="+mn-ea"/>
                <a:cs typeface="Arial" pitchFamily="34" charset="0"/>
              </a:rPr>
              <a:t>CNP </a:t>
            </a:r>
            <a:r>
              <a:rPr kumimoji="0" lang="it-IT" sz="1200" b="1" i="0" u="none" strike="noStrike" kern="1200" cap="none" spc="0" normalizeH="0" baseline="0" noProof="0" dirty="0" err="1" smtClean="0">
                <a:ln>
                  <a:noFill/>
                </a:ln>
                <a:solidFill>
                  <a:srgbClr val="002364"/>
                </a:solidFill>
                <a:effectLst/>
                <a:uLnTx/>
                <a:uFillTx/>
                <a:ea typeface="+mn-ea"/>
                <a:cs typeface="Arial" pitchFamily="34" charset="0"/>
              </a:rPr>
              <a:t>Partners</a:t>
            </a:r>
            <a:r>
              <a:rPr kumimoji="0" lang="it-IT" sz="1200" b="1" i="0" u="none" strike="noStrike" kern="1200" cap="none" spc="0" normalizeH="0" baseline="0" noProof="0" dirty="0" smtClean="0">
                <a:ln>
                  <a:noFill/>
                </a:ln>
                <a:solidFill>
                  <a:srgbClr val="002364"/>
                </a:solidFill>
                <a:effectLst/>
                <a:uLnTx/>
                <a:uFillTx/>
                <a:ea typeface="+mn-ea"/>
                <a:cs typeface="Arial" pitchFamily="34" charset="0"/>
              </a:rPr>
              <a:t>.</a:t>
            </a:r>
            <a:endParaRPr kumimoji="0" lang="it-IT" sz="1200" b="0" i="0" u="none" strike="noStrike" kern="1200" cap="none" spc="0" normalizeH="0" baseline="0" noProof="0" dirty="0" smtClean="0">
              <a:ln>
                <a:noFill/>
              </a:ln>
              <a:solidFill>
                <a:srgbClr val="4C4C4C"/>
              </a:solidFill>
              <a:effectLst/>
              <a:uLnTx/>
              <a:uFillTx/>
              <a:ea typeface="+mn-ea"/>
              <a:cs typeface="+mn-cs"/>
            </a:endParaRPr>
          </a:p>
        </p:txBody>
      </p:sp>
      <p:sp>
        <p:nvSpPr>
          <p:cNvPr id="5" name="CasellaDiTesto 4"/>
          <p:cNvSpPr txBox="1"/>
          <p:nvPr/>
        </p:nvSpPr>
        <p:spPr>
          <a:xfrm>
            <a:off x="539552" y="4365104"/>
            <a:ext cx="8208912" cy="2015936"/>
          </a:xfrm>
          <a:prstGeom prst="rect">
            <a:avLst/>
          </a:prstGeom>
          <a:noFill/>
        </p:spPr>
        <p:txBody>
          <a:bodyPr wrap="square" rtlCol="0">
            <a:spAutoFit/>
          </a:bodyPr>
          <a:lstStyle/>
          <a:p>
            <a:pPr algn="just"/>
            <a:r>
              <a:rPr lang="it-IT" sz="1100" dirty="0" smtClean="0">
                <a:solidFill>
                  <a:srgbClr val="4C4C4C"/>
                </a:solidFill>
                <a:latin typeface="Arial" pitchFamily="34" charset="0"/>
                <a:cs typeface="Arial" pitchFamily="34" charset="0"/>
              </a:rPr>
              <a:t>IL PORTAFOGLIO SPAZIA OGGI TRA PRODOTTI </a:t>
            </a:r>
            <a:r>
              <a:rPr lang="it-IT" sz="1100" dirty="0" err="1" smtClean="0">
                <a:solidFill>
                  <a:srgbClr val="4C4C4C"/>
                </a:solidFill>
                <a:latin typeface="Arial" pitchFamily="34" charset="0"/>
                <a:cs typeface="Arial" pitchFamily="34" charset="0"/>
              </a:rPr>
              <a:t>DI</a:t>
            </a:r>
            <a:r>
              <a:rPr lang="it-IT" sz="1100" dirty="0" smtClean="0">
                <a:solidFill>
                  <a:srgbClr val="4C4C4C"/>
                </a:solidFill>
                <a:latin typeface="Arial" pitchFamily="34" charset="0"/>
                <a:cs typeface="Arial" pitchFamily="34" charset="0"/>
              </a:rPr>
              <a:t> RISCHIO, SOLUZIONI </a:t>
            </a:r>
            <a:r>
              <a:rPr lang="it-IT" sz="1100" dirty="0" err="1" smtClean="0">
                <a:solidFill>
                  <a:srgbClr val="4C4C4C"/>
                </a:solidFill>
                <a:latin typeface="Arial" pitchFamily="34" charset="0"/>
                <a:cs typeface="Arial" pitchFamily="34" charset="0"/>
              </a:rPr>
              <a:t>DI</a:t>
            </a:r>
            <a:r>
              <a:rPr lang="it-IT" sz="1100" dirty="0" smtClean="0">
                <a:solidFill>
                  <a:srgbClr val="4C4C4C"/>
                </a:solidFill>
                <a:latin typeface="Arial" pitchFamily="34" charset="0"/>
                <a:cs typeface="Arial" pitchFamily="34" charset="0"/>
              </a:rPr>
              <a:t> RISPARMIO E INVESTIMENTO, PRODOTTI PREVIDENZIALI DISTRIBUITI ATTRAVERSO UN NETWORK </a:t>
            </a:r>
            <a:r>
              <a:rPr lang="it-IT" sz="1100" dirty="0" err="1" smtClean="0">
                <a:solidFill>
                  <a:srgbClr val="4C4C4C"/>
                </a:solidFill>
                <a:latin typeface="Arial" pitchFamily="34" charset="0"/>
                <a:cs typeface="Arial" pitchFamily="34" charset="0"/>
              </a:rPr>
              <a:t>DI</a:t>
            </a:r>
            <a:r>
              <a:rPr lang="it-IT" sz="1100" dirty="0" smtClean="0">
                <a:solidFill>
                  <a:srgbClr val="4C4C4C"/>
                </a:solidFill>
                <a:latin typeface="Arial" pitchFamily="34" charset="0"/>
                <a:cs typeface="Arial" pitchFamily="34" charset="0"/>
              </a:rPr>
              <a:t> OLTRE 3700 PUNTI VENDITA TRA CASSE </a:t>
            </a:r>
            <a:r>
              <a:rPr lang="it-IT" sz="1100" dirty="0" err="1" smtClean="0">
                <a:solidFill>
                  <a:srgbClr val="4C4C4C"/>
                </a:solidFill>
                <a:latin typeface="Arial" pitchFamily="34" charset="0"/>
                <a:cs typeface="Arial" pitchFamily="34" charset="0"/>
              </a:rPr>
              <a:t>DI</a:t>
            </a:r>
            <a:r>
              <a:rPr lang="it-IT" sz="1100" dirty="0" smtClean="0">
                <a:solidFill>
                  <a:srgbClr val="4C4C4C"/>
                </a:solidFill>
                <a:latin typeface="Arial" pitchFamily="34" charset="0"/>
                <a:cs typeface="Arial" pitchFamily="34" charset="0"/>
              </a:rPr>
              <a:t> RISPARMIO, BROKER E SOCIETA’ FINANZIARIE</a:t>
            </a:r>
            <a:r>
              <a:rPr lang="it-IT" sz="1100" dirty="0" smtClean="0">
                <a:solidFill>
                  <a:schemeClr val="tx1">
                    <a:lumMod val="65000"/>
                    <a:lumOff val="35000"/>
                  </a:schemeClr>
                </a:solidFill>
                <a:latin typeface="Arial" pitchFamily="34" charset="0"/>
                <a:cs typeface="Arial" pitchFamily="34" charset="0"/>
              </a:rPr>
              <a:t>.</a:t>
            </a:r>
          </a:p>
          <a:p>
            <a:endParaRPr lang="it-IT" sz="800" dirty="0" smtClean="0"/>
          </a:p>
          <a:p>
            <a:r>
              <a:rPr lang="it-IT" sz="1400" b="1" dirty="0" smtClean="0">
                <a:solidFill>
                  <a:srgbClr val="D70064"/>
                </a:solidFill>
                <a:latin typeface="Arial" pitchFamily="34" charset="0"/>
                <a:cs typeface="Arial" pitchFamily="34" charset="0"/>
              </a:rPr>
              <a:t>193,5 </a:t>
            </a:r>
            <a:r>
              <a:rPr lang="it-IT" sz="1200" dirty="0" smtClean="0">
                <a:solidFill>
                  <a:srgbClr val="4C4C4C"/>
                </a:solidFill>
                <a:latin typeface="Arial" pitchFamily="34" charset="0"/>
                <a:cs typeface="Arial" pitchFamily="34" charset="0"/>
              </a:rPr>
              <a:t>milioni di euro di premi assicurativi</a:t>
            </a:r>
          </a:p>
          <a:p>
            <a:r>
              <a:rPr lang="it-IT" sz="1400" b="1" dirty="0" smtClean="0">
                <a:solidFill>
                  <a:srgbClr val="D70064"/>
                </a:solidFill>
                <a:latin typeface="Arial" pitchFamily="34" charset="0"/>
                <a:cs typeface="Arial" pitchFamily="34" charset="0"/>
              </a:rPr>
              <a:t>38,5</a:t>
            </a:r>
            <a:r>
              <a:rPr lang="it-IT" sz="1400" b="1" dirty="0" smtClean="0">
                <a:solidFill>
                  <a:srgbClr val="0038A8"/>
                </a:solidFill>
                <a:latin typeface="Arial" pitchFamily="34" charset="0"/>
                <a:cs typeface="Arial" pitchFamily="34" charset="0"/>
              </a:rPr>
              <a:t> </a:t>
            </a:r>
            <a:r>
              <a:rPr lang="it-IT" sz="1200" dirty="0" smtClean="0">
                <a:solidFill>
                  <a:srgbClr val="4C4C4C"/>
                </a:solidFill>
                <a:latin typeface="Arial" pitchFamily="34" charset="0"/>
                <a:cs typeface="Arial" pitchFamily="34" charset="0"/>
              </a:rPr>
              <a:t>milioni di euro in contributi a piani pensionistici</a:t>
            </a:r>
          </a:p>
          <a:p>
            <a:r>
              <a:rPr lang="it-IT" sz="1400" b="1" dirty="0" smtClean="0">
                <a:solidFill>
                  <a:srgbClr val="D70064"/>
                </a:solidFill>
                <a:latin typeface="Arial" pitchFamily="34" charset="0"/>
                <a:cs typeface="Arial" pitchFamily="34" charset="0"/>
              </a:rPr>
              <a:t>122,1</a:t>
            </a:r>
            <a:r>
              <a:rPr lang="it-IT" sz="1200" dirty="0" smtClean="0">
                <a:solidFill>
                  <a:srgbClr val="4C4C4C"/>
                </a:solidFill>
                <a:latin typeface="Arial" pitchFamily="34" charset="0"/>
                <a:cs typeface="Arial" pitchFamily="34" charset="0"/>
              </a:rPr>
              <a:t> milioni di euro di patrimonio netto</a:t>
            </a:r>
          </a:p>
          <a:p>
            <a:r>
              <a:rPr lang="it-IT" sz="1400" b="1" dirty="0" smtClean="0">
                <a:solidFill>
                  <a:srgbClr val="D70064"/>
                </a:solidFill>
                <a:latin typeface="Arial" pitchFamily="34" charset="0"/>
                <a:cs typeface="Arial" pitchFamily="34" charset="0"/>
              </a:rPr>
              <a:t>374%</a:t>
            </a:r>
            <a:r>
              <a:rPr lang="it-IT" sz="1200" dirty="0" smtClean="0">
                <a:solidFill>
                  <a:srgbClr val="4C4C4C"/>
                </a:solidFill>
                <a:latin typeface="Arial" pitchFamily="34" charset="0"/>
                <a:cs typeface="Arial" pitchFamily="34" charset="0"/>
              </a:rPr>
              <a:t> margine di solvibilità</a:t>
            </a:r>
          </a:p>
          <a:p>
            <a:r>
              <a:rPr lang="it-IT" sz="1400" b="1" dirty="0">
                <a:solidFill>
                  <a:srgbClr val="D70064"/>
                </a:solidFill>
                <a:latin typeface="Arial" pitchFamily="34" charset="0"/>
                <a:cs typeface="Arial" pitchFamily="34" charset="0"/>
              </a:rPr>
              <a:t>978,4% </a:t>
            </a:r>
            <a:r>
              <a:rPr lang="it-IT" sz="1200" dirty="0" smtClean="0">
                <a:solidFill>
                  <a:srgbClr val="4C4C4C"/>
                </a:solidFill>
                <a:latin typeface="Arial" pitchFamily="34" charset="0"/>
                <a:cs typeface="Arial" pitchFamily="34" charset="0"/>
              </a:rPr>
              <a:t>di Riserve Matematiche</a:t>
            </a:r>
          </a:p>
          <a:p>
            <a:r>
              <a:rPr lang="it-IT" sz="1200" dirty="0" smtClean="0">
                <a:solidFill>
                  <a:srgbClr val="4C4C4C"/>
                </a:solidFill>
                <a:latin typeface="Arial" pitchFamily="34" charset="0"/>
                <a:cs typeface="Arial" pitchFamily="34" charset="0"/>
              </a:rPr>
              <a:t>Il </a:t>
            </a:r>
            <a:r>
              <a:rPr lang="it-IT" sz="1400" b="1" dirty="0" smtClean="0">
                <a:solidFill>
                  <a:srgbClr val="002364"/>
                </a:solidFill>
                <a:latin typeface="Arial" pitchFamily="34" charset="0"/>
                <a:cs typeface="Arial" pitchFamily="34" charset="0"/>
              </a:rPr>
              <a:t>Team di Investimenti </a:t>
            </a:r>
            <a:r>
              <a:rPr lang="it-IT" sz="1200" dirty="0" smtClean="0">
                <a:solidFill>
                  <a:srgbClr val="4C4C4C"/>
                </a:solidFill>
                <a:latin typeface="Arial" pitchFamily="34" charset="0"/>
                <a:cs typeface="Arial" pitchFamily="34" charset="0"/>
              </a:rPr>
              <a:t>è altamente specializzato ed opera nei mercati finanziari da più di 15 anni.</a:t>
            </a:r>
          </a:p>
        </p:txBody>
      </p:sp>
      <p:pic>
        <p:nvPicPr>
          <p:cNvPr id="6" name="Picture 2"/>
          <p:cNvPicPr>
            <a:picLocks noChangeAspect="1" noChangeArrowheads="1"/>
          </p:cNvPicPr>
          <p:nvPr/>
        </p:nvPicPr>
        <p:blipFill>
          <a:blip r:embed="rId2" cstate="print"/>
          <a:srcRect/>
          <a:stretch>
            <a:fillRect/>
          </a:stretch>
        </p:blipFill>
        <p:spPr bwMode="auto">
          <a:xfrm>
            <a:off x="1691680" y="2395634"/>
            <a:ext cx="5832648" cy="1747992"/>
          </a:xfrm>
          <a:prstGeom prst="rect">
            <a:avLst/>
          </a:prstGeom>
          <a:noFill/>
          <a:ln w="9525">
            <a:noFill/>
            <a:miter lim="800000"/>
            <a:headEnd/>
            <a:tailEnd/>
          </a:ln>
        </p:spPr>
      </p:pic>
      <p:sp>
        <p:nvSpPr>
          <p:cNvPr id="8" name="CasellaDiTesto 7"/>
          <p:cNvSpPr txBox="1"/>
          <p:nvPr/>
        </p:nvSpPr>
        <p:spPr>
          <a:xfrm>
            <a:off x="5076056" y="6309320"/>
            <a:ext cx="2439539" cy="246221"/>
          </a:xfrm>
          <a:prstGeom prst="rect">
            <a:avLst/>
          </a:prstGeom>
          <a:noFill/>
        </p:spPr>
        <p:txBody>
          <a:bodyPr wrap="square" rtlCol="0" anchor="b">
            <a:spAutoFit/>
          </a:bodyPr>
          <a:lstStyle/>
          <a:p>
            <a:pPr algn="r"/>
            <a:r>
              <a:rPr lang="it-IT" sz="1000" dirty="0" smtClean="0">
                <a:solidFill>
                  <a:schemeClr val="tx1">
                    <a:lumMod val="50000"/>
                    <a:lumOff val="50000"/>
                  </a:schemeClr>
                </a:solidFill>
                <a:latin typeface="Arial" pitchFamily="34" charset="0"/>
                <a:cs typeface="Arial" pitchFamily="34" charset="0"/>
              </a:rPr>
              <a:t>Dati al 31/12/2014</a:t>
            </a:r>
            <a:endParaRPr lang="it-IT" sz="1000" dirty="0">
              <a:solidFill>
                <a:schemeClr val="tx1">
                  <a:lumMod val="50000"/>
                  <a:lumOff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CNP </a:t>
            </a:r>
            <a:r>
              <a:rPr lang="it-IT" dirty="0" smtClean="0">
                <a:solidFill>
                  <a:srgbClr val="D70064"/>
                </a:solidFill>
              </a:rPr>
              <a:t>PARTNERS – In ogni momento della tua vita</a:t>
            </a:r>
            <a:endParaRPr lang="it-IT" dirty="0">
              <a:solidFill>
                <a:srgbClr val="D70064"/>
              </a:solidFill>
            </a:endParaRPr>
          </a:p>
        </p:txBody>
      </p:sp>
      <p:sp>
        <p:nvSpPr>
          <p:cNvPr id="3" name="Segnaposto numero diapositiva 2"/>
          <p:cNvSpPr>
            <a:spLocks noGrp="1"/>
          </p:cNvSpPr>
          <p:nvPr>
            <p:ph type="sldNum" sz="quarter" idx="12"/>
          </p:nvPr>
        </p:nvSpPr>
        <p:spPr/>
        <p:txBody>
          <a:bodyPr/>
          <a:lstStyle/>
          <a:p>
            <a:fld id="{9D6A66C3-F6AC-47B2-B5BC-E0A86AF003C3}" type="slidenum">
              <a:rPr lang="es-ES" smtClean="0"/>
              <a:pPr/>
              <a:t>9</a:t>
            </a:fld>
            <a:endParaRPr lang="es-ES" dirty="0"/>
          </a:p>
        </p:txBody>
      </p:sp>
      <p:pic>
        <p:nvPicPr>
          <p:cNvPr id="4" name="Picture 2"/>
          <p:cNvPicPr>
            <a:picLocks noChangeAspect="1" noChangeArrowheads="1"/>
          </p:cNvPicPr>
          <p:nvPr/>
        </p:nvPicPr>
        <p:blipFill>
          <a:blip r:embed="rId2" cstate="print"/>
          <a:srcRect/>
          <a:stretch>
            <a:fillRect/>
          </a:stretch>
        </p:blipFill>
        <p:spPr bwMode="auto">
          <a:xfrm>
            <a:off x="611560" y="1772816"/>
            <a:ext cx="4295775" cy="2638425"/>
          </a:xfrm>
          <a:prstGeom prst="rect">
            <a:avLst/>
          </a:prstGeom>
          <a:noFill/>
          <a:ln w="9525">
            <a:noFill/>
            <a:miter lim="800000"/>
            <a:headEnd/>
            <a:tailEnd/>
          </a:ln>
        </p:spPr>
      </p:pic>
      <p:sp>
        <p:nvSpPr>
          <p:cNvPr id="5" name="CasellaDiTesto 4"/>
          <p:cNvSpPr txBox="1"/>
          <p:nvPr/>
        </p:nvSpPr>
        <p:spPr>
          <a:xfrm>
            <a:off x="5436096" y="2060848"/>
            <a:ext cx="2948026" cy="2123658"/>
          </a:xfrm>
          <a:prstGeom prst="rect">
            <a:avLst/>
          </a:prstGeom>
          <a:noFill/>
        </p:spPr>
        <p:txBody>
          <a:bodyPr wrap="square" rtlCol="0">
            <a:spAutoFit/>
          </a:bodyPr>
          <a:lstStyle/>
          <a:p>
            <a:r>
              <a:rPr lang="it-IT" sz="1200" dirty="0" smtClean="0">
                <a:solidFill>
                  <a:srgbClr val="4C4C4C"/>
                </a:solidFill>
                <a:latin typeface="Arial" pitchFamily="34" charset="0"/>
                <a:cs typeface="Arial" pitchFamily="34" charset="0"/>
              </a:rPr>
              <a:t>CNP </a:t>
            </a:r>
            <a:r>
              <a:rPr lang="it-IT" sz="1200" dirty="0" err="1" smtClean="0">
                <a:solidFill>
                  <a:srgbClr val="4C4C4C"/>
                </a:solidFill>
                <a:latin typeface="Arial" pitchFamily="34" charset="0"/>
                <a:cs typeface="Arial" pitchFamily="34" charset="0"/>
              </a:rPr>
              <a:t>Partners</a:t>
            </a:r>
            <a:r>
              <a:rPr lang="it-IT" sz="1200" dirty="0" smtClean="0">
                <a:solidFill>
                  <a:srgbClr val="4C4C4C"/>
                </a:solidFill>
                <a:latin typeface="Arial" pitchFamily="34" charset="0"/>
                <a:cs typeface="Arial" pitchFamily="34" charset="0"/>
              </a:rPr>
              <a:t> sviluppa la sua attività in un settore che ha suscitato un nuovo interesse tra i consumatori  negli ultimi anni, come conseguenza delle incertezze sul futuro del sistema pensionistico pubblico e del desiderio dei cittadini di garantirsi una pensione certa, oltre che della ristrutturazione bancaria e della ricerca di soluzioni di risparmio che sappiano combinare redditività e benefici fiscali.</a:t>
            </a:r>
            <a:endParaRPr lang="it-IT" sz="1200" dirty="0">
              <a:solidFill>
                <a:srgbClr val="4C4C4C"/>
              </a:solidFill>
              <a:latin typeface="Arial" pitchFamily="34" charset="0"/>
              <a:cs typeface="Arial" pitchFamily="34" charset="0"/>
            </a:endParaRPr>
          </a:p>
        </p:txBody>
      </p:sp>
      <p:sp>
        <p:nvSpPr>
          <p:cNvPr id="6" name="Segnaposto contenuto 2"/>
          <p:cNvSpPr txBox="1">
            <a:spLocks/>
          </p:cNvSpPr>
          <p:nvPr/>
        </p:nvSpPr>
        <p:spPr>
          <a:xfrm>
            <a:off x="539552" y="5157192"/>
            <a:ext cx="8208912" cy="1156246"/>
          </a:xfrm>
          <a:prstGeom prst="rect">
            <a:avLst/>
          </a:prstGeom>
        </p:spPr>
        <p:txBody>
          <a:bodyPr numCol="1">
            <a:normAutofit/>
          </a:bodyPr>
          <a:lstStyle/>
          <a:p>
            <a:pPr marL="0" marR="0" lvl="0" indent="0" algn="l" defTabSz="914400" rtl="0" eaLnBrk="1" fontAlgn="auto" latinLnBrk="0" hangingPunct="1">
              <a:lnSpc>
                <a:spcPct val="100000"/>
              </a:lnSpc>
              <a:spcBef>
                <a:spcPct val="20000"/>
              </a:spcBef>
              <a:spcAft>
                <a:spcPts val="0"/>
              </a:spcAft>
              <a:buClr>
                <a:srgbClr val="D70064"/>
              </a:buClr>
              <a:buSzTx/>
              <a:buFont typeface="Arial" pitchFamily="34" charset="0"/>
              <a:buChar char="•"/>
              <a:tabLst/>
              <a:defRPr/>
            </a:pPr>
            <a:r>
              <a:rPr kumimoji="0" lang="it-IT"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Possibilità di </a:t>
            </a:r>
            <a:r>
              <a:rPr kumimoji="0" lang="it-IT" sz="1400" b="1" i="0" u="none" strike="noStrike" kern="1200" cap="none" spc="0" normalizeH="0" baseline="0" noProof="0" dirty="0" smtClean="0">
                <a:ln>
                  <a:noFill/>
                </a:ln>
                <a:solidFill>
                  <a:srgbClr val="002364"/>
                </a:solidFill>
                <a:effectLst/>
                <a:uLnTx/>
                <a:uFillTx/>
                <a:latin typeface="Arial" pitchFamily="34" charset="0"/>
                <a:ea typeface="+mn-ea"/>
                <a:cs typeface="Arial" pitchFamily="34" charset="0"/>
              </a:rPr>
              <a:t>creare le Gestioni Separate</a:t>
            </a: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 con  gli stessi presidi di garanzia offerti dalle compagnie italiane</a:t>
            </a:r>
          </a:p>
          <a:p>
            <a:pPr marL="0" marR="0" lvl="0" indent="0" algn="l" defTabSz="914400" rtl="0" eaLnBrk="1" fontAlgn="auto" latinLnBrk="0" hangingPunct="1">
              <a:lnSpc>
                <a:spcPct val="100000"/>
              </a:lnSpc>
              <a:spcBef>
                <a:spcPct val="20000"/>
              </a:spcBef>
              <a:spcAft>
                <a:spcPts val="0"/>
              </a:spcAft>
              <a:buClr>
                <a:srgbClr val="D70064"/>
              </a:buClr>
              <a:buSzTx/>
              <a:buFont typeface="Arial" pitchFamily="34" charset="0"/>
              <a:buChar char="•"/>
              <a:tabLst/>
              <a:defRPr/>
            </a:pP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  </a:t>
            </a:r>
            <a:r>
              <a:rPr kumimoji="0" lang="it-IT" sz="1400" b="1" i="0" u="none" strike="noStrike" kern="1200" cap="none" spc="0" normalizeH="0" baseline="0" noProof="0" dirty="0" smtClean="0">
                <a:ln>
                  <a:noFill/>
                </a:ln>
                <a:solidFill>
                  <a:srgbClr val="002364"/>
                </a:solidFill>
                <a:effectLst/>
                <a:uLnTx/>
                <a:uFillTx/>
                <a:latin typeface="Arial" pitchFamily="34" charset="0"/>
                <a:ea typeface="+mn-ea"/>
                <a:cs typeface="Arial" pitchFamily="34" charset="0"/>
              </a:rPr>
              <a:t>Piattaforma fondi  </a:t>
            </a: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di gestori globali  e “</a:t>
            </a:r>
            <a:r>
              <a:rPr kumimoji="0" lang="it-IT" sz="1400" b="0" i="0" u="none" strike="noStrike" kern="1200" cap="none" spc="0" normalizeH="0" baseline="0" noProof="0" dirty="0" err="1" smtClean="0">
                <a:ln>
                  <a:noFill/>
                </a:ln>
                <a:solidFill>
                  <a:srgbClr val="4C4C4C"/>
                </a:solidFill>
                <a:effectLst/>
                <a:uLnTx/>
                <a:uFillTx/>
                <a:latin typeface="Arial" pitchFamily="34" charset="0"/>
                <a:ea typeface="+mn-ea"/>
                <a:cs typeface="Arial" pitchFamily="34" charset="0"/>
              </a:rPr>
              <a:t>boutiques</a:t>
            </a:r>
            <a:r>
              <a:rPr kumimoji="0" lang="it-IT" sz="1400" b="0" i="0" u="none" strike="noStrike" kern="1200" cap="none" spc="0" normalizeH="0" baseline="0" noProof="0" dirty="0" smtClean="0">
                <a:ln>
                  <a:noFill/>
                </a:ln>
                <a:solidFill>
                  <a:srgbClr val="4C4C4C"/>
                </a:solidFill>
                <a:effectLst/>
                <a:uLnTx/>
                <a:uFillTx/>
                <a:latin typeface="Arial" pitchFamily="34" charset="0"/>
                <a:ea typeface="+mn-ea"/>
                <a:cs typeface="Arial" pitchFamily="34" charset="0"/>
              </a:rPr>
              <a:t>” di investimento selezionati dai gestori della compagnia tramite piattaforma ALLFUNDS.</a:t>
            </a:r>
            <a:endParaRPr kumimoji="0" lang="it-I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asellaDiTesto 6"/>
          <p:cNvSpPr txBox="1"/>
          <p:nvPr/>
        </p:nvSpPr>
        <p:spPr>
          <a:xfrm>
            <a:off x="611560" y="4437112"/>
            <a:ext cx="7992888" cy="646331"/>
          </a:xfrm>
          <a:prstGeom prst="rect">
            <a:avLst/>
          </a:prstGeom>
          <a:noFill/>
        </p:spPr>
        <p:txBody>
          <a:bodyPr wrap="square" rtlCol="0">
            <a:spAutoFit/>
          </a:bodyPr>
          <a:lstStyle/>
          <a:p>
            <a:r>
              <a:rPr lang="it-IT" dirty="0" smtClean="0">
                <a:solidFill>
                  <a:srgbClr val="002364"/>
                </a:solidFill>
                <a:latin typeface="Arial" pitchFamily="34" charset="0"/>
                <a:cs typeface="Arial" pitchFamily="34" charset="0"/>
              </a:rPr>
              <a:t>FLESSIBILITÀ NELLA </a:t>
            </a:r>
            <a:r>
              <a:rPr lang="it-IT" b="1" dirty="0" smtClean="0">
                <a:solidFill>
                  <a:srgbClr val="002364"/>
                </a:solidFill>
                <a:latin typeface="Arial" pitchFamily="34" charset="0"/>
                <a:cs typeface="Arial" pitchFamily="34" charset="0"/>
              </a:rPr>
              <a:t>COSTRUZIONE</a:t>
            </a:r>
            <a:r>
              <a:rPr lang="it-IT" dirty="0" smtClean="0">
                <a:solidFill>
                  <a:srgbClr val="002364"/>
                </a:solidFill>
                <a:latin typeface="Arial" pitchFamily="34" charset="0"/>
                <a:cs typeface="Arial" pitchFamily="34" charset="0"/>
              </a:rPr>
              <a:t> DEI PRODOTTI </a:t>
            </a:r>
          </a:p>
          <a:p>
            <a:r>
              <a:rPr lang="it-IT" dirty="0" smtClean="0">
                <a:solidFill>
                  <a:srgbClr val="002364"/>
                </a:solidFill>
                <a:latin typeface="Arial" pitchFamily="34" charset="0"/>
                <a:cs typeface="Arial" pitchFamily="34" charset="0"/>
              </a:rPr>
              <a:t>E </a:t>
            </a:r>
            <a:r>
              <a:rPr lang="it-IT" b="1" dirty="0" smtClean="0">
                <a:solidFill>
                  <a:srgbClr val="002364"/>
                </a:solidFill>
                <a:latin typeface="Arial" pitchFamily="34" charset="0"/>
                <a:cs typeface="Arial" pitchFamily="34" charset="0"/>
              </a:rPr>
              <a:t>SICUREZZA </a:t>
            </a:r>
            <a:r>
              <a:rPr lang="it-IT" dirty="0" smtClean="0">
                <a:solidFill>
                  <a:srgbClr val="002364"/>
                </a:solidFill>
                <a:latin typeface="Arial" pitchFamily="34" charset="0"/>
                <a:cs typeface="Arial" pitchFamily="34" charset="0"/>
              </a:rPr>
              <a:t> PER IL CLIENTE:</a:t>
            </a:r>
            <a:endParaRPr lang="it-IT" dirty="0">
              <a:solidFill>
                <a:srgbClr val="002364"/>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 cnp partners">
  <a:themeElements>
    <a:clrScheme name="Personalizado partners">
      <a:dk1>
        <a:srgbClr val="3F3F3F"/>
      </a:dk1>
      <a:lt1>
        <a:sysClr val="window" lastClr="FFFFFF"/>
      </a:lt1>
      <a:dk2>
        <a:srgbClr val="002364"/>
      </a:dk2>
      <a:lt2>
        <a:srgbClr val="62BCE9"/>
      </a:lt2>
      <a:accent1>
        <a:srgbClr val="4CAFAA"/>
      </a:accent1>
      <a:accent2>
        <a:srgbClr val="B4DEDC"/>
      </a:accent2>
      <a:accent3>
        <a:srgbClr val="D70064"/>
      </a:accent3>
      <a:accent4>
        <a:srgbClr val="FF93C6"/>
      </a:accent4>
      <a:accent5>
        <a:srgbClr val="002364"/>
      </a:accent5>
      <a:accent6>
        <a:srgbClr val="4789FF"/>
      </a:accent6>
      <a:hlink>
        <a:srgbClr val="FFDE26"/>
      </a:hlink>
      <a:folHlink>
        <a:srgbClr val="DEBE0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3802</TotalTime>
  <Words>2951</Words>
  <Application>Microsoft Office PowerPoint</Application>
  <PresentationFormat>Presentazione su schermo (4:3)</PresentationFormat>
  <Paragraphs>581</Paragraphs>
  <Slides>32</Slides>
  <Notes>0</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plantilla cnp partners</vt:lpstr>
      <vt:lpstr>Diapositiva 1</vt:lpstr>
      <vt:lpstr>AGENDA</vt:lpstr>
      <vt:lpstr>CHI SIAMO</vt:lpstr>
      <vt:lpstr>IL GRUPPO CNP</vt:lpstr>
      <vt:lpstr>CNP ASSURANCES</vt:lpstr>
      <vt:lpstr>CNP ASSURANCES – key numbers</vt:lpstr>
      <vt:lpstr>CNP ASSURANCES – group overview</vt:lpstr>
      <vt:lpstr>CNP PARTNERS - origini e key numbers</vt:lpstr>
      <vt:lpstr>CNP PARTNERS – In ogni momento della tua vita</vt:lpstr>
      <vt:lpstr>CNP IN ITALIA</vt:lpstr>
      <vt:lpstr>La NUOVA CNP in Italia</vt:lpstr>
      <vt:lpstr>Il prodotto CiiS</vt:lpstr>
      <vt:lpstr>Cnp Investment Insurance Solution</vt:lpstr>
      <vt:lpstr>Cnp Investment Insurance Solution</vt:lpstr>
      <vt:lpstr>GESTIONE SEPARATA</vt:lpstr>
      <vt:lpstr>FONDI INTERNI ASSICURATIVI A PROFILO DI RISCHIO E TOTAL RETURN</vt:lpstr>
      <vt:lpstr>OICR</vt:lpstr>
      <vt:lpstr>SERVIZI AGGIUNTIVI</vt:lpstr>
      <vt:lpstr>SERVIZI AGGIUNTIVI</vt:lpstr>
      <vt:lpstr>FRONT END</vt:lpstr>
      <vt:lpstr>REPORTISTICA</vt:lpstr>
      <vt:lpstr>SERVIZI AUTOMATICI OPZIONALI</vt:lpstr>
      <vt:lpstr>SERVIZI OPZIONALI</vt:lpstr>
      <vt:lpstr>SERVIZI OPZIONALI – PROGRESSIVE INVESTMENT</vt:lpstr>
      <vt:lpstr>SERVIZI OPZIONALI – LOCK IN</vt:lpstr>
      <vt:lpstr>SERVIZI OPZIONALI – STOP LOSS</vt:lpstr>
      <vt:lpstr>GARANZIE : CASO MORTE</vt:lpstr>
      <vt:lpstr>AREA DEDICATA PER IL CLIENTE</vt:lpstr>
      <vt:lpstr>AREA DEDICATA PER LE RETI</vt:lpstr>
      <vt:lpstr>HELP DESK</vt:lpstr>
      <vt:lpstr>SVILUPPI FUTURI</vt:lpstr>
      <vt:lpstr>Diapositiva 32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mmorano</dc:creator>
  <cp:lastModifiedBy>pubbiali</cp:lastModifiedBy>
  <cp:revision>350</cp:revision>
  <dcterms:created xsi:type="dcterms:W3CDTF">2014-11-10T15:56:53Z</dcterms:created>
  <dcterms:modified xsi:type="dcterms:W3CDTF">2015-09-14T15:40:44Z</dcterms:modified>
</cp:coreProperties>
</file>