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279" r:id="rId2"/>
    <p:sldId id="267" r:id="rId3"/>
    <p:sldId id="258" r:id="rId4"/>
    <p:sldId id="266" r:id="rId5"/>
    <p:sldId id="269" r:id="rId6"/>
    <p:sldId id="270" r:id="rId7"/>
    <p:sldId id="281" r:id="rId8"/>
    <p:sldId id="271" r:id="rId9"/>
    <p:sldId id="280" r:id="rId10"/>
    <p:sldId id="268" r:id="rId11"/>
    <p:sldId id="272" r:id="rId12"/>
    <p:sldId id="276" r:id="rId13"/>
    <p:sldId id="283" r:id="rId14"/>
    <p:sldId id="273" r:id="rId15"/>
    <p:sldId id="274" r:id="rId16"/>
    <p:sldId id="277" r:id="rId17"/>
    <p:sldId id="275" r:id="rId18"/>
    <p:sldId id="278" r:id="rId19"/>
    <p:sldId id="282" r:id="rId20"/>
  </p:sldIdLst>
  <p:sldSz cx="9144000" cy="6858000" type="screen4x3"/>
  <p:notesSz cx="7099300" cy="102346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20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21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79ADB2-1529-4BED-8F76-5C3CE2363D12}" type="datetimeFigureOut">
              <a:rPr lang="it-IT"/>
              <a:pPr/>
              <a:t>14/09/2015</a:t>
            </a:fld>
            <a:endParaRPr lang="it-IT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A43572-8B7D-493A-8308-6821990FC7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88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5B94B57-7231-4C83-9450-820E5D467C1F}" type="datetimeFigureOut">
              <a:rPr lang="it-CH" smtClean="0"/>
              <a:pPr/>
              <a:t>14.09.2015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7AA067B-CCBA-4254-8854-0CC0BCED76B2}" type="slidenum">
              <a:rPr lang="it-CH" smtClean="0"/>
              <a:pPr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3217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A067B-CCBA-4254-8854-0CC0BCED76B2}" type="slidenum">
              <a:rPr lang="it-CH" smtClean="0"/>
              <a:pPr/>
              <a:t>1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6907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9617" y="3886200"/>
            <a:ext cx="830476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A9A4-5DEC-4883-9593-1845EE84E10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FRONTO + COM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12750" y="2349500"/>
            <a:ext cx="4083050" cy="24495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199" y="2349500"/>
            <a:ext cx="4089591" cy="24495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/>
          </p:nvPr>
        </p:nvSpPr>
        <p:spPr>
          <a:xfrm>
            <a:off x="412750" y="4995864"/>
            <a:ext cx="8312150" cy="113665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9AA8-C335-4064-8EAE-BD970F22A26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piè di pagina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MMENTO + COM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12750" y="3685318"/>
            <a:ext cx="4083050" cy="24495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199" y="3685318"/>
            <a:ext cx="4089591" cy="24495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/>
          </p:nvPr>
        </p:nvSpPr>
        <p:spPr>
          <a:xfrm>
            <a:off x="412750" y="2349500"/>
            <a:ext cx="8312150" cy="1040925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6F60-75A3-4FA7-9850-4604D9FB4FB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piè di pagina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OLO + TITOLETTO +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49" y="1257912"/>
            <a:ext cx="8316913" cy="969851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2750" y="2349500"/>
            <a:ext cx="4084638" cy="639762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2750" y="2989262"/>
            <a:ext cx="4084638" cy="30909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49500"/>
            <a:ext cx="4092766" cy="639762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89262"/>
            <a:ext cx="4092766" cy="30909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1285-298C-4F48-AA32-48954077973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3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2"/>
          </p:nvPr>
        </p:nvSpPr>
        <p:spPr>
          <a:xfrm>
            <a:off x="419099" y="2349593"/>
            <a:ext cx="2708275" cy="378291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3205163" y="2349594"/>
            <a:ext cx="2735262" cy="378291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4"/>
          </p:nvPr>
        </p:nvSpPr>
        <p:spPr>
          <a:xfrm>
            <a:off x="6013450" y="2349594"/>
            <a:ext cx="2716213" cy="378291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A660D-BD3D-4316-88EB-A39D43F03CC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ETTO + COMMENTO +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618" y="1265238"/>
            <a:ext cx="3045896" cy="10842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49" y="1265238"/>
            <a:ext cx="5162741" cy="48609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2750" y="2427288"/>
            <a:ext cx="3052763" cy="36988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2D24-8C59-42E6-B54D-7E8DDCE22F7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+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265237"/>
            <a:ext cx="5486400" cy="3462337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D670-AE01-4A4C-A99F-F967C764A3E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BOX +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2"/>
          </p:nvPr>
        </p:nvSpPr>
        <p:spPr>
          <a:xfrm>
            <a:off x="419100" y="2349499"/>
            <a:ext cx="4076700" cy="180022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19100" y="4354513"/>
            <a:ext cx="4076700" cy="17780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4"/>
          </p:nvPr>
        </p:nvSpPr>
        <p:spPr>
          <a:xfrm>
            <a:off x="4645025" y="2349500"/>
            <a:ext cx="4079875" cy="3783014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57990-96C1-472F-8FFA-8BC378F599F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2"/>
          </p:nvPr>
        </p:nvSpPr>
        <p:spPr>
          <a:xfrm>
            <a:off x="419101" y="2349500"/>
            <a:ext cx="2705100" cy="3783013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3206750" y="2349500"/>
            <a:ext cx="5522913" cy="3783013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2C859B-D2B5-473F-827E-D051683318B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2"/>
          </p:nvPr>
        </p:nvSpPr>
        <p:spPr>
          <a:xfrm>
            <a:off x="419100" y="2349500"/>
            <a:ext cx="5521325" cy="378301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6013451" y="2349500"/>
            <a:ext cx="2716212" cy="378301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F7C1FC-AACA-4B2D-987E-1F9E939FA73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2"/>
          </p:nvPr>
        </p:nvSpPr>
        <p:spPr>
          <a:xfrm>
            <a:off x="419100" y="2349499"/>
            <a:ext cx="4076700" cy="180022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19100" y="4354513"/>
            <a:ext cx="4076700" cy="17780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4"/>
          </p:nvPr>
        </p:nvSpPr>
        <p:spPr>
          <a:xfrm>
            <a:off x="4645025" y="2349500"/>
            <a:ext cx="4079875" cy="3783014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A57806-1C80-46B8-AAD9-984C5E76CA9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0B37-E5E2-4894-AAF1-A6E962B63F1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14" name="Segnaposto grafico 13"/>
          <p:cNvSpPr>
            <a:spLocks noGrp="1"/>
          </p:cNvSpPr>
          <p:nvPr>
            <p:ph type="chart" sz="quarter" idx="12"/>
          </p:nvPr>
        </p:nvSpPr>
        <p:spPr>
          <a:xfrm>
            <a:off x="419100" y="2349500"/>
            <a:ext cx="4086225" cy="180181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16" name="Segnaposto grafico 15"/>
          <p:cNvSpPr>
            <a:spLocks noGrp="1"/>
          </p:cNvSpPr>
          <p:nvPr>
            <p:ph type="chart" sz="quarter" idx="13"/>
          </p:nvPr>
        </p:nvSpPr>
        <p:spPr>
          <a:xfrm>
            <a:off x="4643439" y="2349500"/>
            <a:ext cx="4081462" cy="180181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4"/>
          </p:nvPr>
        </p:nvSpPr>
        <p:spPr>
          <a:xfrm>
            <a:off x="419100" y="4351339"/>
            <a:ext cx="4086225" cy="1757362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20" name="Segnaposto grafico 19"/>
          <p:cNvSpPr>
            <a:spLocks noGrp="1"/>
          </p:cNvSpPr>
          <p:nvPr>
            <p:ph type="chart" sz="quarter" idx="15"/>
          </p:nvPr>
        </p:nvSpPr>
        <p:spPr>
          <a:xfrm>
            <a:off x="4643440" y="4351339"/>
            <a:ext cx="4086224" cy="1757361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E1087B-5296-4A94-AA93-60174771479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F7FD-8183-49DC-972D-34F778F320F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3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438525"/>
            <a:ext cx="9144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2533707" y="1772991"/>
            <a:ext cx="6195955" cy="13035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33707" y="5156172"/>
            <a:ext cx="6195956" cy="882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ZIONE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617" y="4406900"/>
            <a:ext cx="8318174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accent4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9617" y="2906713"/>
            <a:ext cx="831817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4728-7A73-4A76-AE38-1278C34E5B5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7F2B-72DB-4C58-B4B2-C06F210665C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MMENTO + GRAFICO +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2"/>
          </p:nvPr>
        </p:nvSpPr>
        <p:spPr>
          <a:xfrm>
            <a:off x="419099" y="2349501"/>
            <a:ext cx="8310563" cy="280692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419100" y="2840207"/>
            <a:ext cx="8310563" cy="2880210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4"/>
          </p:nvPr>
        </p:nvSpPr>
        <p:spPr>
          <a:xfrm>
            <a:off x="429442" y="5827712"/>
            <a:ext cx="8295457" cy="2809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8E23C-03F8-48EF-AC56-9656ECAD397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MMENTO + 2 GRAFICO + 2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2"/>
          </p:nvPr>
        </p:nvSpPr>
        <p:spPr>
          <a:xfrm>
            <a:off x="419099" y="2349501"/>
            <a:ext cx="8310563" cy="280692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419100" y="2840207"/>
            <a:ext cx="4086225" cy="2880210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4"/>
          </p:nvPr>
        </p:nvSpPr>
        <p:spPr>
          <a:xfrm>
            <a:off x="429442" y="5827712"/>
            <a:ext cx="4075883" cy="2809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5"/>
          </p:nvPr>
        </p:nvSpPr>
        <p:spPr>
          <a:xfrm>
            <a:off x="4643438" y="2840207"/>
            <a:ext cx="4086225" cy="287955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6"/>
          </p:nvPr>
        </p:nvSpPr>
        <p:spPr>
          <a:xfrm>
            <a:off x="4643439" y="5827713"/>
            <a:ext cx="4081462" cy="2809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278F2E-6635-4EB0-AB8C-1D00BCB93F1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2" name="Segnaposto piè di pagina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OLO +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12750" y="2349500"/>
            <a:ext cx="4083050" cy="37766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199" y="2349500"/>
            <a:ext cx="4089591" cy="37766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3D53-8947-4161-A856-9BC7202607B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1/3 + COM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12750" y="2349501"/>
            <a:ext cx="8312150" cy="10429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/>
          </p:nvPr>
        </p:nvSpPr>
        <p:spPr>
          <a:xfrm>
            <a:off x="412750" y="3676650"/>
            <a:ext cx="8312150" cy="2455864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82CA-AF77-4DB0-B0B7-352595896C9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2/3 + COM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12750" y="2349500"/>
            <a:ext cx="8312150" cy="24495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/>
          </p:nvPr>
        </p:nvSpPr>
        <p:spPr>
          <a:xfrm>
            <a:off x="412750" y="4995864"/>
            <a:ext cx="8312150" cy="113665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7B4E-ED70-4006-9B74-49A01209652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7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383338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magine 6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91440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egnaposto titolo 1"/>
          <p:cNvSpPr>
            <a:spLocks noGrp="1"/>
          </p:cNvSpPr>
          <p:nvPr>
            <p:ph type="title"/>
          </p:nvPr>
        </p:nvSpPr>
        <p:spPr bwMode="auto">
          <a:xfrm>
            <a:off x="419100" y="1257300"/>
            <a:ext cx="83058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410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12750" y="2349500"/>
            <a:ext cx="8318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435975" y="6470650"/>
            <a:ext cx="538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Futura Light"/>
                <a:ea typeface="+mn-ea"/>
                <a:cs typeface="Futura Light"/>
              </a:defRPr>
            </a:lvl1pPr>
          </a:lstStyle>
          <a:p>
            <a:pPr>
              <a:defRPr/>
            </a:pPr>
            <a:fld id="{402F7E05-144A-49D9-9E06-252309E15AF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419100" y="6477000"/>
            <a:ext cx="2895600" cy="365125"/>
          </a:xfrm>
          <a:prstGeom prst="rect">
            <a:avLst/>
          </a:prstGeom>
        </p:spPr>
        <p:txBody>
          <a:bodyPr vert="horz" lIns="0" tIns="4572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tx1">
                    <a:tint val="75000"/>
                  </a:schemeClr>
                </a:solidFill>
                <a:latin typeface="Futura Medium"/>
                <a:ea typeface="+mn-ea"/>
                <a:cs typeface="Futura Medium"/>
              </a:defRPr>
            </a:lvl1pPr>
          </a:lstStyle>
          <a:p>
            <a:pPr>
              <a:defRPr/>
            </a:pPr>
            <a:r>
              <a:rPr lang="it-IT"/>
              <a:t>Carthesio Holding S.A.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78" r:id="rId5"/>
    <p:sldLayoutId id="2147483679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0" r:id="rId13"/>
    <p:sldLayoutId id="2147483673" r:id="rId14"/>
    <p:sldLayoutId id="2147483674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75" r:id="rId21"/>
    <p:sldLayoutId id="2147483686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Futura Bold"/>
          <a:ea typeface="ＭＳ Ｐゴシック" charset="0"/>
          <a:cs typeface="Futura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Bold" charset="0"/>
          <a:ea typeface="ＭＳ Ｐゴシック" charset="0"/>
          <a:cs typeface="Futura Bol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Bold" charset="0"/>
          <a:ea typeface="ＭＳ Ｐゴシック" charset="0"/>
          <a:cs typeface="Futura Bol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Bold" charset="0"/>
          <a:ea typeface="ＭＳ Ｐゴシック" charset="0"/>
          <a:cs typeface="Futura Bol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Bold" charset="0"/>
          <a:ea typeface="ＭＳ Ｐゴシック" charset="0"/>
          <a:cs typeface="Futura Bol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Bold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Bold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Bold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1600"/>
        </a:spcBef>
        <a:spcAft>
          <a:spcPct val="0"/>
        </a:spcAft>
        <a:buClr>
          <a:srgbClr val="900000"/>
        </a:buClr>
        <a:buSzPct val="70000"/>
        <a:buFont typeface="Lucida Grande"/>
        <a:buChar char="◆"/>
        <a:defRPr sz="1600" kern="1200">
          <a:solidFill>
            <a:schemeClr val="tx1"/>
          </a:solidFill>
          <a:latin typeface="Futura Light"/>
          <a:ea typeface="ＭＳ Ｐゴシック" charset="0"/>
          <a:cs typeface="Futura Light"/>
        </a:defRPr>
      </a:lvl1pPr>
      <a:lvl2pPr marL="742950" indent="-285750" algn="l" defTabSz="457200" rtl="0" eaLnBrk="0" fontAlgn="base" hangingPunct="0">
        <a:spcBef>
          <a:spcPts val="1600"/>
        </a:spcBef>
        <a:spcAft>
          <a:spcPct val="0"/>
        </a:spcAft>
        <a:buClr>
          <a:srgbClr val="900000"/>
        </a:buClr>
        <a:buSzPct val="70000"/>
        <a:buFont typeface="Lucida Grande"/>
        <a:buChar char="◆"/>
        <a:defRPr sz="1600" kern="1200">
          <a:solidFill>
            <a:schemeClr val="tx1"/>
          </a:solidFill>
          <a:latin typeface="Futura Light"/>
          <a:ea typeface="ＭＳ Ｐゴシック" charset="0"/>
          <a:cs typeface="Futura Light"/>
        </a:defRPr>
      </a:lvl2pPr>
      <a:lvl3pPr marL="1143000" indent="-228600" algn="l" defTabSz="457200" rtl="0" eaLnBrk="0" fontAlgn="base" hangingPunct="0">
        <a:spcBef>
          <a:spcPts val="1600"/>
        </a:spcBef>
        <a:spcAft>
          <a:spcPct val="0"/>
        </a:spcAft>
        <a:buClr>
          <a:srgbClr val="900000"/>
        </a:buClr>
        <a:buSzPct val="70000"/>
        <a:buFont typeface="Lucida Grande"/>
        <a:buChar char="◆"/>
        <a:defRPr sz="1600" kern="1200">
          <a:solidFill>
            <a:schemeClr val="tx1"/>
          </a:solidFill>
          <a:latin typeface="Futura Light"/>
          <a:ea typeface="ＭＳ Ｐゴシック" charset="0"/>
          <a:cs typeface="Futura Light"/>
        </a:defRPr>
      </a:lvl3pPr>
      <a:lvl4pPr marL="1600200" indent="-228600" algn="l" defTabSz="457200" rtl="0" eaLnBrk="0" fontAlgn="base" hangingPunct="0">
        <a:spcBef>
          <a:spcPts val="1600"/>
        </a:spcBef>
        <a:spcAft>
          <a:spcPct val="0"/>
        </a:spcAft>
        <a:buClr>
          <a:srgbClr val="900000"/>
        </a:buClr>
        <a:buSzPct val="70000"/>
        <a:buFont typeface="Lucida Grande"/>
        <a:buChar char="◆"/>
        <a:defRPr sz="1600" kern="1200">
          <a:solidFill>
            <a:schemeClr val="tx1"/>
          </a:solidFill>
          <a:latin typeface="Futura Light"/>
          <a:ea typeface="ＭＳ Ｐゴシック" charset="0"/>
          <a:cs typeface="Futura Light"/>
        </a:defRPr>
      </a:lvl4pPr>
      <a:lvl5pPr marL="2057400" indent="-228600" algn="l" defTabSz="457200" rtl="0" eaLnBrk="0" fontAlgn="base" hangingPunct="0">
        <a:spcBef>
          <a:spcPts val="1600"/>
        </a:spcBef>
        <a:spcAft>
          <a:spcPct val="0"/>
        </a:spcAft>
        <a:buClr>
          <a:srgbClr val="900000"/>
        </a:buClr>
        <a:buSzPct val="70000"/>
        <a:buFont typeface="Lucida Grande"/>
        <a:buChar char="◆"/>
        <a:defRPr sz="1600" kern="1200">
          <a:solidFill>
            <a:schemeClr val="tx1"/>
          </a:solidFill>
          <a:latin typeface="Futura Light"/>
          <a:ea typeface="ＭＳ Ｐゴシック" charset="0"/>
          <a:cs typeface="Futur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238624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>
          <a:xfrm>
            <a:off x="379857" y="4910137"/>
            <a:ext cx="8476488" cy="22907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it-IT" sz="4800" dirty="0">
                <a:solidFill>
                  <a:srgbClr val="AF0000"/>
                </a:solidFill>
                <a:latin typeface="Futura Bk"/>
                <a:ea typeface="+mn-ea"/>
                <a:cs typeface="Arial" charset="0"/>
              </a:rPr>
              <a:t>Convegno </a:t>
            </a:r>
            <a:r>
              <a:rPr lang="it-IT" sz="4800" dirty="0" err="1">
                <a:solidFill>
                  <a:srgbClr val="AF0000"/>
                </a:solidFill>
                <a:latin typeface="Futura Bk"/>
                <a:ea typeface="+mn-ea"/>
                <a:cs typeface="Arial" charset="0"/>
              </a:rPr>
              <a:t>PrimeLife</a:t>
            </a:r>
            <a:r>
              <a:rPr lang="it-IT" sz="4800" dirty="0">
                <a:solidFill>
                  <a:srgbClr val="AF0000"/>
                </a:solidFill>
                <a:latin typeface="Futura Bk"/>
                <a:ea typeface="+mn-ea"/>
                <a:cs typeface="Arial" charset="0"/>
              </a:rPr>
              <a:t> </a:t>
            </a:r>
            <a:r>
              <a:rPr lang="it-IT" sz="4600" dirty="0">
                <a:solidFill>
                  <a:srgbClr val="AF0000"/>
                </a:solidFill>
                <a:latin typeface="Futura Bk"/>
                <a:ea typeface="+mn-ea"/>
                <a:cs typeface="Arial" charset="0"/>
              </a:rPr>
              <a:t>Innovazione e </a:t>
            </a:r>
            <a:r>
              <a:rPr lang="it-IT" sz="4600" dirty="0" smtClean="0">
                <a:solidFill>
                  <a:srgbClr val="AF0000"/>
                </a:solidFill>
                <a:latin typeface="Futura Bk"/>
                <a:ea typeface="+mn-ea"/>
                <a:cs typeface="Arial" charset="0"/>
              </a:rPr>
              <a:t>Competenza</a:t>
            </a:r>
            <a:endParaRPr lang="it-CH" sz="4600" dirty="0" smtClean="0">
              <a:solidFill>
                <a:srgbClr val="AF0000"/>
              </a:solidFill>
              <a:latin typeface="Futura Bk"/>
              <a:ea typeface="+mn-ea"/>
              <a:cs typeface="Arial" charset="0"/>
            </a:endParaRPr>
          </a:p>
          <a:p>
            <a:pPr marL="342900" indent="-342900" algn="r"/>
            <a:r>
              <a:rPr lang="it-CH" sz="1000" dirty="0" smtClean="0">
                <a:solidFill>
                  <a:srgbClr val="AF0000"/>
                </a:solidFill>
                <a:latin typeface="Futura Bk"/>
                <a:ea typeface="+mn-ea"/>
                <a:cs typeface="Arial" charset="0"/>
              </a:rPr>
              <a:t>   Bologna, 15 Settembre 2015</a:t>
            </a:r>
            <a:endParaRPr lang="it-CH" sz="1000" dirty="0">
              <a:solidFill>
                <a:srgbClr val="AF0000"/>
              </a:solidFill>
              <a:latin typeface="Futura Bk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09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mercati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azionari</a:t>
            </a:r>
            <a:endParaRPr lang="en-GB" sz="20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paesi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emergenti</a:t>
            </a:r>
            <a:endParaRPr lang="en-GB" sz="16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8" b="12248"/>
          <a:stretch/>
        </p:blipFill>
        <p:spPr bwMode="auto">
          <a:xfrm>
            <a:off x="586422" y="2143122"/>
            <a:ext cx="6852604" cy="357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502284" y="5783102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mercati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azionari</a:t>
            </a:r>
            <a:endParaRPr lang="en-GB" sz="20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paesi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emergenti</a:t>
            </a:r>
            <a:endParaRPr lang="en-GB" sz="16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533899" y="5463659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524125"/>
            <a:ext cx="4162425" cy="287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473710" y="2524125"/>
            <a:ext cx="3990360" cy="287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56070" y="5463659"/>
            <a:ext cx="23471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JPM, Carthesio SA</a:t>
            </a:r>
            <a:endParaRPr lang="it-CH" sz="1000" dirty="0">
              <a:latin typeface="Futura Bk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mercati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obbligazionari</a:t>
            </a:r>
            <a:endParaRPr lang="en-GB" sz="20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Le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obbligazioni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governative</a:t>
            </a:r>
            <a:endParaRPr lang="en-GB" sz="16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8412"/>
          <a:stretch/>
        </p:blipFill>
        <p:spPr bwMode="auto">
          <a:xfrm>
            <a:off x="553392" y="2162174"/>
            <a:ext cx="4054539" cy="348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73710" y="5663167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7" r="34763" b="9899"/>
          <a:stretch/>
        </p:blipFill>
        <p:spPr bwMode="auto">
          <a:xfrm>
            <a:off x="4763442" y="2162173"/>
            <a:ext cx="3892700" cy="348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668192" y="5691742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30817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/>
          <a:stretch/>
        </p:blipFill>
        <p:spPr bwMode="auto">
          <a:xfrm>
            <a:off x="571499" y="2059206"/>
            <a:ext cx="4868863" cy="321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mercati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obbligazionari</a:t>
            </a:r>
            <a:endParaRPr lang="en-GB" sz="20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Corporate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Europei</a:t>
            </a:r>
            <a:endParaRPr lang="en-GB" sz="16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76248" y="6423898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/>
          <a:stretch/>
        </p:blipFill>
        <p:spPr bwMode="auto">
          <a:xfrm>
            <a:off x="4215447" y="3475752"/>
            <a:ext cx="4560350" cy="29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9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/>
          <a:stretch/>
        </p:blipFill>
        <p:spPr bwMode="auto">
          <a:xfrm>
            <a:off x="565785" y="2193814"/>
            <a:ext cx="4541846" cy="29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mercati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obbligazionari</a:t>
            </a:r>
            <a:endParaRPr lang="en-GB" sz="20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High Yield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Europei</a:t>
            </a:r>
            <a:endParaRPr lang="en-GB" sz="16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" b="4206"/>
          <a:stretch/>
        </p:blipFill>
        <p:spPr bwMode="auto">
          <a:xfrm>
            <a:off x="3948359" y="3629023"/>
            <a:ext cx="4786065" cy="284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70535" y="5195173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53109" y="6463744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17518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Monete</a:t>
            </a:r>
            <a:endParaRPr lang="en-GB" sz="20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Dollaro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(Dollar Index)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 b="8192"/>
          <a:stretch/>
        </p:blipFill>
        <p:spPr bwMode="auto">
          <a:xfrm>
            <a:off x="554036" y="2059206"/>
            <a:ext cx="7170737" cy="421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64185" y="6318964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09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Monete</a:t>
            </a:r>
            <a:endParaRPr lang="en-GB" sz="20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G10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15338" b="42157"/>
          <a:stretch/>
        </p:blipFill>
        <p:spPr bwMode="auto">
          <a:xfrm>
            <a:off x="561974" y="2143123"/>
            <a:ext cx="6877051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73709" y="5081944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Monete</a:t>
            </a:r>
            <a:endParaRPr lang="en-GB" sz="20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Paesi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emergenti</a:t>
            </a:r>
            <a:endParaRPr lang="en-GB" sz="16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t="15150" r="9081" b="8189"/>
          <a:stretch/>
        </p:blipFill>
        <p:spPr bwMode="auto">
          <a:xfrm>
            <a:off x="561974" y="2105024"/>
            <a:ext cx="6244800" cy="384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73710" y="5977294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Commodities</a:t>
            </a:r>
          </a:p>
        </p:txBody>
      </p:sp>
      <p:sp>
        <p:nvSpPr>
          <p:cNvPr id="7" name="Rettangolo 6"/>
          <p:cNvSpPr/>
          <p:nvPr/>
        </p:nvSpPr>
        <p:spPr>
          <a:xfrm>
            <a:off x="523873" y="6110746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 b="8130"/>
          <a:stretch/>
        </p:blipFill>
        <p:spPr bwMode="auto">
          <a:xfrm>
            <a:off x="600074" y="1820277"/>
            <a:ext cx="7010400" cy="42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97003"/>
              </p:ext>
            </p:extLst>
          </p:nvPr>
        </p:nvGraphicFramePr>
        <p:xfrm>
          <a:off x="567407" y="2001027"/>
          <a:ext cx="8328942" cy="40564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76314"/>
                <a:gridCol w="2776314"/>
                <a:gridCol w="2776314"/>
              </a:tblGrid>
              <a:tr h="488059">
                <a:tc>
                  <a:txBody>
                    <a:bodyPr/>
                    <a:lstStyle/>
                    <a:p>
                      <a:r>
                        <a:rPr lang="it-IT" dirty="0" smtClean="0"/>
                        <a:t>Azionario </a:t>
                      </a:r>
                      <a:endParaRPr lang="it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/>
                </a:tc>
              </a:tr>
              <a:tr h="488059">
                <a:tc gridSpan="3"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       Americano           </a:t>
                      </a:r>
                      <a:r>
                        <a:rPr lang="it-IT" baseline="0" dirty="0" smtClean="0"/>
                        <a:t>      </a:t>
                      </a:r>
                      <a:r>
                        <a:rPr lang="it-IT" dirty="0" smtClean="0"/>
                        <a:t>Europeo                  Paesi Emergenti</a:t>
                      </a:r>
                      <a:endParaRPr lang="it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</a:tr>
              <a:tr h="48805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Obbligazionario</a:t>
                      </a:r>
                      <a:endParaRPr lang="it-CH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</a:tr>
              <a:tr h="488059">
                <a:tc gridSpan="3"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      Governativo                Corporate               High </a:t>
                      </a:r>
                      <a:r>
                        <a:rPr lang="it-IT" dirty="0" err="1" smtClean="0"/>
                        <a:t>Yield</a:t>
                      </a:r>
                      <a:endParaRPr lang="it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</a:tr>
              <a:tr h="48805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Valute</a:t>
                      </a:r>
                      <a:endParaRPr lang="it-CH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</a:tr>
              <a:tr h="488059">
                <a:tc grid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800" kern="1200" dirty="0" smtClean="0"/>
                        <a:t>      Dollaro                        </a:t>
                      </a:r>
                      <a:r>
                        <a:rPr lang="it-IT" dirty="0" smtClean="0"/>
                        <a:t>Paesi Emergenti</a:t>
                      </a:r>
                      <a:endParaRPr lang="it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</a:tr>
              <a:tr h="48805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Commodities</a:t>
                      </a:r>
                      <a:endParaRPr lang="it-CH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</a:tr>
              <a:tr h="488059">
                <a:tc grid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800" kern="1200" dirty="0" smtClean="0"/>
                        <a:t>      Oro                              </a:t>
                      </a:r>
                      <a:r>
                        <a:rPr lang="it-IT" dirty="0" smtClean="0"/>
                        <a:t>Petrolio</a:t>
                      </a:r>
                      <a:endParaRPr lang="it-CH" dirty="0"/>
                    </a:p>
                    <a:p>
                      <a:pPr algn="l"/>
                      <a:r>
                        <a:rPr lang="it-IT" dirty="0" smtClean="0"/>
                        <a:t> </a:t>
                      </a:r>
                      <a:endParaRPr lang="it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it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Per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riassumere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: 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5" y="2487283"/>
            <a:ext cx="365336" cy="4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15" y="2487283"/>
            <a:ext cx="347873" cy="39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" y="3478933"/>
            <a:ext cx="341128" cy="3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15" y="3454887"/>
            <a:ext cx="365336" cy="4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49" y="3467201"/>
            <a:ext cx="347873" cy="39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7" y="4421908"/>
            <a:ext cx="347873" cy="39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52" y="4421908"/>
            <a:ext cx="365336" cy="4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52" y="5435783"/>
            <a:ext cx="360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5" y="5435783"/>
            <a:ext cx="347873" cy="39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49" y="2487283"/>
            <a:ext cx="3651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10" name="Sottotitolo 2"/>
          <p:cNvSpPr txBox="1">
            <a:spLocks/>
          </p:cNvSpPr>
          <p:nvPr/>
        </p:nvSpPr>
        <p:spPr bwMode="auto">
          <a:xfrm>
            <a:off x="4334609" y="2857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Indice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7866" y="2084832"/>
            <a:ext cx="523656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 marL="342900" indent="-34290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  <a:defRPr sz="1400">
                <a:latin typeface="Futura Bk" pitchFamily="34" charset="0"/>
                <a:cs typeface="Arial" charset="0"/>
              </a:defRPr>
            </a:lvl1pPr>
          </a:lstStyle>
          <a:p>
            <a:r>
              <a:rPr lang="de-CH" dirty="0" smtClean="0"/>
              <a:t>Carthesio SA</a:t>
            </a:r>
          </a:p>
          <a:p>
            <a:endParaRPr lang="de-CH" dirty="0"/>
          </a:p>
          <a:p>
            <a:endParaRPr lang="de-CH" dirty="0"/>
          </a:p>
          <a:p>
            <a:r>
              <a:rPr lang="it-IT" dirty="0" smtClean="0"/>
              <a:t>Analisi dei mercati</a:t>
            </a:r>
            <a:endParaRPr lang="it-IT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83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6654374" y="4823596"/>
            <a:ext cx="240132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latin typeface="Futura Bk" pitchFamily="34" charset="0"/>
                <a:cs typeface="Arial" charset="0"/>
              </a:rPr>
              <a:t>Marco Frangi (Presidente), Piergiorgio Bianchetti (CEO), Massimo Biglia (CIO)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 bwMode="auto">
          <a:xfrm>
            <a:off x="4504470" y="371475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La società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  <p:pic>
        <p:nvPicPr>
          <p:cNvPr id="9" name="Immagine 8" descr="FotoSketcher - tri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406" y="2607397"/>
            <a:ext cx="2162916" cy="204304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7866" y="2084832"/>
            <a:ext cx="523656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 marL="342900" indent="-34290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  <a:defRPr sz="1400">
                <a:latin typeface="Futura Bk" pitchFamily="34" charset="0"/>
                <a:cs typeface="Arial" charset="0"/>
              </a:defRPr>
            </a:lvl1pPr>
          </a:lstStyle>
          <a:p>
            <a:r>
              <a:rPr lang="de-CH" dirty="0" err="1"/>
              <a:t>Nasce</a:t>
            </a:r>
            <a:r>
              <a:rPr lang="de-CH" dirty="0"/>
              <a:t> </a:t>
            </a:r>
            <a:r>
              <a:rPr lang="de-CH" dirty="0" err="1"/>
              <a:t>nel</a:t>
            </a:r>
            <a:r>
              <a:rPr lang="de-CH" dirty="0"/>
              <a:t> 2001 </a:t>
            </a:r>
            <a:r>
              <a:rPr lang="de-CH" dirty="0" err="1"/>
              <a:t>come</a:t>
            </a:r>
            <a:r>
              <a:rPr lang="de-CH" dirty="0"/>
              <a:t> </a:t>
            </a:r>
            <a:r>
              <a:rPr lang="de-CH" dirty="0" err="1"/>
              <a:t>società</a:t>
            </a:r>
            <a:r>
              <a:rPr lang="de-CH" dirty="0"/>
              <a:t> di </a:t>
            </a:r>
            <a:r>
              <a:rPr lang="de-CH" dirty="0" err="1"/>
              <a:t>asset</a:t>
            </a:r>
            <a:r>
              <a:rPr lang="de-CH" dirty="0"/>
              <a:t> </a:t>
            </a:r>
            <a:r>
              <a:rPr lang="de-CH" dirty="0" err="1"/>
              <a:t>management</a:t>
            </a:r>
            <a:r>
              <a:rPr lang="de-CH" dirty="0"/>
              <a:t> </a:t>
            </a:r>
            <a:r>
              <a:rPr lang="de-CH" dirty="0" err="1"/>
              <a:t>indipendente</a:t>
            </a:r>
            <a:r>
              <a:rPr lang="de-CH" dirty="0"/>
              <a:t> </a:t>
            </a:r>
            <a:r>
              <a:rPr lang="de-CH" dirty="0" err="1"/>
              <a:t>dedicata</a:t>
            </a:r>
            <a:r>
              <a:rPr lang="de-CH" dirty="0"/>
              <a:t> a Ultra High Net </a:t>
            </a:r>
            <a:r>
              <a:rPr lang="de-CH" dirty="0" err="1"/>
              <a:t>Worth</a:t>
            </a:r>
            <a:r>
              <a:rPr lang="de-CH" dirty="0"/>
              <a:t> </a:t>
            </a:r>
            <a:r>
              <a:rPr lang="de-CH" dirty="0" err="1"/>
              <a:t>Individuals</a:t>
            </a:r>
            <a:r>
              <a:rPr lang="de-CH" dirty="0"/>
              <a:t> </a:t>
            </a:r>
          </a:p>
          <a:p>
            <a:endParaRPr lang="de-CH" dirty="0"/>
          </a:p>
          <a:p>
            <a:r>
              <a:rPr lang="de-CH" dirty="0" err="1"/>
              <a:t>Regolata</a:t>
            </a:r>
            <a:r>
              <a:rPr lang="de-CH" dirty="0"/>
              <a:t> </a:t>
            </a:r>
            <a:r>
              <a:rPr lang="de-CH" dirty="0" err="1"/>
              <a:t>dalla</a:t>
            </a:r>
            <a:r>
              <a:rPr lang="de-CH" dirty="0"/>
              <a:t> FINMA e </a:t>
            </a:r>
            <a:r>
              <a:rPr lang="de-CH" dirty="0" err="1"/>
              <a:t>membro</a:t>
            </a:r>
            <a:r>
              <a:rPr lang="de-CH" dirty="0"/>
              <a:t> </a:t>
            </a:r>
            <a:r>
              <a:rPr lang="de-CH" dirty="0" err="1"/>
              <a:t>attivo</a:t>
            </a:r>
            <a:r>
              <a:rPr lang="de-CH" dirty="0"/>
              <a:t> della SAAM (Swiss </a:t>
            </a:r>
            <a:r>
              <a:rPr lang="de-CH" dirty="0" err="1"/>
              <a:t>Association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Asset Managers) </a:t>
            </a:r>
            <a:endParaRPr lang="it-IT" dirty="0"/>
          </a:p>
          <a:p>
            <a:endParaRPr lang="de-CH" dirty="0"/>
          </a:p>
          <a:p>
            <a:r>
              <a:rPr lang="de-CH" dirty="0" err="1"/>
              <a:t>Sede</a:t>
            </a:r>
            <a:r>
              <a:rPr lang="de-CH" dirty="0"/>
              <a:t> a Lugano e in </a:t>
            </a:r>
            <a:r>
              <a:rPr lang="de-CH" dirty="0" err="1"/>
              <a:t>Lussemburgo</a:t>
            </a:r>
            <a:endParaRPr lang="de-CH" dirty="0"/>
          </a:p>
          <a:p>
            <a:endParaRPr lang="de-CH" dirty="0"/>
          </a:p>
          <a:p>
            <a:r>
              <a:rPr lang="de-CH" dirty="0" err="1"/>
              <a:t>Gestisce</a:t>
            </a:r>
            <a:r>
              <a:rPr lang="de-CH" dirty="0"/>
              <a:t> </a:t>
            </a:r>
            <a:r>
              <a:rPr lang="de-CH" dirty="0" err="1"/>
              <a:t>fondi</a:t>
            </a:r>
            <a:r>
              <a:rPr lang="de-CH" dirty="0"/>
              <a:t> </a:t>
            </a:r>
            <a:r>
              <a:rPr lang="de-CH" dirty="0" err="1"/>
              <a:t>d’investmento</a:t>
            </a:r>
            <a:r>
              <a:rPr lang="de-CH" dirty="0"/>
              <a:t> </a:t>
            </a:r>
            <a:r>
              <a:rPr lang="de-CH" dirty="0" smtClean="0"/>
              <a:t>e </a:t>
            </a:r>
            <a:r>
              <a:rPr lang="de-CH" dirty="0" err="1"/>
              <a:t>managed</a:t>
            </a:r>
            <a:r>
              <a:rPr lang="de-CH" dirty="0"/>
              <a:t> </a:t>
            </a:r>
            <a:r>
              <a:rPr lang="de-CH" dirty="0" err="1"/>
              <a:t>accounts</a:t>
            </a:r>
            <a:r>
              <a:rPr lang="de-CH" dirty="0"/>
              <a:t> per circa </a:t>
            </a:r>
            <a:r>
              <a:rPr lang="de-CH" dirty="0" smtClean="0"/>
              <a:t>1 </a:t>
            </a:r>
            <a:r>
              <a:rPr lang="de-CH" dirty="0" err="1" smtClean="0"/>
              <a:t>miliardo</a:t>
            </a:r>
            <a:r>
              <a:rPr lang="de-CH" dirty="0" smtClean="0"/>
              <a:t> di CHF</a:t>
            </a:r>
            <a:endParaRPr lang="de-CH" dirty="0"/>
          </a:p>
          <a:p>
            <a:endParaRPr lang="de-CH" dirty="0"/>
          </a:p>
          <a:p>
            <a:r>
              <a:rPr lang="de-CH" dirty="0"/>
              <a:t>Grazie al </a:t>
            </a:r>
            <a:r>
              <a:rPr lang="de-CH" dirty="0" err="1"/>
              <a:t>suo</a:t>
            </a:r>
            <a:r>
              <a:rPr lang="de-CH" dirty="0"/>
              <a:t> </a:t>
            </a:r>
            <a:r>
              <a:rPr lang="de-CH" dirty="0" err="1"/>
              <a:t>team</a:t>
            </a:r>
            <a:r>
              <a:rPr lang="de-CH" dirty="0"/>
              <a:t> di </a:t>
            </a:r>
            <a:r>
              <a:rPr lang="de-CH" dirty="0" err="1"/>
              <a:t>professionisti</a:t>
            </a:r>
            <a:r>
              <a:rPr lang="de-CH" dirty="0"/>
              <a:t> </a:t>
            </a:r>
            <a:r>
              <a:rPr lang="de-CH" dirty="0" err="1"/>
              <a:t>fornisce</a:t>
            </a:r>
            <a:r>
              <a:rPr lang="de-CH" dirty="0"/>
              <a:t> </a:t>
            </a:r>
            <a:r>
              <a:rPr lang="de-CH" dirty="0" err="1"/>
              <a:t>servizi</a:t>
            </a:r>
            <a:r>
              <a:rPr lang="de-CH" dirty="0"/>
              <a:t> e </a:t>
            </a:r>
            <a:r>
              <a:rPr lang="de-CH" dirty="0" err="1"/>
              <a:t>soluzioni</a:t>
            </a:r>
            <a:r>
              <a:rPr lang="de-CH" dirty="0"/>
              <a:t> </a:t>
            </a:r>
            <a:r>
              <a:rPr lang="de-CH" dirty="0" err="1"/>
              <a:t>finanziarie</a:t>
            </a:r>
            <a:r>
              <a:rPr lang="de-CH" dirty="0"/>
              <a:t> </a:t>
            </a:r>
            <a:r>
              <a:rPr lang="de-CH" dirty="0" err="1"/>
              <a:t>tailor</a:t>
            </a:r>
            <a:r>
              <a:rPr lang="de-CH" dirty="0"/>
              <a:t> </a:t>
            </a:r>
            <a:r>
              <a:rPr lang="de-CH" dirty="0" err="1"/>
              <a:t>made</a:t>
            </a:r>
            <a:r>
              <a:rPr lang="de-CH" dirty="0"/>
              <a:t>. </a:t>
            </a:r>
            <a:r>
              <a:rPr lang="de-CH" dirty="0" err="1"/>
              <a:t>Gestioni</a:t>
            </a:r>
            <a:r>
              <a:rPr lang="de-CH" dirty="0"/>
              <a:t> </a:t>
            </a:r>
            <a:r>
              <a:rPr lang="de-CH" dirty="0" err="1"/>
              <a:t>patrimoniali</a:t>
            </a:r>
            <a:r>
              <a:rPr lang="de-CH" dirty="0"/>
              <a:t> ad hoc per HNWI e Family Office,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planning</a:t>
            </a:r>
            <a:r>
              <a:rPr lang="de-CH" dirty="0"/>
              <a:t> e </a:t>
            </a:r>
            <a:r>
              <a:rPr lang="de-CH" dirty="0" err="1"/>
              <a:t>pianificazione</a:t>
            </a:r>
            <a:r>
              <a:rPr lang="de-CH" dirty="0"/>
              <a:t> </a:t>
            </a:r>
            <a:r>
              <a:rPr lang="de-CH" dirty="0" err="1"/>
              <a:t>fiscale</a:t>
            </a:r>
            <a:r>
              <a:rPr lang="de-CH" dirty="0"/>
              <a:t> per </a:t>
            </a:r>
            <a:r>
              <a:rPr lang="de-CH" dirty="0" err="1"/>
              <a:t>piccole</a:t>
            </a:r>
            <a:r>
              <a:rPr lang="de-CH" dirty="0"/>
              <a:t> e </a:t>
            </a:r>
            <a:r>
              <a:rPr lang="de-CH" dirty="0" err="1"/>
              <a:t>medie</a:t>
            </a:r>
            <a:r>
              <a:rPr lang="de-CH" dirty="0"/>
              <a:t> </a:t>
            </a:r>
            <a:r>
              <a:rPr lang="de-CH" dirty="0" err="1"/>
              <a:t>imprese</a:t>
            </a:r>
            <a:r>
              <a:rPr lang="de-CH" dirty="0"/>
              <a:t>, </a:t>
            </a:r>
            <a:r>
              <a:rPr lang="de-CH" dirty="0" err="1"/>
              <a:t>consulenza</a:t>
            </a:r>
            <a:r>
              <a:rPr lang="de-CH" dirty="0"/>
              <a:t> </a:t>
            </a:r>
            <a:r>
              <a:rPr lang="de-CH" dirty="0" err="1"/>
              <a:t>strategica</a:t>
            </a:r>
            <a:r>
              <a:rPr lang="de-CH" dirty="0"/>
              <a:t> ad </a:t>
            </a:r>
            <a:r>
              <a:rPr lang="de-CH" dirty="0" err="1"/>
              <a:t>istituzionali</a:t>
            </a:r>
            <a:r>
              <a:rPr lang="de-CH" dirty="0"/>
              <a:t> (</a:t>
            </a:r>
            <a:r>
              <a:rPr lang="de-CH" dirty="0" err="1"/>
              <a:t>fondi</a:t>
            </a:r>
            <a:r>
              <a:rPr lang="de-CH" dirty="0"/>
              <a:t> </a:t>
            </a:r>
            <a:r>
              <a:rPr lang="de-CH" dirty="0" err="1"/>
              <a:t>pensione</a:t>
            </a:r>
            <a:r>
              <a:rPr lang="de-CH" dirty="0"/>
              <a:t>, </a:t>
            </a:r>
            <a:r>
              <a:rPr lang="de-CH" dirty="0" err="1"/>
              <a:t>fondazioni</a:t>
            </a:r>
            <a:r>
              <a:rPr lang="de-CH" dirty="0"/>
              <a:t>)</a:t>
            </a:r>
          </a:p>
          <a:p>
            <a:endParaRPr lang="de-CH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CARTHESIO</a:t>
            </a:r>
            <a:endParaRPr lang="en-GB" sz="16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6654374" y="4328296"/>
            <a:ext cx="240132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latin typeface="Futura Bk" pitchFamily="34" charset="0"/>
                <a:cs typeface="Arial" charset="0"/>
              </a:rPr>
              <a:t>Marco Frangi (Presidente), Piergiorgio Bianchetti (CEO), Massimo Biglia (CIO)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 bwMode="auto">
          <a:xfrm>
            <a:off x="4504470" y="409575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La società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  <p:pic>
        <p:nvPicPr>
          <p:cNvPr id="9" name="Immagine 8" descr="FotoSketcher - tri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406" y="2171795"/>
            <a:ext cx="2162916" cy="204304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7866" y="2151507"/>
            <a:ext cx="523656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 marL="342900" indent="-34290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  <a:defRPr sz="1400">
                <a:latin typeface="Futura Bk" pitchFamily="34" charset="0"/>
                <a:cs typeface="Arial" charset="0"/>
              </a:defRPr>
            </a:lvl1pPr>
          </a:lstStyle>
          <a:p>
            <a:r>
              <a:rPr lang="de-CH" dirty="0" smtClean="0"/>
              <a:t>Carthesio </a:t>
            </a:r>
            <a:r>
              <a:rPr lang="de-CH" dirty="0" err="1" smtClean="0"/>
              <a:t>sta</a:t>
            </a:r>
            <a:r>
              <a:rPr lang="de-CH" dirty="0" smtClean="0"/>
              <a:t> </a:t>
            </a:r>
            <a:r>
              <a:rPr lang="de-CH" dirty="0" err="1" smtClean="0"/>
              <a:t>convogliando</a:t>
            </a:r>
            <a:r>
              <a:rPr lang="de-CH" dirty="0" smtClean="0"/>
              <a:t> tutti i </a:t>
            </a:r>
            <a:r>
              <a:rPr lang="de-CH" dirty="0" err="1" smtClean="0"/>
              <a:t>suoi</a:t>
            </a:r>
            <a:r>
              <a:rPr lang="de-CH" dirty="0" smtClean="0"/>
              <a:t> </a:t>
            </a:r>
            <a:r>
              <a:rPr lang="de-CH" dirty="0" err="1" smtClean="0"/>
              <a:t>fondi</a:t>
            </a:r>
            <a:r>
              <a:rPr lang="de-CH" dirty="0" smtClean="0"/>
              <a:t> in </a:t>
            </a:r>
            <a:r>
              <a:rPr lang="de-CH" dirty="0" err="1" smtClean="0"/>
              <a:t>Lussemburgo</a:t>
            </a:r>
            <a:r>
              <a:rPr lang="de-CH" dirty="0" smtClean="0"/>
              <a:t> </a:t>
            </a:r>
            <a:r>
              <a:rPr lang="de-CH" dirty="0" err="1" smtClean="0"/>
              <a:t>presso</a:t>
            </a:r>
            <a:r>
              <a:rPr lang="de-CH" dirty="0" smtClean="0"/>
              <a:t> la  SICAV di Julius Bär Multipartners</a:t>
            </a:r>
          </a:p>
          <a:p>
            <a:endParaRPr lang="de-CH" dirty="0"/>
          </a:p>
          <a:p>
            <a:r>
              <a:rPr lang="it-IT" dirty="0" smtClean="0"/>
              <a:t>Tutti i nostri fondi sono autorizzati alla vendita in Italia e acquistabili tramite le più importanti piattaforme</a:t>
            </a:r>
            <a:endParaRPr lang="it-IT" dirty="0"/>
          </a:p>
          <a:p>
            <a:endParaRPr lang="de-CH" dirty="0"/>
          </a:p>
          <a:p>
            <a:r>
              <a:rPr lang="de-CH" dirty="0" err="1" smtClean="0"/>
              <a:t>Fondi</a:t>
            </a:r>
            <a:r>
              <a:rPr lang="de-CH" dirty="0" smtClean="0"/>
              <a:t> </a:t>
            </a:r>
            <a:r>
              <a:rPr lang="de-CH" dirty="0" err="1" smtClean="0"/>
              <a:t>gestiti</a:t>
            </a:r>
            <a:r>
              <a:rPr lang="de-CH" dirty="0" smtClean="0"/>
              <a:t> </a:t>
            </a:r>
            <a:r>
              <a:rPr lang="de-CH" dirty="0" err="1" smtClean="0"/>
              <a:t>direttamente</a:t>
            </a:r>
            <a:r>
              <a:rPr lang="de-CH" dirty="0" smtClean="0"/>
              <a:t> o tramite </a:t>
            </a:r>
            <a:r>
              <a:rPr lang="de-CH" dirty="0" err="1" smtClean="0"/>
              <a:t>stretta</a:t>
            </a:r>
            <a:r>
              <a:rPr lang="de-CH" dirty="0" smtClean="0"/>
              <a:t> </a:t>
            </a:r>
            <a:r>
              <a:rPr lang="de-CH" dirty="0" err="1" smtClean="0"/>
              <a:t>collaborazione</a:t>
            </a:r>
            <a:r>
              <a:rPr lang="de-CH" dirty="0" smtClean="0"/>
              <a:t> </a:t>
            </a:r>
            <a:r>
              <a:rPr lang="de-CH" dirty="0" err="1" smtClean="0"/>
              <a:t>con</a:t>
            </a:r>
            <a:r>
              <a:rPr lang="de-CH" dirty="0" smtClean="0"/>
              <a:t> </a:t>
            </a:r>
            <a:r>
              <a:rPr lang="de-CH" dirty="0" err="1" smtClean="0"/>
              <a:t>gestori</a:t>
            </a:r>
            <a:r>
              <a:rPr lang="de-CH" dirty="0" smtClean="0"/>
              <a:t> di </a:t>
            </a:r>
            <a:r>
              <a:rPr lang="de-CH" dirty="0" err="1" smtClean="0"/>
              <a:t>nicchia</a:t>
            </a:r>
            <a:r>
              <a:rPr lang="de-CH" dirty="0" smtClean="0"/>
              <a:t> non </a:t>
            </a:r>
            <a:r>
              <a:rPr lang="de-CH" dirty="0" err="1" smtClean="0"/>
              <a:t>conosciuti</a:t>
            </a:r>
            <a:r>
              <a:rPr lang="de-CH" dirty="0" smtClean="0"/>
              <a:t> alle </a:t>
            </a:r>
            <a:r>
              <a:rPr lang="de-CH" dirty="0" err="1" smtClean="0"/>
              <a:t>nostre</a:t>
            </a:r>
            <a:r>
              <a:rPr lang="de-CH" dirty="0" smtClean="0"/>
              <a:t> </a:t>
            </a:r>
            <a:r>
              <a:rPr lang="de-CH" dirty="0" err="1" smtClean="0"/>
              <a:t>latitudini</a:t>
            </a:r>
            <a:endParaRPr lang="de-CH" dirty="0"/>
          </a:p>
          <a:p>
            <a:endParaRPr lang="de-CH" dirty="0"/>
          </a:p>
          <a:p>
            <a:r>
              <a:rPr lang="de-CH" dirty="0" err="1" smtClean="0"/>
              <a:t>Abbiamo</a:t>
            </a:r>
            <a:r>
              <a:rPr lang="de-CH" dirty="0" smtClean="0"/>
              <a:t> </a:t>
            </a:r>
            <a:r>
              <a:rPr lang="de-CH" dirty="0" err="1" smtClean="0"/>
              <a:t>una</a:t>
            </a:r>
            <a:r>
              <a:rPr lang="de-CH" dirty="0" smtClean="0"/>
              <a:t> </a:t>
            </a:r>
            <a:r>
              <a:rPr lang="de-CH" dirty="0" err="1" smtClean="0"/>
              <a:t>gamma</a:t>
            </a:r>
            <a:r>
              <a:rPr lang="de-CH" dirty="0" smtClean="0"/>
              <a:t> di </a:t>
            </a:r>
            <a:r>
              <a:rPr lang="de-CH" dirty="0" err="1" smtClean="0"/>
              <a:t>prodotti</a:t>
            </a:r>
            <a:r>
              <a:rPr lang="de-CH" dirty="0" smtClean="0"/>
              <a:t> </a:t>
            </a:r>
            <a:r>
              <a:rPr lang="de-CH" dirty="0" err="1" smtClean="0"/>
              <a:t>obbligazionari</a:t>
            </a:r>
            <a:r>
              <a:rPr lang="de-CH" dirty="0" smtClean="0"/>
              <a:t>, </a:t>
            </a:r>
            <a:r>
              <a:rPr lang="de-CH" dirty="0" err="1" smtClean="0"/>
              <a:t>azionari</a:t>
            </a:r>
            <a:r>
              <a:rPr lang="de-CH" dirty="0" smtClean="0"/>
              <a:t> e absolute </a:t>
            </a:r>
            <a:r>
              <a:rPr lang="de-CH" dirty="0" err="1" smtClean="0"/>
              <a:t>return</a:t>
            </a:r>
            <a:r>
              <a:rPr lang="de-CH" dirty="0" smtClean="0"/>
              <a:t> </a:t>
            </a:r>
            <a:r>
              <a:rPr lang="de-CH" dirty="0" err="1" smtClean="0"/>
              <a:t>che</a:t>
            </a:r>
            <a:r>
              <a:rPr lang="de-CH" dirty="0" smtClean="0"/>
              <a:t> </a:t>
            </a:r>
            <a:r>
              <a:rPr lang="de-CH" dirty="0" err="1" smtClean="0"/>
              <a:t>permettono</a:t>
            </a:r>
            <a:r>
              <a:rPr lang="de-CH" dirty="0" smtClean="0"/>
              <a:t> di </a:t>
            </a:r>
            <a:r>
              <a:rPr lang="de-CH" dirty="0" err="1" smtClean="0"/>
              <a:t>navigare</a:t>
            </a:r>
            <a:r>
              <a:rPr lang="de-CH" dirty="0" smtClean="0"/>
              <a:t> in </a:t>
            </a:r>
            <a:r>
              <a:rPr lang="de-CH" dirty="0" err="1" smtClean="0"/>
              <a:t>qualsiasi</a:t>
            </a:r>
            <a:r>
              <a:rPr lang="de-CH" dirty="0" smtClean="0"/>
              <a:t> </a:t>
            </a:r>
            <a:r>
              <a:rPr lang="de-CH" dirty="0" err="1" smtClean="0"/>
              <a:t>tipoligia</a:t>
            </a:r>
            <a:r>
              <a:rPr lang="de-CH" dirty="0" smtClean="0"/>
              <a:t> di </a:t>
            </a:r>
            <a:r>
              <a:rPr lang="de-CH" dirty="0" err="1" smtClean="0"/>
              <a:t>mercato</a:t>
            </a:r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CARTHESIO</a:t>
            </a:r>
            <a:endParaRPr lang="en-GB" sz="16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10" name="Sottotitolo 2"/>
          <p:cNvSpPr txBox="1">
            <a:spLocks/>
          </p:cNvSpPr>
          <p:nvPr/>
        </p:nvSpPr>
        <p:spPr bwMode="auto">
          <a:xfrm>
            <a:off x="4334609" y="2857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mercati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azionari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Le performance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dei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principali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indici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da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inizio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anno</a:t>
            </a:r>
            <a:endParaRPr lang="en-GB" sz="16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6" b="8162"/>
          <a:stretch/>
        </p:blipFill>
        <p:spPr bwMode="auto">
          <a:xfrm>
            <a:off x="600075" y="2187058"/>
            <a:ext cx="6858000" cy="352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11810" y="5783103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000" dirty="0" smtClean="0">
                <a:latin typeface="Futura Bk"/>
              </a:rPr>
              <a:t>Fonte, Bloomberg; Carthesio SA</a:t>
            </a:r>
            <a:endParaRPr lang="it-CH" sz="1000" dirty="0">
              <a:latin typeface="Futura Bk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mercati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azionari</a:t>
            </a:r>
            <a:endParaRPr lang="en-GB" sz="20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Il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mercato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americano</a:t>
            </a:r>
            <a:endParaRPr lang="en-GB" sz="16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8" y="2135406"/>
            <a:ext cx="6984367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473708" y="6143625"/>
            <a:ext cx="370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S&amp;P 500 P/E dal 1990</a:t>
            </a:r>
          </a:p>
          <a:p>
            <a:pPr lvl="0"/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Fonte </a:t>
            </a:r>
            <a:r>
              <a:rPr lang="it-CH" sz="1000" dirty="0" err="1" smtClean="0">
                <a:solidFill>
                  <a:srgbClr val="000000"/>
                </a:solidFill>
                <a:latin typeface="Futura Bk"/>
              </a:rPr>
              <a:t>Factset</a:t>
            </a:r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, FBR, S&amp;P, Robert </a:t>
            </a:r>
            <a:r>
              <a:rPr lang="it-CH" sz="1000" dirty="0" err="1" smtClean="0">
                <a:solidFill>
                  <a:srgbClr val="000000"/>
                </a:solidFill>
                <a:latin typeface="Futura Bk"/>
              </a:rPr>
              <a:t>Shiller</a:t>
            </a:r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, JPM, </a:t>
            </a:r>
            <a:r>
              <a:rPr lang="it-CH" sz="1000" dirty="0">
                <a:solidFill>
                  <a:srgbClr val="000000"/>
                </a:solidFill>
                <a:latin typeface="Futura Bk"/>
              </a:rPr>
              <a:t>Carthesio SA</a:t>
            </a:r>
          </a:p>
        </p:txBody>
      </p:sp>
      <p:sp>
        <p:nvSpPr>
          <p:cNvPr id="14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mercati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azionari</a:t>
            </a:r>
            <a:endParaRPr lang="en-GB" sz="20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Il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mercato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statunitense</a:t>
            </a:r>
            <a:endParaRPr lang="en-GB" sz="16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 b="29641"/>
          <a:stretch/>
        </p:blipFill>
        <p:spPr bwMode="auto">
          <a:xfrm>
            <a:off x="556617" y="2276474"/>
            <a:ext cx="4062045" cy="275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29285"/>
          <a:stretch/>
        </p:blipFill>
        <p:spPr bwMode="auto">
          <a:xfrm>
            <a:off x="4869572" y="2276474"/>
            <a:ext cx="4018842" cy="275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61367" y="5080074"/>
            <a:ext cx="32031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S&amp;P 500 a 5 anni Fonte</a:t>
            </a:r>
            <a:r>
              <a:rPr lang="it-CH" sz="1000" dirty="0">
                <a:solidFill>
                  <a:srgbClr val="000000"/>
                </a:solidFill>
                <a:latin typeface="Futura Bk"/>
              </a:rPr>
              <a:t>, Bloomberg; Carthesio SA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774322" y="5090707"/>
            <a:ext cx="32736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S&amp;P 500 a 10 anni Fonte</a:t>
            </a:r>
            <a:r>
              <a:rPr lang="it-CH" sz="1000" dirty="0">
                <a:solidFill>
                  <a:srgbClr val="000000"/>
                </a:solidFill>
                <a:latin typeface="Futura Bk"/>
              </a:rPr>
              <a:t>, Bloomberg; Carthesio SA</a:t>
            </a:r>
          </a:p>
        </p:txBody>
      </p:sp>
      <p:sp>
        <p:nvSpPr>
          <p:cNvPr id="14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mercati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azionari</a:t>
            </a:r>
            <a:endParaRPr lang="en-GB" sz="20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Il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mercato</a:t>
            </a:r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europeo</a:t>
            </a:r>
            <a:endParaRPr lang="en-GB" sz="16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02285" y="6101567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MSCI </a:t>
            </a:r>
            <a:r>
              <a:rPr lang="it-CH" sz="1000" dirty="0" err="1" smtClean="0">
                <a:solidFill>
                  <a:srgbClr val="000000"/>
                </a:solidFill>
                <a:latin typeface="Futura Bk"/>
              </a:rPr>
              <a:t>EuropeP</a:t>
            </a:r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/E dal 1998</a:t>
            </a:r>
          </a:p>
          <a:p>
            <a:pPr lvl="0"/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Fonte </a:t>
            </a:r>
            <a:r>
              <a:rPr lang="it-CH" sz="1000" dirty="0" err="1" smtClean="0">
                <a:solidFill>
                  <a:srgbClr val="000000"/>
                </a:solidFill>
                <a:latin typeface="Futura Bk"/>
              </a:rPr>
              <a:t>Factset</a:t>
            </a:r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, JPM, </a:t>
            </a:r>
            <a:r>
              <a:rPr lang="it-CH" sz="1000" dirty="0">
                <a:solidFill>
                  <a:srgbClr val="000000"/>
                </a:solidFill>
                <a:latin typeface="Futura Bk"/>
              </a:rPr>
              <a:t>Carthesio SA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" y="2133600"/>
            <a:ext cx="7127240" cy="395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4A08F-8A4A-47CE-9DAE-E1281DBE60D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3710" y="1412875"/>
            <a:ext cx="6835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I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mercati</a:t>
            </a:r>
            <a:r>
              <a:rPr lang="en-GB" sz="20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azionari</a:t>
            </a:r>
            <a:endParaRPr lang="en-GB" sz="2000" b="1" dirty="0" smtClean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  <a:p>
            <a:r>
              <a:rPr lang="en-GB" sz="1600" b="1" dirty="0" smtClean="0">
                <a:solidFill>
                  <a:srgbClr val="AF0000"/>
                </a:solidFill>
                <a:latin typeface="Futura Bk" pitchFamily="34" charset="0"/>
                <a:cs typeface="Arial" charset="0"/>
              </a:rPr>
              <a:t>FTSE MIB</a:t>
            </a:r>
            <a:endParaRPr lang="en-GB" sz="1600" b="1" dirty="0">
              <a:solidFill>
                <a:srgbClr val="AF0000"/>
              </a:solidFill>
              <a:latin typeface="Futura Bk" pitchFamily="34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89944" y="4959662"/>
            <a:ext cx="31325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FTSE MIB a 5 anni Fonte</a:t>
            </a:r>
            <a:r>
              <a:rPr lang="it-CH" sz="1000" dirty="0">
                <a:solidFill>
                  <a:srgbClr val="000000"/>
                </a:solidFill>
                <a:latin typeface="Futura Bk"/>
              </a:rPr>
              <a:t>, Bloomberg; Carthesio SA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814292" y="5003956"/>
            <a:ext cx="32031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CH" sz="1000" dirty="0" smtClean="0">
                <a:solidFill>
                  <a:srgbClr val="000000"/>
                </a:solidFill>
                <a:latin typeface="Futura Bk"/>
              </a:rPr>
              <a:t>FTSE MIB a 10 anni Fonte</a:t>
            </a:r>
            <a:r>
              <a:rPr lang="it-CH" sz="1000" dirty="0">
                <a:solidFill>
                  <a:srgbClr val="000000"/>
                </a:solidFill>
                <a:latin typeface="Futura Bk"/>
              </a:rPr>
              <a:t>, Bloomberg; Carthesio SA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b="31150"/>
          <a:stretch/>
        </p:blipFill>
        <p:spPr bwMode="auto">
          <a:xfrm>
            <a:off x="4890492" y="2160152"/>
            <a:ext cx="3996649" cy="280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b="30353"/>
          <a:stretch/>
        </p:blipFill>
        <p:spPr bwMode="auto">
          <a:xfrm>
            <a:off x="585194" y="2160151"/>
            <a:ext cx="4034431" cy="28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ottotitolo 2"/>
          <p:cNvSpPr txBox="1">
            <a:spLocks/>
          </p:cNvSpPr>
          <p:nvPr/>
        </p:nvSpPr>
        <p:spPr bwMode="auto">
          <a:xfrm>
            <a:off x="4487009" y="438150"/>
            <a:ext cx="46395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2000" dirty="0" smtClean="0">
                <a:solidFill>
                  <a:srgbClr val="AF0000"/>
                </a:solidFill>
                <a:latin typeface="Futura Bk"/>
                <a:cs typeface="Arial" charset="0"/>
              </a:rPr>
              <a:t>Analisi dei mercati</a:t>
            </a: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 dirty="0">
              <a:solidFill>
                <a:srgbClr val="AF0000"/>
              </a:solidFill>
              <a:latin typeface="Futura B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uto">
  <a:themeElements>
    <a:clrScheme name="carthesio 1">
      <a:dk1>
        <a:srgbClr val="000000"/>
      </a:dk1>
      <a:lt1>
        <a:srgbClr val="FFFFFF"/>
      </a:lt1>
      <a:dk2>
        <a:srgbClr val="626365"/>
      </a:dk2>
      <a:lt2>
        <a:srgbClr val="FFFFFF"/>
      </a:lt2>
      <a:accent1>
        <a:srgbClr val="F0F0F0"/>
      </a:accent1>
      <a:accent2>
        <a:srgbClr val="C8495B"/>
      </a:accent2>
      <a:accent3>
        <a:srgbClr val="C6C7C9"/>
      </a:accent3>
      <a:accent4>
        <a:srgbClr val="900000"/>
      </a:accent4>
      <a:accent5>
        <a:srgbClr val="626365"/>
      </a:accent5>
      <a:accent6>
        <a:srgbClr val="8A141D"/>
      </a:accent6>
      <a:hlink>
        <a:srgbClr val="C6C7C9"/>
      </a:hlink>
      <a:folHlink>
        <a:srgbClr val="9000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modello_carthesio</Template>
  <TotalTime>3379</TotalTime>
  <Words>534</Words>
  <Application>Microsoft Office PowerPoint</Application>
  <PresentationFormat>Presentazione su schermo (4:3)</PresentationFormat>
  <Paragraphs>142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contenuto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Bloomberg01</dc:creator>
  <cp:lastModifiedBy>davide guest</cp:lastModifiedBy>
  <cp:revision>221</cp:revision>
  <cp:lastPrinted>2015-09-10T13:58:25Z</cp:lastPrinted>
  <dcterms:created xsi:type="dcterms:W3CDTF">2012-09-20T09:12:07Z</dcterms:created>
  <dcterms:modified xsi:type="dcterms:W3CDTF">2015-09-14T13:04:22Z</dcterms:modified>
</cp:coreProperties>
</file>