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297" r:id="rId3"/>
    <p:sldId id="296" r:id="rId4"/>
    <p:sldId id="256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68" r:id="rId15"/>
    <p:sldId id="291" r:id="rId16"/>
    <p:sldId id="292" r:id="rId17"/>
    <p:sldId id="293" r:id="rId18"/>
    <p:sldId id="295" r:id="rId19"/>
    <p:sldId id="279" r:id="rId20"/>
    <p:sldId id="285" r:id="rId21"/>
    <p:sldId id="286" r:id="rId22"/>
    <p:sldId id="289" r:id="rId23"/>
    <p:sldId id="290" r:id="rId24"/>
    <p:sldId id="280" r:id="rId25"/>
    <p:sldId id="281" r:id="rId26"/>
    <p:sldId id="278" r:id="rId27"/>
    <p:sldId id="287" r:id="rId28"/>
    <p:sldId id="282" r:id="rId29"/>
    <p:sldId id="283" r:id="rId30"/>
    <p:sldId id="284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9" autoAdjust="0"/>
    <p:restoredTop sz="94660"/>
  </p:normalViewPr>
  <p:slideViewPr>
    <p:cSldViewPr>
      <p:cViewPr>
        <p:scale>
          <a:sx n="50" d="100"/>
          <a:sy n="50" d="100"/>
        </p:scale>
        <p:origin x="-201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onora\Documents\Grafico%20Flussi%20dei%20patrimoni.od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onora\Documents\Grafico%20Flussi%20dei%20patrimoni.od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onora\Documents\Grafico%20Flussi%20dei%20patrimoni.od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Eleonora\Documents\Grafico%20Flussi%20dei%20patrimoni.od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onora\Documents\Grafico%20Flussi%20dei%20patrimoni.od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 b="1"/>
            </a:pPr>
            <a:r>
              <a:rPr lang="it-IT" sz="1800" b="1"/>
              <a:t>Flusso dei patrimoni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Gestioni patrimoniali individuali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cat>
            <c:numRef>
              <c:f>Foglio1!$B$1:$G$1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Foglio1!$B$2:$G$2</c:f>
              <c:numCache>
                <c:formatCode>0</c:formatCode>
                <c:ptCount val="6"/>
                <c:pt idx="0">
                  <c:v>35</c:v>
                </c:pt>
                <c:pt idx="1">
                  <c:v>87.5</c:v>
                </c:pt>
                <c:pt idx="2">
                  <c:v>17.5</c:v>
                </c:pt>
                <c:pt idx="3">
                  <c:v>24.5</c:v>
                </c:pt>
                <c:pt idx="4">
                  <c:v>105</c:v>
                </c:pt>
                <c:pt idx="5">
                  <c:v>328.29999999999995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Polizze vita rami III e IV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numRef>
              <c:f>Foglio1!$B$1:$G$1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Foglio1!$B$3:$G$3</c:f>
              <c:numCache>
                <c:formatCode>0</c:formatCode>
                <c:ptCount val="6"/>
                <c:pt idx="0">
                  <c:v>35</c:v>
                </c:pt>
                <c:pt idx="1">
                  <c:v>87.5</c:v>
                </c:pt>
                <c:pt idx="2">
                  <c:v>17.5</c:v>
                </c:pt>
                <c:pt idx="3">
                  <c:v>24.5</c:v>
                </c:pt>
                <c:pt idx="4">
                  <c:v>105</c:v>
                </c:pt>
                <c:pt idx="5">
                  <c:v>328.29999999999995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Fondi Pensione 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cat>
            <c:numRef>
              <c:f>Foglio1!$B$1:$G$1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Foglio1!$B$4:$G$4</c:f>
              <c:numCache>
                <c:formatCode>0</c:formatCode>
                <c:ptCount val="6"/>
                <c:pt idx="0">
                  <c:v>5</c:v>
                </c:pt>
                <c:pt idx="1">
                  <c:v>12.5</c:v>
                </c:pt>
                <c:pt idx="2">
                  <c:v>2.5</c:v>
                </c:pt>
                <c:pt idx="3">
                  <c:v>3.5</c:v>
                </c:pt>
                <c:pt idx="4">
                  <c:v>15</c:v>
                </c:pt>
                <c:pt idx="5">
                  <c:v>46.900000000000006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FCI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numRef>
              <c:f>Foglio1!$B$1:$G$1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Foglio1!$B$5:$G$5</c:f>
              <c:numCache>
                <c:formatCode>0</c:formatCode>
                <c:ptCount val="6"/>
                <c:pt idx="0">
                  <c:v>25</c:v>
                </c:pt>
                <c:pt idx="1">
                  <c:v>62.5</c:v>
                </c:pt>
                <c:pt idx="2">
                  <c:v>12.5</c:v>
                </c:pt>
                <c:pt idx="3">
                  <c:v>17.5</c:v>
                </c:pt>
                <c:pt idx="4">
                  <c:v>75</c:v>
                </c:pt>
                <c:pt idx="5">
                  <c:v>234.5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832384"/>
        <c:axId val="78826496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Foglio1!$A$6</c15:sqref>
                        </c15:formulaRef>
                      </c:ext>
                    </c:extLst>
                    <c:strCache>
                      <c:ptCount val="1"/>
                      <c:pt idx="0">
                        <c:v>Totale</c:v>
                      </c:pt>
                    </c:strCache>
                  </c:strRef>
                </c:tx>
                <c:spPr>
                  <a:solidFill>
                    <a:srgbClr val="4472C4"/>
                  </a:solidFill>
                  <a:ln>
                    <a:noFill/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Foglio1!$B$1:$G$1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Foglio1!$B$6:$G$6</c15:sqref>
                        </c15:formulaRef>
                      </c:ext>
                    </c:extLst>
                    <c:numCache>
                      <c:formatCode>0</c:formatCode>
                      <c:ptCount val="6"/>
                      <c:pt idx="0">
                        <c:v>100</c:v>
                      </c:pt>
                      <c:pt idx="1">
                        <c:v>250</c:v>
                      </c:pt>
                      <c:pt idx="2">
                        <c:v>50</c:v>
                      </c:pt>
                      <c:pt idx="3">
                        <c:v>70</c:v>
                      </c:pt>
                      <c:pt idx="4">
                        <c:v>300</c:v>
                      </c:pt>
                      <c:pt idx="5">
                        <c:v>938</c:v>
                      </c:pt>
                    </c:numCache>
                  </c:numRef>
                </c:val>
              </c15:ser>
            </c15:filteredBarSeries>
          </c:ext>
        </c:extLst>
      </c:barChart>
      <c:valAx>
        <c:axId val="78826496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200"/>
            </a:pPr>
            <a:endParaRPr lang="it-IT"/>
          </a:p>
        </c:txPr>
        <c:crossAx val="78832384"/>
        <c:crosses val="autoZero"/>
        <c:crossBetween val="between"/>
      </c:valAx>
      <c:catAx>
        <c:axId val="7883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/>
          <a:lstStyle/>
          <a:p>
            <a:pPr>
              <a:defRPr sz="1200"/>
            </a:pPr>
            <a:endParaRPr lang="it-IT"/>
          </a:p>
        </c:txPr>
        <c:crossAx val="7882649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19050" cap="flat">
      <a:solidFill>
        <a:schemeClr val="bg1">
          <a:lumMod val="65000"/>
        </a:schemeClr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it-IT" sz="1000" b="0" i="0" u="none" strike="noStrike" kern="1200" baseline="0">
          <a:solidFill>
            <a:srgbClr val="000000"/>
          </a:solidFill>
          <a:latin typeface="Calibri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 b="1"/>
            </a:pPr>
            <a:r>
              <a:rPr lang="it-IT" sz="1800" b="1"/>
              <a:t>Premi (danni e vita) su PIL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1F4E79"/>
            </a:solidFill>
            <a:ln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6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Foglio3!$A$1:$A$7</c:f>
              <c:strCache>
                <c:ptCount val="7"/>
                <c:pt idx="0">
                  <c:v>Gran Bretagna</c:v>
                </c:pt>
                <c:pt idx="1">
                  <c:v>Giappone</c:v>
                </c:pt>
                <c:pt idx="2">
                  <c:v>Francia</c:v>
                </c:pt>
                <c:pt idx="3">
                  <c:v>Italia</c:v>
                </c:pt>
                <c:pt idx="4">
                  <c:v>U.S.A.</c:v>
                </c:pt>
                <c:pt idx="5">
                  <c:v>Germania</c:v>
                </c:pt>
                <c:pt idx="6">
                  <c:v>Cina</c:v>
                </c:pt>
              </c:strCache>
            </c:strRef>
          </c:cat>
          <c:val>
            <c:numRef>
              <c:f>Foglio3!$B$1:$B$7</c:f>
              <c:numCache>
                <c:formatCode>0.0%</c:formatCode>
                <c:ptCount val="7"/>
                <c:pt idx="0">
                  <c:v>0.11700000000000001</c:v>
                </c:pt>
                <c:pt idx="1">
                  <c:v>0.111</c:v>
                </c:pt>
                <c:pt idx="2">
                  <c:v>9.2999999999999999E-2</c:v>
                </c:pt>
                <c:pt idx="3">
                  <c:v>8.8999999999999996E-2</c:v>
                </c:pt>
                <c:pt idx="4">
                  <c:v>7.4999999999999997E-2</c:v>
                </c:pt>
                <c:pt idx="5">
                  <c:v>6.6000000000000003E-2</c:v>
                </c:pt>
                <c:pt idx="6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92936832"/>
        <c:axId val="92935296"/>
      </c:barChart>
      <c:valAx>
        <c:axId val="92935296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92936832"/>
        <c:crosses val="autoZero"/>
        <c:crossBetween val="between"/>
      </c:valAx>
      <c:catAx>
        <c:axId val="9293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9293529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solidFill>
      <a:srgbClr val="FFFFFF"/>
    </a:solidFill>
    <a:ln w="19050" cap="flat">
      <a:solidFill>
        <a:schemeClr val="bg1">
          <a:lumMod val="65000"/>
        </a:schemeClr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it-IT" sz="1000" b="0" i="0" u="none" strike="noStrike" kern="1200" baseline="0">
          <a:solidFill>
            <a:srgbClr val="000000"/>
          </a:solidFill>
          <a:latin typeface="Calibri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 b="1"/>
            </a:pPr>
            <a:r>
              <a:rPr lang="it-IT" sz="1800" b="1"/>
              <a:t>Premi (danni e vita) per abitante 2013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1F4E79"/>
            </a:solidFill>
            <a:ln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6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Foglio4!$A$1:$A$7</c:f>
              <c:strCache>
                <c:ptCount val="7"/>
                <c:pt idx="0">
                  <c:v>Gran Bretagna</c:v>
                </c:pt>
                <c:pt idx="1">
                  <c:v>Giappone</c:v>
                </c:pt>
                <c:pt idx="2">
                  <c:v>U.S.A</c:v>
                </c:pt>
                <c:pt idx="3">
                  <c:v>Francia</c:v>
                </c:pt>
                <c:pt idx="4">
                  <c:v>Germania</c:v>
                </c:pt>
                <c:pt idx="5">
                  <c:v>Italia</c:v>
                </c:pt>
                <c:pt idx="6">
                  <c:v>Cina</c:v>
                </c:pt>
              </c:strCache>
            </c:strRef>
          </c:cat>
          <c:val>
            <c:numRef>
              <c:f>Foglio4!$B$1:$B$7</c:f>
              <c:numCache>
                <c:formatCode>" "#,##0" ";"-"#,##0" ";" -"00" ";" "@" "</c:formatCode>
                <c:ptCount val="7"/>
                <c:pt idx="0">
                  <c:v>3421</c:v>
                </c:pt>
                <c:pt idx="1">
                  <c:v>3155</c:v>
                </c:pt>
                <c:pt idx="2">
                  <c:v>2985</c:v>
                </c:pt>
                <c:pt idx="3">
                  <c:v>2802</c:v>
                </c:pt>
                <c:pt idx="4">
                  <c:v>2233</c:v>
                </c:pt>
                <c:pt idx="5">
                  <c:v>1954</c:v>
                </c:pt>
                <c:pt idx="6">
                  <c:v>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92989312"/>
        <c:axId val="92987776"/>
      </c:barChart>
      <c:valAx>
        <c:axId val="92987776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&quot; &quot;#,##0&quot; &quot;;&quot;-&quot;#,##0&quot; &quot;;&quot; -&quot;00&quot; &quot;;&quot; &quot;@&quot; &quot;" sourceLinked="1"/>
        <c:majorTickMark val="none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92989312"/>
        <c:crosses val="autoZero"/>
        <c:crossBetween val="between"/>
      </c:valAx>
      <c:catAx>
        <c:axId val="9298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/>
          <a:lstStyle/>
          <a:p>
            <a:pPr>
              <a:defRPr sz="1400"/>
            </a:pPr>
            <a:endParaRPr lang="it-IT"/>
          </a:p>
        </c:txPr>
        <c:crossAx val="9298777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solidFill>
      <a:srgbClr val="FFFFFF"/>
    </a:solidFill>
    <a:ln w="19050" cap="flat">
      <a:solidFill>
        <a:schemeClr val="bg1">
          <a:lumMod val="65000"/>
        </a:schemeClr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it-IT" sz="1000" b="0" i="0" u="none" strike="noStrike" kern="1200" baseline="0">
          <a:solidFill>
            <a:srgbClr val="000000"/>
          </a:solidFill>
          <a:latin typeface="Calibri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 smtClean="0"/>
              <a:t>2014</a:t>
            </a:r>
            <a:endParaRPr lang="it-IT" sz="24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Foglio2!$A$1:$A$5</c:f>
              <c:strCache>
                <c:ptCount val="5"/>
                <c:pt idx="0">
                  <c:v>Vita ramo I</c:v>
                </c:pt>
                <c:pt idx="1">
                  <c:v>Capitalizzazione ramo V</c:v>
                </c:pt>
                <c:pt idx="2">
                  <c:v>Linked ramo III</c:v>
                </c:pt>
                <c:pt idx="3">
                  <c:v>Malattia lungo termine</c:v>
                </c:pt>
                <c:pt idx="4">
                  <c:v>Fondi Pensione</c:v>
                </c:pt>
              </c:strCache>
            </c:strRef>
          </c:cat>
          <c:val>
            <c:numRef>
              <c:f>Foglio2!$B$1:$B$5</c:f>
              <c:numCache>
                <c:formatCode>0.0%</c:formatCode>
                <c:ptCount val="5"/>
                <c:pt idx="0">
                  <c:v>0.41499999999999998</c:v>
                </c:pt>
                <c:pt idx="1">
                  <c:v>0.66800000000000004</c:v>
                </c:pt>
                <c:pt idx="2">
                  <c:v>0.59499999999999997</c:v>
                </c:pt>
                <c:pt idx="3">
                  <c:v>0.107</c:v>
                </c:pt>
                <c:pt idx="4">
                  <c:v>-3.3000000000000002E-2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100"/>
        <c:axId val="93199360"/>
        <c:axId val="93233920"/>
      </c:barChart>
      <c:catAx>
        <c:axId val="9319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233920"/>
        <c:crosses val="autoZero"/>
        <c:auto val="1"/>
        <c:lblAlgn val="ctr"/>
        <c:lblOffset val="100"/>
        <c:noMultiLvlLbl val="0"/>
      </c:catAx>
      <c:valAx>
        <c:axId val="9323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19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50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9"/>
      <c:rotY val="0"/>
      <c:rAngAx val="0"/>
      <c:perspective val="3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5B9BD5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tx2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25402">
                <a:noFill/>
                <a:prstDash val="solid"/>
              </a:ln>
            </c:spPr>
          </c:dPt>
          <c:dPt>
            <c:idx val="4"/>
            <c:bubble3D val="0"/>
            <c:spPr>
              <a:solidFill>
                <a:srgbClr val="FF0000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2"/>
              <c:layout>
                <c:manualLayout>
                  <c:x val="3.0950317388976984E-2"/>
                  <c:y val="-1.468564424741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787403672319276E-2"/>
                  <c:y val="2.0633908060394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600" b="1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Foglio5!$A$1:$A$5</c:f>
              <c:strCache>
                <c:ptCount val="5"/>
                <c:pt idx="0">
                  <c:v>Sportelli bancari</c:v>
                </c:pt>
                <c:pt idx="1">
                  <c:v>Promotori Finanziari</c:v>
                </c:pt>
                <c:pt idx="2">
                  <c:v>Vendita diretta</c:v>
                </c:pt>
                <c:pt idx="3">
                  <c:v>Agenti </c:v>
                </c:pt>
                <c:pt idx="4">
                  <c:v>Broker</c:v>
                </c:pt>
              </c:strCache>
            </c:strRef>
          </c:cat>
          <c:val>
            <c:numRef>
              <c:f>Foglio5!$B$1:$B$5</c:f>
              <c:numCache>
                <c:formatCode>0.0%</c:formatCode>
                <c:ptCount val="5"/>
                <c:pt idx="0">
                  <c:v>0.504</c:v>
                </c:pt>
                <c:pt idx="1">
                  <c:v>0.28299999999999997</c:v>
                </c:pt>
                <c:pt idx="2">
                  <c:v>7.9000000000000001E-2</c:v>
                </c:pt>
                <c:pt idx="3">
                  <c:v>0.128</c:v>
                </c:pt>
                <c:pt idx="4">
                  <c:v>6.0000000000000001E-3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4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22229" cap="flat">
      <a:solidFill>
        <a:srgbClr val="7F7F7F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it-IT" sz="900" b="0" i="0" u="none" strike="noStrike" kern="1200" baseline="0">
          <a:solidFill>
            <a:srgbClr val="000000"/>
          </a:solidFill>
          <a:latin typeface="Calibri"/>
        </a:defRPr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2A0DB-A6DB-49D3-B04A-4BD507635D10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A2116-8E9B-4578-B4BE-55F740E95F3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8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2116-8E9B-4578-B4BE-55F740E95F3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10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2116-8E9B-4578-B4BE-55F740E95F3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8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19200" cy="365125"/>
          </a:xfrm>
        </p:spPr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32440" y="6021288"/>
            <a:ext cx="503596" cy="7081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Connettore 1 7"/>
          <p:cNvCxnSpPr/>
          <p:nvPr userDrawn="1"/>
        </p:nvCxnSpPr>
        <p:spPr>
          <a:xfrm>
            <a:off x="143459" y="6741365"/>
            <a:ext cx="8496944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32440" y="6021288"/>
            <a:ext cx="503596" cy="7081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Connettore 1 7"/>
          <p:cNvCxnSpPr/>
          <p:nvPr userDrawn="1"/>
        </p:nvCxnSpPr>
        <p:spPr>
          <a:xfrm>
            <a:off x="143459" y="6741365"/>
            <a:ext cx="8496944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9B70-70B8-4580-8519-57B3BCE15815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C0A99-9CA0-447A-9105-7FF510A2B157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1810" t="17712" r="20269" b="17326"/>
          <a:stretch>
            <a:fillRect/>
          </a:stretch>
        </p:blipFill>
        <p:spPr bwMode="auto">
          <a:xfrm>
            <a:off x="323528" y="188640"/>
            <a:ext cx="8195177" cy="587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2"/>
          <p:cNvSpPr txBox="1">
            <a:spLocks/>
          </p:cNvSpPr>
          <p:nvPr/>
        </p:nvSpPr>
        <p:spPr>
          <a:xfrm>
            <a:off x="1547664" y="155028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342900" marR="0" lvl="0" indent="-342900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indent="0" algn="ctr">
              <a:buNone/>
            </a:pPr>
            <a:r>
              <a:rPr lang="it-IT" sz="2300" dirty="0"/>
              <a:t>Competenza</a:t>
            </a:r>
          </a:p>
        </p:txBody>
      </p:sp>
      <p:sp>
        <p:nvSpPr>
          <p:cNvPr id="5" name="Titolo 1"/>
          <p:cNvSpPr txBox="1"/>
          <p:nvPr/>
        </p:nvSpPr>
        <p:spPr>
          <a:xfrm>
            <a:off x="251520" y="476671"/>
            <a:ext cx="8640960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Fattori chiave di successo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553708" y="224950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342900" marR="0" lvl="0" indent="-342900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indent="0" algn="ctr">
              <a:buNone/>
            </a:pPr>
            <a:r>
              <a:rPr lang="it-IT" sz="2300" dirty="0"/>
              <a:t>Affidabilità</a:t>
            </a:r>
          </a:p>
        </p:txBody>
      </p:sp>
      <p:sp>
        <p:nvSpPr>
          <p:cNvPr id="8" name="Segnaposto testo 2"/>
          <p:cNvSpPr txBox="1"/>
          <p:nvPr/>
        </p:nvSpPr>
        <p:spPr>
          <a:xfrm>
            <a:off x="1559752" y="294872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342900" marR="0" lvl="0" indent="-342900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indent="0" algn="ctr">
              <a:buNone/>
            </a:pPr>
            <a:r>
              <a:rPr lang="it-IT" sz="2300" dirty="0"/>
              <a:t>Innovazione</a:t>
            </a:r>
          </a:p>
        </p:txBody>
      </p:sp>
      <p:sp>
        <p:nvSpPr>
          <p:cNvPr id="9" name="Segnaposto testo 2"/>
          <p:cNvSpPr txBox="1"/>
          <p:nvPr/>
        </p:nvSpPr>
        <p:spPr>
          <a:xfrm>
            <a:off x="1565796" y="360716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342900" marR="0" lvl="0" indent="-342900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indent="0" algn="ctr">
              <a:buNone/>
            </a:pPr>
            <a:r>
              <a:rPr lang="it-IT" sz="2300" dirty="0"/>
              <a:t>Indipendenza</a:t>
            </a:r>
          </a:p>
        </p:txBody>
      </p:sp>
      <p:sp>
        <p:nvSpPr>
          <p:cNvPr id="10" name="Segnaposto testo 2"/>
          <p:cNvSpPr txBox="1"/>
          <p:nvPr/>
        </p:nvSpPr>
        <p:spPr>
          <a:xfrm>
            <a:off x="1571840" y="426560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R="0" lvl="0" indent="0" algn="ctr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None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z="2300" dirty="0"/>
              <a:t>Consulenza</a:t>
            </a:r>
          </a:p>
        </p:txBody>
      </p:sp>
      <p:sp>
        <p:nvSpPr>
          <p:cNvPr id="11" name="Segnaposto testo 2"/>
          <p:cNvSpPr txBox="1"/>
          <p:nvPr/>
        </p:nvSpPr>
        <p:spPr>
          <a:xfrm>
            <a:off x="1577884" y="4924048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R="0" lvl="0" indent="0" algn="ctr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None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z="2300" dirty="0"/>
              <a:t>Formazione</a:t>
            </a:r>
          </a:p>
        </p:txBody>
      </p:sp>
      <p:sp>
        <p:nvSpPr>
          <p:cNvPr id="12" name="Segnaposto testo 2"/>
          <p:cNvSpPr txBox="1"/>
          <p:nvPr/>
        </p:nvSpPr>
        <p:spPr>
          <a:xfrm>
            <a:off x="1583929" y="5623269"/>
            <a:ext cx="6048672" cy="517065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R="0" lvl="0" indent="0" algn="ctr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None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z="2300" dirty="0"/>
              <a:t>Marketing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 Clienti </a:t>
            </a:r>
            <a:r>
              <a:rPr lang="it-IT" sz="2800" b="1" dirty="0">
                <a:solidFill>
                  <a:srgbClr val="002060"/>
                </a:solidFill>
                <a:latin typeface="Arial" pitchFamily="34"/>
                <a:cs typeface="Arial" pitchFamily="34"/>
              </a:rPr>
              <a:t>di </a:t>
            </a:r>
            <a:r>
              <a:rPr lang="it-IT" sz="2800" b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1619672" y="2492896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Banche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619672" y="3284984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Fondazioni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8" name="Segnaposto testo 2"/>
          <p:cNvSpPr txBox="1"/>
          <p:nvPr/>
        </p:nvSpPr>
        <p:spPr>
          <a:xfrm>
            <a:off x="1619672" y="4077072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Cooperative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9" name="Segnaposto testo 2"/>
          <p:cNvSpPr txBox="1"/>
          <p:nvPr/>
        </p:nvSpPr>
        <p:spPr>
          <a:xfrm>
            <a:off x="1619672" y="4869160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Associazioni di categoria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1772817"/>
            <a:ext cx="5760640" cy="46166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>
                <a:solidFill>
                  <a:schemeClr val="tx1"/>
                </a:solidFill>
              </a:rPr>
              <a:t>Settore Istituzionale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 Clienti </a:t>
            </a:r>
            <a:r>
              <a:rPr lang="it-IT" sz="2800" b="1" dirty="0">
                <a:solidFill>
                  <a:srgbClr val="002060"/>
                </a:solidFill>
                <a:latin typeface="Arial" pitchFamily="34"/>
                <a:cs typeface="Arial" pitchFamily="34"/>
              </a:rPr>
              <a:t>di </a:t>
            </a:r>
            <a:r>
              <a:rPr lang="it-IT" sz="2800" b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1619672" y="2492896"/>
            <a:ext cx="583264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Broker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619672" y="3284984"/>
            <a:ext cx="583264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Agenzie Assicurative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1772817"/>
            <a:ext cx="5832648" cy="46166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Operatori Settore Assicurativo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>
                <a:solidFill>
                  <a:srgbClr val="002060"/>
                </a:solidFill>
                <a:latin typeface="Arial" pitchFamily="34"/>
                <a:cs typeface="Arial" pitchFamily="34"/>
              </a:rPr>
              <a:t>I Clienti di </a:t>
            </a:r>
            <a:r>
              <a:rPr lang="it-IT" sz="2800" b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1691680" y="2708918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 algn="ctr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Prime Advisor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691680" y="3428998"/>
            <a:ext cx="576064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 algn="ctr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Senior Prime Advisor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691680" y="1772817"/>
            <a:ext cx="5760640" cy="46166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La nostra Rete di vendita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2"/>
          <p:cNvSpPr txBox="1"/>
          <p:nvPr/>
        </p:nvSpPr>
        <p:spPr>
          <a:xfrm>
            <a:off x="1187624" y="2276872"/>
            <a:ext cx="684076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3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Provenienza dal settore Assicurativo/Finanziario</a:t>
            </a:r>
            <a:endParaRPr lang="it-IT" sz="23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187624" y="2996952"/>
            <a:ext cx="655272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3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Ricerca di soluzioni innovative differenzianti</a:t>
            </a:r>
            <a:endParaRPr lang="it-IT" sz="23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8" name="Segnaposto testo 2"/>
          <p:cNvSpPr txBox="1"/>
          <p:nvPr/>
        </p:nvSpPr>
        <p:spPr>
          <a:xfrm>
            <a:off x="1187624" y="3717032"/>
            <a:ext cx="655272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3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Crescita professionale</a:t>
            </a:r>
            <a:endParaRPr lang="it-IT" sz="23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9" name="Segnaposto testo 2"/>
          <p:cNvSpPr txBox="1"/>
          <p:nvPr/>
        </p:nvSpPr>
        <p:spPr>
          <a:xfrm>
            <a:off x="1187624" y="4437112"/>
            <a:ext cx="655272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3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Rapporto diretto con la Società</a:t>
            </a:r>
            <a:endParaRPr lang="it-IT" sz="23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1" name="Segnaposto testo 2"/>
          <p:cNvSpPr txBox="1"/>
          <p:nvPr/>
        </p:nvSpPr>
        <p:spPr>
          <a:xfrm>
            <a:off x="1187624" y="5157192"/>
            <a:ext cx="6552728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3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Sistema retributivo premiante</a:t>
            </a:r>
            <a:endParaRPr lang="it-IT" sz="23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2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331640" y="1700811"/>
            <a:ext cx="6552728" cy="46166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La nostra Rete di vendita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92695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Il Consulente </a:t>
            </a:r>
            <a:r>
              <a:rPr lang="it-IT" sz="2800" b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971600" y="1628800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Conosce la situazione Previdenziale/Finanziaria del Cliente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971600" y="2312875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Verifica le coperture sanitarie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8" name="Segnaposto testo 2"/>
          <p:cNvSpPr txBox="1"/>
          <p:nvPr/>
        </p:nvSpPr>
        <p:spPr>
          <a:xfrm>
            <a:off x="971600" y="2996950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Valuta le soluzioni più adeguate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9" name="Segnaposto testo 2"/>
          <p:cNvSpPr txBox="1"/>
          <p:nvPr/>
        </p:nvSpPr>
        <p:spPr>
          <a:xfrm>
            <a:off x="971600" y="3681025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Propone il Piano Assicurativo/Finanziario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1" name="Segnaposto testo 2"/>
          <p:cNvSpPr txBox="1"/>
          <p:nvPr/>
        </p:nvSpPr>
        <p:spPr>
          <a:xfrm>
            <a:off x="932858" y="4365099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Pianifica l’attività di Assistenza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2" name="Segnaposto testo 2"/>
          <p:cNvSpPr txBox="1"/>
          <p:nvPr/>
        </p:nvSpPr>
        <p:spPr>
          <a:xfrm>
            <a:off x="1115616" y="5301208"/>
            <a:ext cx="6840760" cy="98488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sz="1400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…”</a:t>
            </a:r>
            <a:r>
              <a:rPr lang="it-IT" sz="2800" dirty="0" smtClean="0">
                <a:solidFill>
                  <a:schemeClr val="tx1"/>
                </a:solidFill>
              </a:rPr>
              <a:t>no vendita </a:t>
            </a:r>
            <a:r>
              <a:rPr lang="it-IT" sz="2800" dirty="0" err="1" smtClean="0">
                <a:solidFill>
                  <a:schemeClr val="tx1"/>
                </a:solidFill>
              </a:rPr>
              <a:t>one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shot</a:t>
            </a:r>
            <a:r>
              <a:rPr lang="it-IT" sz="2800" dirty="0" smtClean="0">
                <a:solidFill>
                  <a:schemeClr val="tx1"/>
                </a:solidFill>
              </a:rPr>
              <a:t>!”....</a:t>
            </a:r>
          </a:p>
          <a:p>
            <a:endParaRPr lang="it-I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6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92695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Il Consulente </a:t>
            </a:r>
            <a:r>
              <a:rPr lang="it-IT" sz="2800" b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971600" y="1772816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Partecipa al Piano Formativo dedicato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971600" y="2852935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Aggiorna regolarmente la sua competenza nel settore Assicurativo/Finanziario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8" name="Segnaposto testo 2"/>
          <p:cNvSpPr txBox="1"/>
          <p:nvPr/>
        </p:nvSpPr>
        <p:spPr>
          <a:xfrm>
            <a:off x="971600" y="3933054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Tiene regolarmente informata la Società sugli sviluppi della sua attività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0" name="Segnaposto testo 2"/>
          <p:cNvSpPr txBox="1"/>
          <p:nvPr/>
        </p:nvSpPr>
        <p:spPr>
          <a:xfrm>
            <a:off x="971600" y="5013174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Beneficia di un piano remunerativo incentivante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67972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92695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Il Consulente </a:t>
            </a:r>
            <a:r>
              <a:rPr lang="it-IT" sz="2800" b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9" name="Segnaposto testo 2"/>
          <p:cNvSpPr txBox="1"/>
          <p:nvPr/>
        </p:nvSpPr>
        <p:spPr>
          <a:xfrm>
            <a:off x="755474" y="2426112"/>
            <a:ext cx="7633051" cy="2492990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</a:rPr>
              <a:t>E’ il punto di riferimento del nucleo famiglia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</a:rPr>
              <a:t> per tutte le sue esigenze relative alle coperture in campo assicurativo/finanziario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8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2800" b="1" kern="0" dirty="0">
                <a:solidFill>
                  <a:srgbClr val="002060"/>
                </a:solidFill>
                <a:latin typeface="Arial" pitchFamily="34"/>
                <a:cs typeface="Arial" pitchFamily="34"/>
              </a:rPr>
              <a:t>Prospettive della nostra attività </a:t>
            </a:r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2800" b="1" kern="0" dirty="0">
                <a:solidFill>
                  <a:srgbClr val="002060"/>
                </a:solidFill>
                <a:latin typeface="Arial" pitchFamily="34"/>
                <a:cs typeface="Arial" pitchFamily="34"/>
              </a:rPr>
              <a:t>sul Mercato di riferimento</a:t>
            </a:r>
          </a:p>
        </p:txBody>
      </p:sp>
    </p:spTree>
    <p:extLst>
      <p:ext uri="{BB962C8B-B14F-4D97-AF65-F5344CB8AC3E}">
        <p14:creationId xmlns:p14="http://schemas.microsoft.com/office/powerpoint/2010/main" val="133347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 idx="4294967295"/>
          </p:nvPr>
        </p:nvSpPr>
        <p:spPr>
          <a:xfrm>
            <a:off x="374844" y="273959"/>
            <a:ext cx="8229604" cy="1144801"/>
          </a:xfrm>
          <a:noFill/>
          <a:ln>
            <a:noFill/>
          </a:ln>
        </p:spPr>
        <p:txBody>
          <a:bodyPr vert="horz" wrap="square" lIns="100783" tIns="50387" rIns="100783" bIns="50387" anchor="ctr" anchorCtr="1" compatLnSpc="1">
            <a:normAutofit/>
          </a:bodyPr>
          <a:lstStyle/>
          <a:p>
            <a:r>
              <a:rPr lang="it-IT" sz="28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Il Mercato di Riferimento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7728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Ricchezza Famiglie Italiane</a:t>
            </a:r>
            <a:endParaRPr lang="en-US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971600" y="2276872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Ammontare complessivo: € 8.728 md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971600" y="3176971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Attività Reali: € 4.900 md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8" name="Segnaposto testo 2"/>
          <p:cNvSpPr txBox="1"/>
          <p:nvPr/>
        </p:nvSpPr>
        <p:spPr>
          <a:xfrm>
            <a:off x="971600" y="4077070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Attività Finanziarie: € 3.828 md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78496" y="6309320"/>
            <a:ext cx="76259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Bankitalia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70318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/>
          <p:cNvSpPr txBox="1">
            <a:spLocks/>
          </p:cNvSpPr>
          <p:nvPr/>
        </p:nvSpPr>
        <p:spPr>
          <a:xfrm>
            <a:off x="252910" y="260649"/>
            <a:ext cx="8642350" cy="588764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cs typeface="Arial" pitchFamily="34"/>
              </a:rPr>
              <a:t>Piero De </a:t>
            </a:r>
            <a:r>
              <a:rPr kumimoji="0" lang="it-IT" sz="32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cs typeface="Arial" pitchFamily="34"/>
              </a:rPr>
              <a:t>Iurco</a:t>
            </a:r>
            <a:endParaRPr kumimoji="0" lang="it-IT" sz="32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cs typeface="Arial" pitchFamily="34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800" i="1" noProof="0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Presidente</a:t>
            </a:r>
            <a:endParaRPr kumimoji="0" lang="it-IT" sz="3200" b="0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/>
              <a:cs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08197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 idx="4294967295"/>
          </p:nvPr>
        </p:nvSpPr>
        <p:spPr>
          <a:xfrm>
            <a:off x="374844" y="273960"/>
            <a:ext cx="8229604" cy="886790"/>
          </a:xfrm>
          <a:noFill/>
          <a:ln>
            <a:noFill/>
          </a:ln>
        </p:spPr>
        <p:txBody>
          <a:bodyPr vert="horz" wrap="square" lIns="100783" tIns="50387" rIns="100783" bIns="50387" anchor="ctr" anchorCtr="1" compatLnSpc="1">
            <a:normAutofit/>
          </a:bodyPr>
          <a:lstStyle/>
          <a:p>
            <a:r>
              <a:rPr lang="it-IT" sz="28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Il Mercato di Riferimento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978496" y="6309320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Bankitalia</a:t>
            </a:r>
            <a:endParaRPr lang="it-IT" sz="1100" dirty="0"/>
          </a:p>
        </p:txBody>
      </p:sp>
      <p:sp>
        <p:nvSpPr>
          <p:cNvPr id="10" name="Segnaposto testo 2"/>
          <p:cNvSpPr txBox="1">
            <a:spLocks/>
          </p:cNvSpPr>
          <p:nvPr/>
        </p:nvSpPr>
        <p:spPr>
          <a:xfrm>
            <a:off x="374844" y="1604523"/>
            <a:ext cx="8229604" cy="960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1866" indent="-293899">
              <a:spcBef>
                <a:spcPts val="0"/>
              </a:spcBef>
              <a:spcAft>
                <a:spcPts val="1284"/>
              </a:spcAft>
              <a:buFont typeface="Arial" pitchFamily="34" charset="0"/>
              <a:buNone/>
            </a:pPr>
            <a:r>
              <a:rPr lang="it-IT" sz="2903" dirty="0" smtClean="0">
                <a:latin typeface="Liberation Sans" pitchFamily="18"/>
                <a:ea typeface="Microsoft YaHei" pitchFamily="2"/>
                <a:cs typeface="Mangal" pitchFamily="2"/>
              </a:rPr>
              <a:t>	</a:t>
            </a: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La ricchezza complessiva delle famiglie è uno dei principali fattori di sostegno dell'economia nazionale</a:t>
            </a:r>
            <a:endParaRPr lang="it-IT" sz="2400" dirty="0">
              <a:solidFill>
                <a:srgbClr val="00206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11" name="Segnaposto testo 2"/>
          <p:cNvSpPr txBox="1"/>
          <p:nvPr/>
        </p:nvSpPr>
        <p:spPr>
          <a:xfrm>
            <a:off x="899592" y="2852936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>
            <a:defPPr>
              <a:defRPr lang="en-US"/>
            </a:defPPr>
            <a:lvl1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240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defRPr>
            </a:lvl1pPr>
          </a:lstStyle>
          <a:p>
            <a:r>
              <a:rPr lang="it-IT" dirty="0"/>
              <a:t>4 volte l'ammontare del debito pubblico</a:t>
            </a:r>
          </a:p>
        </p:txBody>
      </p:sp>
      <p:sp>
        <p:nvSpPr>
          <p:cNvPr id="12" name="Segnaposto testo 2"/>
          <p:cNvSpPr txBox="1"/>
          <p:nvPr/>
        </p:nvSpPr>
        <p:spPr>
          <a:xfrm>
            <a:off x="899592" y="3753035"/>
            <a:ext cx="7200800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0" compatLnSpc="1"/>
          <a:lstStyle>
            <a:defPPr>
              <a:defRPr lang="en-US"/>
            </a:defPPr>
            <a:lvl1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240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defRPr>
            </a:lvl1pPr>
          </a:lstStyle>
          <a:p>
            <a:r>
              <a:rPr lang="it-IT" dirty="0"/>
              <a:t>2 volte il PIL al netto degli immobili</a:t>
            </a:r>
          </a:p>
        </p:txBody>
      </p:sp>
    </p:spTree>
    <p:extLst>
      <p:ext uri="{BB962C8B-B14F-4D97-AF65-F5344CB8AC3E}">
        <p14:creationId xmlns:p14="http://schemas.microsoft.com/office/powerpoint/2010/main" val="983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 idx="4294967295"/>
          </p:nvPr>
        </p:nvSpPr>
        <p:spPr>
          <a:xfrm>
            <a:off x="467544" y="510372"/>
            <a:ext cx="8229604" cy="1221117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Ricchezza delle Famiglie</a:t>
            </a:r>
            <a:br>
              <a:rPr lang="it-IT" sz="31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</a:br>
            <a:r>
              <a:rPr lang="it-IT" sz="2086" dirty="0"/>
              <a:t>Confronto Internazionale</a:t>
            </a:r>
            <a:br>
              <a:rPr lang="it-IT" sz="2086" dirty="0"/>
            </a:br>
            <a:r>
              <a:rPr lang="it-IT" sz="2086" dirty="0"/>
              <a:t>(valori in rapporto reddito disponibile)</a:t>
            </a:r>
            <a:r>
              <a:rPr lang="it-IT" sz="2903" dirty="0"/>
              <a:t/>
            </a:r>
            <a:br>
              <a:rPr lang="it-IT" sz="2903" dirty="0"/>
            </a:br>
            <a:endParaRPr lang="it-IT" sz="2903" dirty="0"/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1187624" y="1899991"/>
            <a:ext cx="7509524" cy="3977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Usa 2,04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Canada 3,91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Giappone 3,60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Germania 4,37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Francia 5,64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Regno Unito 4,51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Italia 5,43</a:t>
            </a:r>
          </a:p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b="1" dirty="0" smtClean="0">
                <a:solidFill>
                  <a:srgbClr val="0070C0"/>
                </a:solidFill>
                <a:latin typeface="Arial" pitchFamily="34"/>
                <a:ea typeface="Microsoft YaHei" pitchFamily="2"/>
                <a:cs typeface="Arial" pitchFamily="34"/>
              </a:rPr>
              <a:t>Secondo posto nel G7</a:t>
            </a:r>
            <a:endParaRPr lang="it-IT" sz="2400" b="1" dirty="0">
              <a:solidFill>
                <a:srgbClr val="0070C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8496" y="6335742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/>
              <a:t> </a:t>
            </a:r>
            <a:r>
              <a:rPr lang="it-IT" sz="1100" dirty="0" smtClean="0"/>
              <a:t>Ocse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7367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 idx="4294967295"/>
          </p:nvPr>
        </p:nvSpPr>
        <p:spPr>
          <a:xfrm>
            <a:off x="107504" y="327263"/>
            <a:ext cx="8928991" cy="1013505"/>
          </a:xfrm>
          <a:noFill/>
          <a:ln>
            <a:noFill/>
          </a:ln>
        </p:spPr>
        <p:txBody>
          <a:bodyPr vert="horz" wrap="square" lIns="100783" tIns="50387" rIns="100783" bIns="50387" rtlCol="0" anchor="ctr" anchorCtr="1" compatLnSpc="1">
            <a:normAutofit fontScale="90000"/>
          </a:bodyPr>
          <a:lstStyle/>
          <a:p>
            <a:r>
              <a:rPr lang="it-IT" sz="31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Risparmio Nazionale</a:t>
            </a:r>
            <a:br>
              <a:rPr lang="it-IT" sz="31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</a:br>
            <a:r>
              <a:rPr lang="it-IT" sz="2000" kern="0" dirty="0">
                <a:latin typeface="Arial" pitchFamily="34"/>
                <a:ea typeface="+mn-ea"/>
                <a:cs typeface="Arial" pitchFamily="34"/>
              </a:rPr>
              <a:t>(dati aggregati)</a:t>
            </a:r>
            <a:br>
              <a:rPr lang="it-IT" sz="2000" kern="0" dirty="0">
                <a:latin typeface="Arial" pitchFamily="34"/>
                <a:ea typeface="+mn-ea"/>
                <a:cs typeface="Arial" pitchFamily="34"/>
              </a:rPr>
            </a:br>
            <a:endParaRPr lang="it-IT" sz="1600" kern="0" dirty="0">
              <a:latin typeface="Arial" pitchFamily="34"/>
              <a:ea typeface="+mn-ea"/>
              <a:cs typeface="Arial" pitchFamily="34"/>
            </a:endParaRPr>
          </a:p>
        </p:txBody>
      </p:sp>
      <p:sp>
        <p:nvSpPr>
          <p:cNvPr id="6" name="Segnaposto testo 2"/>
          <p:cNvSpPr txBox="1">
            <a:spLocks/>
          </p:cNvSpPr>
          <p:nvPr/>
        </p:nvSpPr>
        <p:spPr>
          <a:xfrm>
            <a:off x="1001486" y="1844824"/>
            <a:ext cx="702689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Risparmio Gestito: € 1.724md</a:t>
            </a:r>
          </a:p>
          <a:p>
            <a:pPr marL="508039" lvl="1" indent="0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Arial" pitchFamily="34" charset="0"/>
              <a:buNone/>
            </a:pPr>
            <a:r>
              <a:rPr lang="it-IT" sz="16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(</a:t>
            </a:r>
            <a:r>
              <a:rPr lang="it-IT" sz="1600" dirty="0" err="1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fci</a:t>
            </a:r>
            <a:r>
              <a:rPr lang="it-IT" sz="16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- </a:t>
            </a:r>
            <a:r>
              <a:rPr lang="it-IT" sz="1600" dirty="0" err="1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gest.patrim</a:t>
            </a:r>
            <a:r>
              <a:rPr lang="it-IT" sz="16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</a:t>
            </a:r>
            <a:r>
              <a:rPr lang="it-IT" sz="1600" dirty="0" err="1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individ</a:t>
            </a:r>
            <a:r>
              <a:rPr lang="it-IT" sz="16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.-  polizze vita - fp)</a:t>
            </a:r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1009293" y="3392996"/>
            <a:ext cx="702689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Patrimonio assicurativo: € 957md</a:t>
            </a:r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1031784" y="4149080"/>
            <a:ext cx="702689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954" indent="-323965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Depositi-Amministrato: € 1.708md</a:t>
            </a:r>
          </a:p>
        </p:txBody>
      </p:sp>
    </p:spTree>
    <p:extLst>
      <p:ext uri="{BB962C8B-B14F-4D97-AF65-F5344CB8AC3E}">
        <p14:creationId xmlns:p14="http://schemas.microsoft.com/office/powerpoint/2010/main" val="132018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kern="0" dirty="0" smtClean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Risparmio Nazionale</a:t>
            </a:r>
            <a:endParaRPr lang="it-IT" sz="1800" b="1" dirty="0"/>
          </a:p>
        </p:txBody>
      </p:sp>
      <p:grpSp>
        <p:nvGrpSpPr>
          <p:cNvPr id="13" name="Gruppo 12"/>
          <p:cNvGrpSpPr/>
          <p:nvPr/>
        </p:nvGrpSpPr>
        <p:grpSpPr>
          <a:xfrm>
            <a:off x="1115616" y="1340768"/>
            <a:ext cx="6984776" cy="4464496"/>
            <a:chOff x="1259632" y="1417638"/>
            <a:chExt cx="6192688" cy="3883570"/>
          </a:xfrm>
        </p:grpSpPr>
        <p:graphicFrame>
          <p:nvGraphicFramePr>
            <p:cNvPr id="6" name="Grafico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70868333"/>
                </p:ext>
              </p:extLst>
            </p:nvPr>
          </p:nvGraphicFramePr>
          <p:xfrm>
            <a:off x="1259632" y="1417638"/>
            <a:ext cx="6192688" cy="38835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CasellaDiTesto 2"/>
            <p:cNvSpPr txBox="1"/>
            <p:nvPr/>
          </p:nvSpPr>
          <p:spPr>
            <a:xfrm>
              <a:off x="1835696" y="4080185"/>
              <a:ext cx="632169" cy="31014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200" b="0" dirty="0"/>
                <a:t>100</a:t>
              </a:r>
            </a:p>
          </p:txBody>
        </p:sp>
        <p:sp>
          <p:nvSpPr>
            <p:cNvPr id="8" name="CasellaDiTesto 3"/>
            <p:cNvSpPr txBox="1"/>
            <p:nvPr/>
          </p:nvSpPr>
          <p:spPr>
            <a:xfrm>
              <a:off x="2771800" y="3721397"/>
              <a:ext cx="632169" cy="31014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200" b="0" dirty="0"/>
                <a:t>250</a:t>
              </a:r>
            </a:p>
          </p:txBody>
        </p:sp>
        <p:sp>
          <p:nvSpPr>
            <p:cNvPr id="9" name="CasellaDiTesto 4"/>
            <p:cNvSpPr txBox="1"/>
            <p:nvPr/>
          </p:nvSpPr>
          <p:spPr>
            <a:xfrm>
              <a:off x="3723807" y="4221088"/>
              <a:ext cx="632169" cy="31014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200" b="0" dirty="0"/>
                <a:t>50</a:t>
              </a:r>
            </a:p>
          </p:txBody>
        </p:sp>
        <p:sp>
          <p:nvSpPr>
            <p:cNvPr id="10" name="CasellaDiTesto 5"/>
            <p:cNvSpPr txBox="1"/>
            <p:nvPr/>
          </p:nvSpPr>
          <p:spPr>
            <a:xfrm>
              <a:off x="4644008" y="4198974"/>
              <a:ext cx="632169" cy="31014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200" b="0" dirty="0"/>
                <a:t>70</a:t>
              </a:r>
            </a:p>
          </p:txBody>
        </p:sp>
        <p:sp>
          <p:nvSpPr>
            <p:cNvPr id="11" name="CasellaDiTesto 6"/>
            <p:cNvSpPr txBox="1"/>
            <p:nvPr/>
          </p:nvSpPr>
          <p:spPr>
            <a:xfrm>
              <a:off x="5596015" y="3550902"/>
              <a:ext cx="632169" cy="31014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200" b="0"/>
                <a:t>300</a:t>
              </a:r>
            </a:p>
          </p:txBody>
        </p:sp>
      </p:grpSp>
      <p:sp>
        <p:nvSpPr>
          <p:cNvPr id="12" name="CasellaDiTesto 7"/>
          <p:cNvSpPr txBox="1"/>
          <p:nvPr/>
        </p:nvSpPr>
        <p:spPr>
          <a:xfrm>
            <a:off x="7108183" y="1750702"/>
            <a:ext cx="632169" cy="31014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0" dirty="0"/>
              <a:t>938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115616" y="6309320"/>
            <a:ext cx="7553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Bankitalia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9594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100783" tIns="50387" rIns="100783" bIns="50387" anchor="ctr" anchorCtr="1" compatLnSpc="1">
            <a:normAutofit/>
          </a:bodyPr>
          <a:lstStyle/>
          <a:p>
            <a:r>
              <a:rPr lang="it-IT" sz="28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L’industria assicurativa nel mondo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78496" y="5903694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Ania</a:t>
            </a:r>
            <a:endParaRPr lang="it-IT" sz="11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217654"/>
              </p:ext>
            </p:extLst>
          </p:nvPr>
        </p:nvGraphicFramePr>
        <p:xfrm>
          <a:off x="1119064" y="1441905"/>
          <a:ext cx="6905872" cy="419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44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100783" tIns="50387" rIns="100783" bIns="50387" anchor="ctr" anchorCtr="1" compatLnSpc="1">
            <a:normAutofit/>
          </a:bodyPr>
          <a:lstStyle/>
          <a:p>
            <a:r>
              <a:rPr lang="it-IT" sz="28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L’industria assicurativa nel mondo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5903694"/>
            <a:ext cx="69847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Ania</a:t>
            </a:r>
            <a:endParaRPr lang="it-IT" sz="11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008344"/>
              </p:ext>
            </p:extLst>
          </p:nvPr>
        </p:nvGraphicFramePr>
        <p:xfrm>
          <a:off x="1115616" y="1428794"/>
          <a:ext cx="6984776" cy="447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6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Composizione Risparmio Assicurativo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87624" y="2516703"/>
            <a:ext cx="6840760" cy="1200329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dirty="0" smtClean="0"/>
          </a:p>
          <a:p>
            <a:r>
              <a:rPr lang="it-IT" b="1" dirty="0" smtClean="0"/>
              <a:t>Settore </a:t>
            </a:r>
            <a:r>
              <a:rPr lang="it-IT" b="1" dirty="0"/>
              <a:t>Polizze Individuali e Collettive </a:t>
            </a:r>
            <a:r>
              <a:rPr lang="it-IT" b="1" dirty="0" smtClean="0"/>
              <a:t>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24569"/>
              </p:ext>
            </p:extLst>
          </p:nvPr>
        </p:nvGraphicFramePr>
        <p:xfrm>
          <a:off x="978496" y="1340768"/>
          <a:ext cx="7337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/>
          <p:cNvSpPr txBox="1"/>
          <p:nvPr/>
        </p:nvSpPr>
        <p:spPr>
          <a:xfrm>
            <a:off x="323528" y="332656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Composizione del Patrimonio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8496" y="6263734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Ania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619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I Canali di distribuzione Vita 2014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496" y="6263734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Ania</a:t>
            </a:r>
            <a:endParaRPr lang="it-IT" sz="11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618112"/>
              </p:ext>
            </p:extLst>
          </p:nvPr>
        </p:nvGraphicFramePr>
        <p:xfrm>
          <a:off x="1403648" y="1484784"/>
          <a:ext cx="63367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69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260648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Confronto I° trimestre 2015 vs 2014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75656" y="184482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2015 vs 2014</a:t>
            </a:r>
            <a:endParaRPr lang="en-US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71837"/>
              </p:ext>
            </p:extLst>
          </p:nvPr>
        </p:nvGraphicFramePr>
        <p:xfrm>
          <a:off x="1524000" y="1036962"/>
          <a:ext cx="6096000" cy="520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01809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Rami Vita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Variazione %</a:t>
                      </a:r>
                      <a:endParaRPr lang="it-IT" sz="2400" dirty="0"/>
                    </a:p>
                  </a:txBody>
                  <a:tcPr anchor="ctr"/>
                </a:tc>
              </a:tr>
              <a:tr h="101809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Ramo I tradizionali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27,1</a:t>
                      </a:r>
                      <a:endParaRPr lang="it-IT" sz="2400" dirty="0"/>
                    </a:p>
                  </a:txBody>
                  <a:tcPr anchor="ctr"/>
                </a:tc>
              </a:tr>
              <a:tr h="101809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Ramo III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40,8</a:t>
                      </a:r>
                      <a:endParaRPr lang="it-IT" sz="2400" dirty="0"/>
                    </a:p>
                  </a:txBody>
                  <a:tcPr anchor="ctr"/>
                </a:tc>
              </a:tr>
              <a:tr h="112796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Ramo V capitalizzazione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40,8</a:t>
                      </a:r>
                      <a:endParaRPr lang="it-IT" sz="2400" dirty="0"/>
                    </a:p>
                  </a:txBody>
                  <a:tcPr anchor="ctr"/>
                </a:tc>
              </a:tr>
              <a:tr h="101809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Altri Rami</a:t>
                      </a:r>
                    </a:p>
                    <a:p>
                      <a:pPr algn="ctr"/>
                      <a:r>
                        <a:rPr lang="it-IT" sz="1400" dirty="0" smtClean="0"/>
                        <a:t>(Ramo</a:t>
                      </a:r>
                      <a:r>
                        <a:rPr lang="it-IT" sz="1400" baseline="0" dirty="0" smtClean="0"/>
                        <a:t> VI – Malattia – Ramo VI – F.P.)</a:t>
                      </a:r>
                      <a:r>
                        <a:rPr lang="it-IT" sz="1800" baseline="0" dirty="0" smtClean="0"/>
                        <a:t> 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9,9</a:t>
                      </a:r>
                      <a:endParaRPr lang="it-IT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2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/>
          <p:cNvSpPr txBox="1">
            <a:spLocks/>
          </p:cNvSpPr>
          <p:nvPr/>
        </p:nvSpPr>
        <p:spPr>
          <a:xfrm>
            <a:off x="252910" y="260649"/>
            <a:ext cx="8642350" cy="588764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cs typeface="Arial" pitchFamily="34"/>
              </a:rPr>
              <a:t>Mario Cascinelli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800" i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Consigliere d’Amministrazione</a:t>
            </a:r>
            <a:endParaRPr kumimoji="0" lang="it-IT" sz="3200" b="0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/>
              <a:cs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0775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  <a:noFill/>
          <a:ln>
            <a:noFill/>
          </a:ln>
        </p:spPr>
        <p:txBody>
          <a:bodyPr vert="horz" wrap="square" lIns="100783" tIns="50387" rIns="100783" bIns="50387" anchor="ctr" anchorCtr="1" compatLnSpc="1">
            <a:normAutofit/>
          </a:bodyPr>
          <a:lstStyle/>
          <a:p>
            <a:r>
              <a:rPr lang="it-IT" sz="2800" b="1" kern="0" dirty="0" smtClean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Albo R.U.I 2014</a:t>
            </a:r>
            <a:endParaRPr lang="it-IT" sz="2800" b="1" kern="0" dirty="0">
              <a:solidFill>
                <a:srgbClr val="002060"/>
              </a:solidFill>
              <a:latin typeface="Arial" pitchFamily="34"/>
              <a:ea typeface="+mn-ea"/>
              <a:cs typeface="Arial" pitchFamily="34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0500"/>
              </p:ext>
            </p:extLst>
          </p:nvPr>
        </p:nvGraphicFramePr>
        <p:xfrm>
          <a:off x="1115616" y="764704"/>
          <a:ext cx="7200800" cy="5595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587"/>
                <a:gridCol w="2144919"/>
                <a:gridCol w="1685294"/>
              </a:tblGrid>
              <a:tr h="102388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Sezione</a:t>
                      </a:r>
                      <a:endParaRPr lang="it-IT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giuridica</a:t>
                      </a:r>
                      <a:endParaRPr lang="it-IT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72818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(agenti)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 fisiche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Società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25.533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9.515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72818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(broker)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 fisiche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Società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4.015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1.558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70376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(produttori diretti)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 fisiche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7.252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961168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(banche, intermediari, SIM</a:t>
                      </a:r>
                      <a:r>
                        <a:rPr lang="it-I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Poste)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Società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642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537869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(collaboratori degli intermediari A, B, D</a:t>
                      </a:r>
                      <a:r>
                        <a:rPr lang="it-I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che operano al di fuori dei locali di tali intermediari)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 fisiche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Società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183.488</a:t>
                      </a:r>
                    </a:p>
                    <a:p>
                      <a:r>
                        <a:rPr 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12.232</a:t>
                      </a:r>
                      <a:endParaRPr lang="it-I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978496" y="6335742"/>
            <a:ext cx="7841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Fonte </a:t>
            </a:r>
            <a:r>
              <a:rPr lang="it-IT" sz="1100" dirty="0" err="1" smtClean="0"/>
              <a:t>Ivass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6462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kern="0" dirty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Le nostre sedi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525963"/>
          </a:xfrm>
        </p:spPr>
        <p:txBody>
          <a:bodyPr/>
          <a:lstStyle/>
          <a:p>
            <a:pPr marL="107989" indent="0">
              <a:spcAft>
                <a:spcPts val="1415"/>
              </a:spcAft>
              <a:buClr>
                <a:srgbClr val="002060"/>
              </a:buClr>
              <a:buSzPct val="100000"/>
              <a:buNone/>
            </a:pPr>
            <a:r>
              <a:rPr lang="it-IT" sz="240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… dove incontrarci per </a:t>
            </a:r>
            <a:r>
              <a:rPr lang="it-IT" sz="240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approfondire </a:t>
            </a:r>
            <a:r>
              <a:rPr lang="it-IT" sz="240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i temi trattati oggi: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400" dirty="0" smtClean="0"/>
              <a:t>Direzione Generale: Milano, via R. </a:t>
            </a:r>
            <a:r>
              <a:rPr lang="it-IT" sz="2400" dirty="0" err="1" smtClean="0"/>
              <a:t>Lepetit</a:t>
            </a:r>
            <a:r>
              <a:rPr lang="it-IT" sz="2400" dirty="0" smtClean="0"/>
              <a:t> 8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400" dirty="0" smtClean="0"/>
              <a:t>Ufficio di rappresentanza: Bologna, via Farini 28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400" dirty="0" smtClean="0"/>
              <a:t>Sede Legale e Amministrativa: Pesaro, via San Decenzio, 16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725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251520" y="726777"/>
            <a:ext cx="8642350" cy="1262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j-ea"/>
                <a:cs typeface="Arial" pitchFamily="34"/>
              </a:rPr>
              <a:t>Kick</a:t>
            </a:r>
            <a:r>
              <a:rPr kumimoji="0" lang="it-IT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j-ea"/>
                <a:cs typeface="Arial" pitchFamily="34"/>
              </a:rPr>
              <a:t> off </a:t>
            </a:r>
            <a:r>
              <a:rPr kumimoji="0" lang="it-IT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j-ea"/>
                <a:cs typeface="Arial" pitchFamily="34"/>
              </a:rPr>
              <a:t>Prime</a:t>
            </a:r>
            <a:r>
              <a:rPr kumimoji="0" lang="it-IT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j-ea"/>
                <a:cs typeface="Arial" pitchFamily="34"/>
              </a:rPr>
              <a:t>Life</a:t>
            </a:r>
            <a:endParaRPr kumimoji="0" lang="it-IT" sz="44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j-ea"/>
              <a:cs typeface="Arial" pitchFamily="34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2910" y="1763613"/>
            <a:ext cx="8642350" cy="4384675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34"/>
              </a:rPr>
              <a:t>Il nuovo Operatore sul mercato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34"/>
              </a:rPr>
              <a:t>Assicurativo Finanziario Italiano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/>
              <a:ea typeface="+mn-ea"/>
              <a:cs typeface="Calibri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719833" y="260648"/>
            <a:ext cx="8640961" cy="3600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537830" bIns="0" anchor="t" anchorCtr="0" compatLnSpc="1"/>
          <a:lstStyle/>
          <a:p>
            <a:pPr defTabSz="1007737" hangingPunct="0">
              <a:lnSpc>
                <a:spcPct val="90000"/>
              </a:lnSpc>
              <a:tabLst>
                <a:tab pos="66383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>
                <a:solidFill>
                  <a:srgbClr val="002060"/>
                </a:solidFill>
                <a:latin typeface="Calibri" pitchFamily="34"/>
                <a:ea typeface="ＭＳ Ｐゴシック" pitchFamily="34"/>
                <a:cs typeface="Calibri" pitchFamily="34"/>
              </a:rPr>
              <a:t>Agenda</a:t>
            </a:r>
            <a:endParaRPr lang="en-US" sz="2800" b="1" dirty="0">
              <a:solidFill>
                <a:srgbClr val="002060"/>
              </a:solidFill>
              <a:latin typeface="Calibri" pitchFamily="34"/>
              <a:ea typeface="ＭＳ Ｐゴシック" pitchFamily="34"/>
              <a:cs typeface="Calibri" pitchFamily="34"/>
            </a:endParaRPr>
          </a:p>
        </p:txBody>
      </p:sp>
      <p:grpSp>
        <p:nvGrpSpPr>
          <p:cNvPr id="5" name="Group 7"/>
          <p:cNvGrpSpPr/>
          <p:nvPr/>
        </p:nvGrpSpPr>
        <p:grpSpPr>
          <a:xfrm>
            <a:off x="1327626" y="1958306"/>
            <a:ext cx="6232230" cy="428734"/>
            <a:chOff x="1327626" y="2124955"/>
            <a:chExt cx="6232230" cy="428734"/>
          </a:xfrm>
        </p:grpSpPr>
        <p:sp>
          <p:nvSpPr>
            <p:cNvPr id="6" name="Oval 8"/>
            <p:cNvSpPr/>
            <p:nvPr/>
          </p:nvSpPr>
          <p:spPr>
            <a:xfrm>
              <a:off x="1327626" y="2150495"/>
              <a:ext cx="317497" cy="31747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7" name="Rectangle 9"/>
            <p:cNvSpPr/>
            <p:nvPr/>
          </p:nvSpPr>
          <p:spPr>
            <a:xfrm>
              <a:off x="1733748" y="2124955"/>
              <a:ext cx="5826108" cy="428734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 err="1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Mission</a:t>
              </a:r>
              <a:endParaRPr lang="it-IT" sz="2400" b="1" dirty="0">
                <a:solidFill>
                  <a:srgbClr val="002060"/>
                </a:solidFill>
                <a:latin typeface="Arial" pitchFamily="34"/>
                <a:cs typeface="Arial" pitchFamily="34"/>
              </a:endParaRPr>
            </a:p>
          </p:txBody>
        </p:sp>
      </p:grpSp>
      <p:grpSp>
        <p:nvGrpSpPr>
          <p:cNvPr id="8" name="Group 10"/>
          <p:cNvGrpSpPr/>
          <p:nvPr/>
        </p:nvGrpSpPr>
        <p:grpSpPr>
          <a:xfrm>
            <a:off x="1564813" y="2823595"/>
            <a:ext cx="6232239" cy="424482"/>
            <a:chOff x="1564812" y="2990243"/>
            <a:chExt cx="6232239" cy="424482"/>
          </a:xfrm>
        </p:grpSpPr>
        <p:sp>
          <p:nvSpPr>
            <p:cNvPr id="9" name="Oval 11"/>
            <p:cNvSpPr/>
            <p:nvPr/>
          </p:nvSpPr>
          <p:spPr>
            <a:xfrm>
              <a:off x="1564812" y="3015526"/>
              <a:ext cx="317497" cy="31432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10" name="Rectangle 12"/>
            <p:cNvSpPr/>
            <p:nvPr/>
          </p:nvSpPr>
          <p:spPr>
            <a:xfrm>
              <a:off x="1970943" y="2990243"/>
              <a:ext cx="5826108" cy="42448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Posizionamento</a:t>
              </a:r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1890953" y="3667129"/>
            <a:ext cx="6232239" cy="424482"/>
            <a:chOff x="1890951" y="3833777"/>
            <a:chExt cx="6232239" cy="424482"/>
          </a:xfrm>
        </p:grpSpPr>
        <p:sp>
          <p:nvSpPr>
            <p:cNvPr id="12" name="Oval 15"/>
            <p:cNvSpPr/>
            <p:nvPr/>
          </p:nvSpPr>
          <p:spPr>
            <a:xfrm>
              <a:off x="1890951" y="3859060"/>
              <a:ext cx="317497" cy="31432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13" name="Rectangle 16"/>
            <p:cNvSpPr/>
            <p:nvPr/>
          </p:nvSpPr>
          <p:spPr>
            <a:xfrm>
              <a:off x="2297082" y="3833777"/>
              <a:ext cx="5826108" cy="42448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Fattori chiave di successo</a:t>
              </a:r>
            </a:p>
          </p:txBody>
        </p:sp>
      </p:grpSp>
      <p:grpSp>
        <p:nvGrpSpPr>
          <p:cNvPr id="14" name="Group 17"/>
          <p:cNvGrpSpPr/>
          <p:nvPr/>
        </p:nvGrpSpPr>
        <p:grpSpPr>
          <a:xfrm>
            <a:off x="2365333" y="4503988"/>
            <a:ext cx="6232230" cy="424482"/>
            <a:chOff x="2365333" y="4670636"/>
            <a:chExt cx="6232229" cy="424482"/>
          </a:xfrm>
        </p:grpSpPr>
        <p:sp>
          <p:nvSpPr>
            <p:cNvPr id="15" name="Oval 18"/>
            <p:cNvSpPr/>
            <p:nvPr/>
          </p:nvSpPr>
          <p:spPr>
            <a:xfrm>
              <a:off x="2365333" y="4695919"/>
              <a:ext cx="317497" cy="31432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16" name="Rectangle 19"/>
            <p:cNvSpPr/>
            <p:nvPr/>
          </p:nvSpPr>
          <p:spPr>
            <a:xfrm>
              <a:off x="2771454" y="4670636"/>
              <a:ext cx="5826108" cy="42448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I Clienti</a:t>
              </a:r>
            </a:p>
          </p:txBody>
        </p:sp>
      </p:grpSp>
      <p:grpSp>
        <p:nvGrpSpPr>
          <p:cNvPr id="17" name="Group 20"/>
          <p:cNvGrpSpPr/>
          <p:nvPr/>
        </p:nvGrpSpPr>
        <p:grpSpPr>
          <a:xfrm>
            <a:off x="1223852" y="1092910"/>
            <a:ext cx="6232239" cy="428734"/>
            <a:chOff x="1223851" y="1259558"/>
            <a:chExt cx="6232239" cy="428734"/>
          </a:xfrm>
        </p:grpSpPr>
        <p:sp>
          <p:nvSpPr>
            <p:cNvPr id="18" name="Oval 21"/>
            <p:cNvSpPr/>
            <p:nvPr/>
          </p:nvSpPr>
          <p:spPr>
            <a:xfrm>
              <a:off x="1223851" y="1285097"/>
              <a:ext cx="317497" cy="31747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19" name="Rectangle 22"/>
            <p:cNvSpPr/>
            <p:nvPr/>
          </p:nvSpPr>
          <p:spPr>
            <a:xfrm>
              <a:off x="1629982" y="1259558"/>
              <a:ext cx="5826108" cy="428734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Caratteristiche di </a:t>
              </a:r>
              <a:r>
                <a:rPr lang="it-IT" sz="2400" b="1" dirty="0" err="1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Prime</a:t>
              </a:r>
              <a:r>
                <a:rPr lang="it-IT" sz="2400" b="1" i="1" dirty="0" err="1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Life</a:t>
              </a:r>
              <a:endParaRPr lang="it-IT" sz="2400" b="1" i="1" dirty="0">
                <a:solidFill>
                  <a:srgbClr val="002060"/>
                </a:solidFill>
                <a:latin typeface="Arial" pitchFamily="34"/>
                <a:cs typeface="Arial" pitchFamily="34"/>
              </a:endParaRPr>
            </a:p>
          </p:txBody>
        </p:sp>
      </p:grpSp>
      <p:grpSp>
        <p:nvGrpSpPr>
          <p:cNvPr id="20" name="Group 17"/>
          <p:cNvGrpSpPr/>
          <p:nvPr/>
        </p:nvGrpSpPr>
        <p:grpSpPr>
          <a:xfrm>
            <a:off x="2840520" y="5236761"/>
            <a:ext cx="6232239" cy="424482"/>
            <a:chOff x="2840519" y="5403409"/>
            <a:chExt cx="6232239" cy="424482"/>
          </a:xfrm>
        </p:grpSpPr>
        <p:sp>
          <p:nvSpPr>
            <p:cNvPr id="21" name="Oval 18"/>
            <p:cNvSpPr/>
            <p:nvPr/>
          </p:nvSpPr>
          <p:spPr>
            <a:xfrm>
              <a:off x="2840519" y="5428701"/>
              <a:ext cx="317497" cy="31432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22" name="Rectangle 19"/>
            <p:cNvSpPr/>
            <p:nvPr/>
          </p:nvSpPr>
          <p:spPr>
            <a:xfrm>
              <a:off x="3246650" y="5403409"/>
              <a:ext cx="5826108" cy="42448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 smtClean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Il Consulente</a:t>
              </a:r>
              <a:endParaRPr lang="it-IT" sz="2400" b="1" dirty="0">
                <a:solidFill>
                  <a:srgbClr val="002060"/>
                </a:solidFill>
                <a:latin typeface="Arial" pitchFamily="34"/>
                <a:cs typeface="Arial" pitchFamily="34"/>
              </a:endParaRPr>
            </a:p>
          </p:txBody>
        </p:sp>
      </p:grpSp>
      <p:grpSp>
        <p:nvGrpSpPr>
          <p:cNvPr id="24" name="Group 17"/>
          <p:cNvGrpSpPr/>
          <p:nvPr/>
        </p:nvGrpSpPr>
        <p:grpSpPr>
          <a:xfrm>
            <a:off x="3380321" y="5956846"/>
            <a:ext cx="6232239" cy="424482"/>
            <a:chOff x="2840519" y="5403409"/>
            <a:chExt cx="6232239" cy="424482"/>
          </a:xfrm>
        </p:grpSpPr>
        <p:sp>
          <p:nvSpPr>
            <p:cNvPr id="25" name="Oval 18"/>
            <p:cNvSpPr/>
            <p:nvPr/>
          </p:nvSpPr>
          <p:spPr>
            <a:xfrm>
              <a:off x="2840519" y="5428701"/>
              <a:ext cx="317497" cy="31432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1 0"/>
                <a:gd name="f16" fmla="*/ f9 f0 1"/>
                <a:gd name="f17" fmla="*/ f10 f0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0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1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0" swAng="f1"/>
                  <a:arcTo wR="f48" hR="f49" stAng="f2" swAng="f1"/>
                  <a:arcTo wR="f48" hR="f49" stAng="f7" swAng="f1"/>
                  <a:arcTo wR="f48" hR="f49" stAng="f1" swAng="f1"/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029BA3"/>
                </a:gs>
              </a:gsLst>
              <a:lin ang="2700000"/>
            </a:gradFill>
            <a:ln>
              <a:noFill/>
              <a:prstDash val="solid"/>
            </a:ln>
            <a:effectLst>
              <a:outerShdw dist="38096" dir="2700000" algn="tl">
                <a:srgbClr val="000000">
                  <a:alpha val="40000"/>
                </a:srgbClr>
              </a:outerShdw>
            </a:effectLst>
          </p:spPr>
          <p:txBody>
            <a:bodyPr vert="horz" wrap="none" lIns="91440" tIns="45720" rIns="91440" bIns="45720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 dirty="0">
                <a:solidFill>
                  <a:srgbClr val="002060"/>
                </a:solidFill>
                <a:latin typeface="Georgia"/>
              </a:endParaRPr>
            </a:p>
          </p:txBody>
        </p:sp>
        <p:sp>
          <p:nvSpPr>
            <p:cNvPr id="26" name="Rectangle 19"/>
            <p:cNvSpPr/>
            <p:nvPr/>
          </p:nvSpPr>
          <p:spPr>
            <a:xfrm>
              <a:off x="3246650" y="5403409"/>
              <a:ext cx="5826108" cy="42448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vert="horz" wrap="none" lIns="35999" tIns="35999" rIns="35999" bIns="35999" anchor="ctr" anchorCtr="0" compatLnSpc="1"/>
            <a:lstStyle/>
            <a:p>
              <a:pPr defTabSz="91421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Il </a:t>
              </a:r>
              <a:r>
                <a:rPr lang="it-IT" sz="2400" b="1" dirty="0" smtClean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Mercato </a:t>
              </a:r>
              <a:r>
                <a:rPr lang="it-IT" sz="2400" b="1" dirty="0">
                  <a:solidFill>
                    <a:srgbClr val="002060"/>
                  </a:solidFill>
                  <a:latin typeface="Arial" pitchFamily="34"/>
                  <a:cs typeface="Arial" pitchFamily="34"/>
                </a:rPr>
                <a:t>di riferimento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2"/>
          <p:cNvSpPr txBox="1">
            <a:spLocks/>
          </p:cNvSpPr>
          <p:nvPr/>
        </p:nvSpPr>
        <p:spPr>
          <a:xfrm>
            <a:off x="1444572" y="982491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342900" marR="0" lvl="0" indent="-342900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4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631825" indent="-369888"/>
            <a:r>
              <a:rPr lang="it-IT" sz="2200" b="0" dirty="0">
                <a:solidFill>
                  <a:schemeClr val="tx2">
                    <a:lumMod val="50000"/>
                  </a:schemeClr>
                </a:solidFill>
              </a:rPr>
              <a:t>Broker </a:t>
            </a:r>
            <a:r>
              <a:rPr lang="it-IT" sz="2200" b="0" dirty="0" err="1">
                <a:solidFill>
                  <a:schemeClr val="tx2">
                    <a:lumMod val="50000"/>
                  </a:schemeClr>
                </a:solidFill>
              </a:rPr>
              <a:t>Wholesaler</a:t>
            </a:r>
            <a:endParaRPr lang="it-IT" sz="2200" b="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olo 1"/>
          <p:cNvSpPr txBox="1"/>
          <p:nvPr/>
        </p:nvSpPr>
        <p:spPr>
          <a:xfrm>
            <a:off x="251520" y="190507"/>
            <a:ext cx="8640960" cy="574197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Elementi distintivi </a:t>
            </a:r>
            <a:r>
              <a:rPr lang="it-IT" sz="2400" b="1" dirty="0">
                <a:solidFill>
                  <a:srgbClr val="002060"/>
                </a:solidFill>
                <a:latin typeface="Arial" pitchFamily="34"/>
                <a:cs typeface="Arial" pitchFamily="34"/>
              </a:rPr>
              <a:t>di </a:t>
            </a:r>
            <a:r>
              <a:rPr lang="it-IT" sz="2400" b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400" b="1" i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4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Segnaposto testo 2"/>
          <p:cNvSpPr txBox="1"/>
          <p:nvPr/>
        </p:nvSpPr>
        <p:spPr>
          <a:xfrm>
            <a:off x="1444572" y="1556353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Fabbrica Prodotti</a:t>
            </a:r>
          </a:p>
        </p:txBody>
      </p:sp>
      <p:sp>
        <p:nvSpPr>
          <p:cNvPr id="8" name="Segnaposto testo 2"/>
          <p:cNvSpPr txBox="1"/>
          <p:nvPr/>
        </p:nvSpPr>
        <p:spPr>
          <a:xfrm>
            <a:off x="1449753" y="2189685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Focus su componente Finanziaria</a:t>
            </a:r>
          </a:p>
        </p:txBody>
      </p:sp>
      <p:sp>
        <p:nvSpPr>
          <p:cNvPr id="9" name="Segnaposto testo 2"/>
          <p:cNvSpPr txBox="1"/>
          <p:nvPr/>
        </p:nvSpPr>
        <p:spPr>
          <a:xfrm>
            <a:off x="1454934" y="2823017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Innovazione</a:t>
            </a:r>
          </a:p>
        </p:txBody>
      </p:sp>
      <p:sp>
        <p:nvSpPr>
          <p:cNvPr id="11" name="Segnaposto testo 2"/>
          <p:cNvSpPr txBox="1"/>
          <p:nvPr/>
        </p:nvSpPr>
        <p:spPr>
          <a:xfrm>
            <a:off x="1465296" y="3456349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Selezione Compagnie </a:t>
            </a:r>
            <a:r>
              <a:rPr lang="it-IT" dirty="0" err="1"/>
              <a:t>Partners</a:t>
            </a:r>
            <a:endParaRPr lang="it-IT" dirty="0"/>
          </a:p>
        </p:txBody>
      </p:sp>
      <p:sp>
        <p:nvSpPr>
          <p:cNvPr id="12" name="Segnaposto testo 2"/>
          <p:cNvSpPr txBox="1"/>
          <p:nvPr/>
        </p:nvSpPr>
        <p:spPr>
          <a:xfrm>
            <a:off x="1465296" y="4054742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Selezione Sottostanti</a:t>
            </a:r>
          </a:p>
        </p:txBody>
      </p:sp>
      <p:sp>
        <p:nvSpPr>
          <p:cNvPr id="13" name="Segnaposto testo 2"/>
          <p:cNvSpPr txBox="1"/>
          <p:nvPr/>
        </p:nvSpPr>
        <p:spPr>
          <a:xfrm>
            <a:off x="1470477" y="4688074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Indipendenza</a:t>
            </a:r>
          </a:p>
        </p:txBody>
      </p:sp>
      <p:sp>
        <p:nvSpPr>
          <p:cNvPr id="14" name="Segnaposto testo 2"/>
          <p:cNvSpPr txBox="1"/>
          <p:nvPr/>
        </p:nvSpPr>
        <p:spPr>
          <a:xfrm>
            <a:off x="1475656" y="5321406"/>
            <a:ext cx="6408712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Consulenza</a:t>
            </a:r>
          </a:p>
        </p:txBody>
      </p:sp>
      <p:sp>
        <p:nvSpPr>
          <p:cNvPr id="18" name="Segnaposto testo 2"/>
          <p:cNvSpPr txBox="1"/>
          <p:nvPr/>
        </p:nvSpPr>
        <p:spPr>
          <a:xfrm>
            <a:off x="1473726" y="5954738"/>
            <a:ext cx="6381045" cy="498598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marL="631825" marR="0" lvl="0" indent="-369888" defTabSz="521528" eaLnBrk="0" hangingPunct="0">
              <a:lnSpc>
                <a:spcPct val="120000"/>
              </a:lnSpc>
              <a:spcBef>
                <a:spcPts val="684"/>
              </a:spcBef>
              <a:spcAft>
                <a:spcPts val="684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2200" b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Rete di vendita diretta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/>
          <p:nvPr/>
        </p:nvSpPr>
        <p:spPr>
          <a:xfrm>
            <a:off x="251520" y="620687"/>
            <a:ext cx="8640961" cy="720081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dirty="0" smtClean="0">
                <a:solidFill>
                  <a:srgbClr val="002060"/>
                </a:solidFill>
                <a:latin typeface="Arial" pitchFamily="34"/>
                <a:cs typeface="Arial" pitchFamily="34"/>
              </a:rPr>
              <a:t>Caratteristiche </a:t>
            </a:r>
            <a:r>
              <a:rPr lang="it-IT" sz="2800" b="1" dirty="0">
                <a:solidFill>
                  <a:srgbClr val="002060"/>
                </a:solidFill>
                <a:latin typeface="Arial" pitchFamily="34"/>
                <a:cs typeface="Arial" pitchFamily="34"/>
              </a:rPr>
              <a:t>di </a:t>
            </a:r>
            <a:r>
              <a:rPr lang="it-IT" sz="2800" b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Prime</a:t>
            </a:r>
            <a:r>
              <a:rPr lang="it-IT" sz="2800" b="1" i="1" dirty="0" err="1">
                <a:solidFill>
                  <a:srgbClr val="002060"/>
                </a:solidFill>
                <a:latin typeface="Arial" pitchFamily="34"/>
                <a:cs typeface="Arial" pitchFamily="34"/>
              </a:rPr>
              <a:t>Life</a:t>
            </a:r>
            <a:endParaRPr lang="it-IT" sz="2800" b="1" i="1" dirty="0">
              <a:solidFill>
                <a:srgbClr val="00206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719834" y="2564904"/>
            <a:ext cx="7452566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t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b="1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Incarichi di responsabilità </a:t>
            </a:r>
            <a:r>
              <a:rPr lang="it-IT" sz="240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Gestione/Distribuzione/Istituzioni</a:t>
            </a:r>
          </a:p>
        </p:txBody>
      </p:sp>
      <p:sp>
        <p:nvSpPr>
          <p:cNvPr id="7" name="Segnaposto testo 2"/>
          <p:cNvSpPr txBox="1"/>
          <p:nvPr/>
        </p:nvSpPr>
        <p:spPr>
          <a:xfrm>
            <a:off x="719834" y="3645029"/>
            <a:ext cx="7452566" cy="864098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t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Esperienza </a:t>
            </a:r>
            <a:r>
              <a:rPr lang="it-IT" sz="240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nel settore del </a:t>
            </a:r>
            <a:r>
              <a:rPr lang="it-IT" sz="2400" b="1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Brokeraggio Assicurativo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99591" y="1671191"/>
            <a:ext cx="7236543" cy="461665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L’Azionariato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19834" y="4802631"/>
            <a:ext cx="7416299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100783" tIns="50387" rIns="100783" bIns="50387" anchor="t" anchorCtr="0" compatLnSpc="1"/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it-IT" sz="2400" b="1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L’esperienza decennale </a:t>
            </a:r>
            <a:r>
              <a:rPr lang="it-IT" sz="2400" b="1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nel </a:t>
            </a:r>
            <a:r>
              <a:rPr lang="it-IT" sz="2400" b="1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campo della gestione finanziaria</a:t>
            </a:r>
            <a:r>
              <a:rPr lang="it-IT" sz="240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, dello sviluppo e conduzione di Reti di vendita di servizi finanziari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 noGrp="1"/>
          </p:cNvSpPr>
          <p:nvPr>
            <p:ph type="title" idx="4294967295"/>
          </p:nvPr>
        </p:nvSpPr>
        <p:spPr>
          <a:xfrm>
            <a:off x="250130" y="598959"/>
            <a:ext cx="8642350" cy="8858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kern="0" dirty="0" err="1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Mission</a:t>
            </a:r>
            <a:endParaRPr lang="it-IT" sz="2800" b="1" kern="0" dirty="0">
              <a:solidFill>
                <a:srgbClr val="002060"/>
              </a:solidFill>
              <a:latin typeface="Arial" pitchFamily="34"/>
              <a:ea typeface="+mn-ea"/>
              <a:cs typeface="Arial" pitchFamily="34"/>
            </a:endParaRP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611560" y="1700808"/>
            <a:ext cx="7776864" cy="29566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2061" marR="0" lvl="0" indent="15871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415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Microsoft YaHei" pitchFamily="2"/>
                <a:cs typeface="Arial" pitchFamily="34"/>
              </a:rPr>
              <a:t>Proporsi come Operatore specializzato nel settore della distribuzione di prodotti Assicurativi e Assicurativo/Finanziari, con l'obiettivo di offrire le migliori soluzioni per la piena soddisfazione del Cliente, garantendo le attività di Vendita e Post Vendita.</a:t>
            </a:r>
            <a:endParaRPr kumimoji="0" lang="it-IT" sz="23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Segnaposto testo 2"/>
          <p:cNvSpPr txBox="1"/>
          <p:nvPr/>
        </p:nvSpPr>
        <p:spPr>
          <a:xfrm>
            <a:off x="611560" y="4869160"/>
            <a:ext cx="7776864" cy="1015663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000" dirty="0">
                <a:solidFill>
                  <a:schemeClr val="tx1"/>
                </a:solidFill>
              </a:rPr>
              <a:t>…”non solo il prodotto </a:t>
            </a:r>
            <a:endParaRPr lang="it-IT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tx1"/>
                </a:solidFill>
              </a:rPr>
              <a:t>ma </a:t>
            </a:r>
            <a:r>
              <a:rPr lang="it-IT" sz="2000" dirty="0">
                <a:solidFill>
                  <a:schemeClr val="tx1"/>
                </a:solidFill>
              </a:rPr>
              <a:t>tutto </a:t>
            </a:r>
            <a:r>
              <a:rPr lang="it-IT" sz="2000" dirty="0" smtClean="0">
                <a:solidFill>
                  <a:schemeClr val="tx1"/>
                </a:solidFill>
              </a:rPr>
              <a:t>quel </a:t>
            </a:r>
            <a:r>
              <a:rPr lang="it-IT" sz="2000" dirty="0">
                <a:solidFill>
                  <a:schemeClr val="tx1"/>
                </a:solidFill>
              </a:rPr>
              <a:t>che serve a vendere”....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 noGrp="1"/>
          </p:cNvSpPr>
          <p:nvPr>
            <p:ph type="title" idx="4294967295"/>
          </p:nvPr>
        </p:nvSpPr>
        <p:spPr>
          <a:xfrm>
            <a:off x="251519" y="548680"/>
            <a:ext cx="8640961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kern="0" dirty="0" smtClean="0">
                <a:solidFill>
                  <a:srgbClr val="002060"/>
                </a:solidFill>
                <a:latin typeface="Arial" pitchFamily="34"/>
                <a:ea typeface="+mn-ea"/>
                <a:cs typeface="Arial" pitchFamily="34"/>
              </a:rPr>
              <a:t>Posizionamento sul mercato</a:t>
            </a:r>
            <a:endParaRPr lang="it-IT" sz="2800" b="1" kern="0" dirty="0">
              <a:solidFill>
                <a:srgbClr val="002060"/>
              </a:solidFill>
              <a:latin typeface="Arial" pitchFamily="34"/>
              <a:ea typeface="+mn-ea"/>
              <a:cs typeface="Arial" pitchFamily="34"/>
            </a:endParaRPr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395536" y="1444538"/>
            <a:ext cx="8280920" cy="1516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31954" marR="0" lvl="0" indent="-323965" fontAlgn="auto"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Il modello che si intende realizzare è un </a:t>
            </a:r>
            <a:r>
              <a:rPr lang="it-IT" sz="2400" b="1" i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Network </a:t>
            </a:r>
            <a:r>
              <a:rPr lang="it-IT" sz="2400" b="1" i="1" kern="0" dirty="0" err="1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Customer</a:t>
            </a:r>
            <a:r>
              <a:rPr lang="it-IT" sz="2400" b="1" i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</a:t>
            </a:r>
            <a:r>
              <a:rPr lang="it-IT" sz="2400" b="1" i="1" kern="0" dirty="0" err="1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Oriented</a:t>
            </a:r>
            <a:r>
              <a:rPr lang="it-IT" sz="2400" kern="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che pone al centro del suo sistema le esigenze del </a:t>
            </a:r>
            <a:r>
              <a:rPr lang="it-IT" sz="2400" kern="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Cliente;</a:t>
            </a:r>
          </a:p>
        </p:txBody>
      </p:sp>
      <p:sp>
        <p:nvSpPr>
          <p:cNvPr id="4" name="Segnaposto testo 2"/>
          <p:cNvSpPr txBox="1">
            <a:spLocks/>
          </p:cNvSpPr>
          <p:nvPr/>
        </p:nvSpPr>
        <p:spPr>
          <a:xfrm>
            <a:off x="403447" y="2961047"/>
            <a:ext cx="8280920" cy="1660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31954" indent="-323965"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L'attività 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di </a:t>
            </a:r>
            <a:r>
              <a:rPr lang="it-IT" sz="2400" b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Consulenza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tende a ricercare le soluzioni più adeguate garantendo i principi di personalizzazione ed innovazione, selezionando i migliori prodotti in campo </a:t>
            </a:r>
            <a:r>
              <a:rPr lang="it-IT" sz="2400" kern="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Assicurativo/Finanziario;</a:t>
            </a: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435293" y="4797152"/>
            <a:ext cx="8280920" cy="1340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31954" marR="0" lvl="0" indent="-323965" fontAlgn="auto">
              <a:lnSpc>
                <a:spcPct val="80000"/>
              </a:lnSpc>
              <a:spcBef>
                <a:spcPts val="0"/>
              </a:spcBef>
              <a:spcAft>
                <a:spcPts val="1415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Stile “</a:t>
            </a:r>
            <a:r>
              <a:rPr lang="it-IT" sz="2400" b="1" i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Boutique</a:t>
            </a:r>
            <a:r>
              <a:rPr lang="it-IT" sz="2400" b="1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”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: </a:t>
            </a:r>
            <a:r>
              <a:rPr lang="it-IT" sz="2400" kern="0" dirty="0" err="1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Prime</a:t>
            </a:r>
            <a:r>
              <a:rPr lang="it-IT" sz="2400" i="1" kern="0" dirty="0" err="1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Life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 si posizionerà sul mercato delineando un’offerta di </a:t>
            </a:r>
            <a:r>
              <a:rPr lang="it-IT" sz="2400" kern="0" dirty="0" smtClean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prodotto/servizio </a:t>
            </a:r>
            <a:r>
              <a:rPr lang="it-IT" sz="2400" kern="0" dirty="0">
                <a:solidFill>
                  <a:srgbClr val="002060"/>
                </a:solidFill>
                <a:latin typeface="Arial" pitchFamily="34"/>
                <a:ea typeface="Microsoft YaHei" pitchFamily="2"/>
                <a:cs typeface="Arial" pitchFamily="34"/>
              </a:rPr>
              <a:t>altamente differenziante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510</TotalTime>
  <Words>713</Words>
  <Application>Microsoft Office PowerPoint</Application>
  <PresentationFormat>Presentazione su schermo (4:3)</PresentationFormat>
  <Paragraphs>187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Mission</vt:lpstr>
      <vt:lpstr>Posizionamento sul mercato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Mercato di Riferimento</vt:lpstr>
      <vt:lpstr>Il Mercato di Riferimento</vt:lpstr>
      <vt:lpstr>Ricchezza delle Famiglie Confronto Internazionale (valori in rapporto reddito disponibile) </vt:lpstr>
      <vt:lpstr>Risparmio Nazionale (dati aggregati) </vt:lpstr>
      <vt:lpstr>Risparmio Nazionale</vt:lpstr>
      <vt:lpstr>L’industria assicurativa nel mondo</vt:lpstr>
      <vt:lpstr>L’industria assicurativa nel mondo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Albo R.U.I 2014</vt:lpstr>
      <vt:lpstr>Le nostre sedi</vt:lpstr>
    </vt:vector>
  </TitlesOfParts>
  <Company>Deutsche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Eleonora DeRinaldis</dc:creator>
  <cp:keywords>Public</cp:keywords>
  <cp:lastModifiedBy>davide guest</cp:lastModifiedBy>
  <cp:revision>98</cp:revision>
  <dcterms:created xsi:type="dcterms:W3CDTF">2015-08-11T13:56:54Z</dcterms:created>
  <dcterms:modified xsi:type="dcterms:W3CDTF">2015-09-14T14:54:13Z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974e9d1b-409a-475c-8405-78b1134ae146</vt:lpwstr>
  </property>
  <property fmtid="{D5CDD505-2E9C-101B-9397-08002B2CF9AE}" pid="3" name="db.comClassification">
    <vt:lpwstr>Public</vt:lpwstr>
  </property>
</Properties>
</file>