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60" r:id="rId3"/>
    <p:sldId id="290" r:id="rId4"/>
    <p:sldId id="291" r:id="rId5"/>
    <p:sldId id="261" r:id="rId6"/>
    <p:sldId id="262" r:id="rId7"/>
    <p:sldId id="292" r:id="rId8"/>
    <p:sldId id="271" r:id="rId9"/>
    <p:sldId id="267" r:id="rId10"/>
    <p:sldId id="268" r:id="rId11"/>
    <p:sldId id="272" r:id="rId12"/>
    <p:sldId id="275" r:id="rId13"/>
    <p:sldId id="282" r:id="rId14"/>
    <p:sldId id="281" r:id="rId15"/>
    <p:sldId id="278" r:id="rId16"/>
    <p:sldId id="314" r:id="rId17"/>
    <p:sldId id="315" r:id="rId18"/>
    <p:sldId id="304" r:id="rId19"/>
    <p:sldId id="303" r:id="rId20"/>
    <p:sldId id="305" r:id="rId21"/>
    <p:sldId id="306" r:id="rId22"/>
    <p:sldId id="307" r:id="rId23"/>
    <p:sldId id="308" r:id="rId24"/>
    <p:sldId id="296" r:id="rId25"/>
    <p:sldId id="297" r:id="rId26"/>
    <p:sldId id="310" r:id="rId27"/>
    <p:sldId id="309" r:id="rId28"/>
    <p:sldId id="312" r:id="rId29"/>
    <p:sldId id="298" r:id="rId30"/>
    <p:sldId id="302" r:id="rId31"/>
    <p:sldId id="316" r:id="rId32"/>
    <p:sldId id="317" r:id="rId33"/>
    <p:sldId id="318" r:id="rId34"/>
    <p:sldId id="319" r:id="rId3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8" autoAdjust="0"/>
    <p:restoredTop sz="94671" autoAdjust="0"/>
  </p:normalViewPr>
  <p:slideViewPr>
    <p:cSldViewPr>
      <p:cViewPr>
        <p:scale>
          <a:sx n="66" d="100"/>
          <a:sy n="66" d="100"/>
        </p:scale>
        <p:origin x="-156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CFAC71-C90A-4622-A914-7C923F3283F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8D57B54-DFC3-4A04-8F4F-F6D6D8EC36E1}">
      <dgm:prSet phldrT="[Testo]"/>
      <dgm:spPr/>
      <dgm:t>
        <a:bodyPr/>
        <a:lstStyle/>
        <a:p>
          <a:r>
            <a:rPr lang="it-IT" dirty="0" smtClean="0"/>
            <a:t>Innovazione</a:t>
          </a:r>
          <a:endParaRPr lang="it-IT" dirty="0"/>
        </a:p>
      </dgm:t>
    </dgm:pt>
    <dgm:pt modelId="{EE4D61D0-7CB3-46AE-97F0-B72A365D1421}" type="parTrans" cxnId="{EDE1D386-B82F-4740-A3B5-2168AB48A4BD}">
      <dgm:prSet/>
      <dgm:spPr/>
      <dgm:t>
        <a:bodyPr/>
        <a:lstStyle/>
        <a:p>
          <a:endParaRPr lang="it-IT"/>
        </a:p>
      </dgm:t>
    </dgm:pt>
    <dgm:pt modelId="{FA98749A-4C89-46FB-AF8D-E1B01D82A75A}" type="sibTrans" cxnId="{EDE1D386-B82F-4740-A3B5-2168AB48A4BD}">
      <dgm:prSet/>
      <dgm:spPr/>
      <dgm:t>
        <a:bodyPr/>
        <a:lstStyle/>
        <a:p>
          <a:endParaRPr lang="it-IT"/>
        </a:p>
      </dgm:t>
    </dgm:pt>
    <dgm:pt modelId="{0850D237-6360-47CA-AFFA-073903F2F778}">
      <dgm:prSet phldrT="[Testo]"/>
      <dgm:spPr/>
      <dgm:t>
        <a:bodyPr/>
        <a:lstStyle/>
        <a:p>
          <a:r>
            <a:rPr lang="it-IT" dirty="0" smtClean="0"/>
            <a:t>Competenza</a:t>
          </a:r>
          <a:endParaRPr lang="it-IT" dirty="0"/>
        </a:p>
      </dgm:t>
    </dgm:pt>
    <dgm:pt modelId="{394A7482-5E28-4617-B283-294856E1A03A}" type="parTrans" cxnId="{D98CDD6B-E14C-4BFC-A70F-3BACD55D5977}">
      <dgm:prSet/>
      <dgm:spPr/>
      <dgm:t>
        <a:bodyPr/>
        <a:lstStyle/>
        <a:p>
          <a:endParaRPr lang="it-IT"/>
        </a:p>
      </dgm:t>
    </dgm:pt>
    <dgm:pt modelId="{C7B25E24-1D13-49A7-B82E-800EB1A0D47D}" type="sibTrans" cxnId="{D98CDD6B-E14C-4BFC-A70F-3BACD55D5977}">
      <dgm:prSet/>
      <dgm:spPr/>
      <dgm:t>
        <a:bodyPr/>
        <a:lstStyle/>
        <a:p>
          <a:endParaRPr lang="it-IT"/>
        </a:p>
      </dgm:t>
    </dgm:pt>
    <dgm:pt modelId="{DCA60501-66A3-42B2-A48C-B479F1977EBF}">
      <dgm:prSet phldrT="[Testo]"/>
      <dgm:spPr/>
      <dgm:t>
        <a:bodyPr/>
        <a:lstStyle/>
        <a:p>
          <a:r>
            <a:rPr lang="it-IT" dirty="0" smtClean="0"/>
            <a:t>Indipendenza</a:t>
          </a:r>
          <a:endParaRPr lang="it-IT" dirty="0"/>
        </a:p>
      </dgm:t>
    </dgm:pt>
    <dgm:pt modelId="{DA3EA6A2-4F6D-48E0-9C4B-E1E0957D0EC4}" type="parTrans" cxnId="{788E0D96-49A3-4728-A9D6-BD07D4AF5B9A}">
      <dgm:prSet/>
      <dgm:spPr/>
      <dgm:t>
        <a:bodyPr/>
        <a:lstStyle/>
        <a:p>
          <a:endParaRPr lang="it-IT"/>
        </a:p>
      </dgm:t>
    </dgm:pt>
    <dgm:pt modelId="{CBA47B7E-1E2A-480A-882F-0A01044659C2}" type="sibTrans" cxnId="{788E0D96-49A3-4728-A9D6-BD07D4AF5B9A}">
      <dgm:prSet/>
      <dgm:spPr/>
      <dgm:t>
        <a:bodyPr/>
        <a:lstStyle/>
        <a:p>
          <a:endParaRPr lang="it-IT"/>
        </a:p>
      </dgm:t>
    </dgm:pt>
    <dgm:pt modelId="{6381D74E-691D-497F-8FF2-2511EF98C902}">
      <dgm:prSet phldrT="[Testo]"/>
      <dgm:spPr/>
      <dgm:t>
        <a:bodyPr/>
        <a:lstStyle/>
        <a:p>
          <a:r>
            <a:rPr lang="it-IT" dirty="0" smtClean="0"/>
            <a:t>Centralità del cliente</a:t>
          </a:r>
          <a:endParaRPr lang="it-IT" dirty="0"/>
        </a:p>
      </dgm:t>
    </dgm:pt>
    <dgm:pt modelId="{FE1EBB7B-6891-469D-9226-B1C2C805C33E}" type="parTrans" cxnId="{71889628-C90F-4F29-8E75-A3F55F57C7BA}">
      <dgm:prSet/>
      <dgm:spPr/>
      <dgm:t>
        <a:bodyPr/>
        <a:lstStyle/>
        <a:p>
          <a:endParaRPr lang="it-IT"/>
        </a:p>
      </dgm:t>
    </dgm:pt>
    <dgm:pt modelId="{B6291495-807C-40D1-B3A7-35FC7B35E839}" type="sibTrans" cxnId="{71889628-C90F-4F29-8E75-A3F55F57C7BA}">
      <dgm:prSet/>
      <dgm:spPr/>
      <dgm:t>
        <a:bodyPr/>
        <a:lstStyle/>
        <a:p>
          <a:endParaRPr lang="it-IT"/>
        </a:p>
      </dgm:t>
    </dgm:pt>
    <dgm:pt modelId="{BAEE50CA-CFAE-4BC6-BEB7-D29CA78F6CCA}">
      <dgm:prSet phldrT="[Testo]"/>
      <dgm:spPr/>
      <dgm:t>
        <a:bodyPr/>
        <a:lstStyle/>
        <a:p>
          <a:r>
            <a:rPr lang="it-IT" dirty="0" smtClean="0"/>
            <a:t>Ruolo del Prime Advisor</a:t>
          </a:r>
          <a:endParaRPr lang="it-IT" dirty="0"/>
        </a:p>
      </dgm:t>
    </dgm:pt>
    <dgm:pt modelId="{1C366925-042B-4B50-98DD-2E496CE7AF89}" type="parTrans" cxnId="{E98CC6B5-7302-4DE9-B0B1-0B031C7656A2}">
      <dgm:prSet/>
      <dgm:spPr/>
      <dgm:t>
        <a:bodyPr/>
        <a:lstStyle/>
        <a:p>
          <a:endParaRPr lang="it-IT"/>
        </a:p>
      </dgm:t>
    </dgm:pt>
    <dgm:pt modelId="{2E942447-532E-4E6C-A00E-868CEDFFDFDF}" type="sibTrans" cxnId="{E98CC6B5-7302-4DE9-B0B1-0B031C7656A2}">
      <dgm:prSet/>
      <dgm:spPr/>
      <dgm:t>
        <a:bodyPr/>
        <a:lstStyle/>
        <a:p>
          <a:endParaRPr lang="it-IT"/>
        </a:p>
      </dgm:t>
    </dgm:pt>
    <dgm:pt modelId="{DB62B6E4-5C55-47B0-A63E-74995FE9B210}" type="pres">
      <dgm:prSet presAssocID="{5ACFAC71-C90A-4622-A914-7C923F3283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58DE085-137D-4301-9D84-4F31984E91F4}" type="pres">
      <dgm:prSet presAssocID="{E8D57B54-DFC3-4A04-8F4F-F6D6D8EC36E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BC40DE-C256-44CB-BC23-662EADA788E6}" type="pres">
      <dgm:prSet presAssocID="{E8D57B54-DFC3-4A04-8F4F-F6D6D8EC36E1}" presName="spNode" presStyleCnt="0"/>
      <dgm:spPr/>
    </dgm:pt>
    <dgm:pt modelId="{E3A1A198-D24F-4C0D-81E6-218388D57154}" type="pres">
      <dgm:prSet presAssocID="{FA98749A-4C89-46FB-AF8D-E1B01D82A75A}" presName="sibTrans" presStyleLbl="sibTrans1D1" presStyleIdx="0" presStyleCnt="5"/>
      <dgm:spPr/>
      <dgm:t>
        <a:bodyPr/>
        <a:lstStyle/>
        <a:p>
          <a:endParaRPr lang="it-IT"/>
        </a:p>
      </dgm:t>
    </dgm:pt>
    <dgm:pt modelId="{7F0ECA1F-7AB1-4EC4-A83C-FEC262906E24}" type="pres">
      <dgm:prSet presAssocID="{0850D237-6360-47CA-AFFA-073903F2F77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BDA529-3738-4058-8A32-B77D634E0898}" type="pres">
      <dgm:prSet presAssocID="{0850D237-6360-47CA-AFFA-073903F2F778}" presName="spNode" presStyleCnt="0"/>
      <dgm:spPr/>
    </dgm:pt>
    <dgm:pt modelId="{5ADF6565-A107-48C0-9A86-3420C99A3CB8}" type="pres">
      <dgm:prSet presAssocID="{C7B25E24-1D13-49A7-B82E-800EB1A0D47D}" presName="sibTrans" presStyleLbl="sibTrans1D1" presStyleIdx="1" presStyleCnt="5"/>
      <dgm:spPr/>
      <dgm:t>
        <a:bodyPr/>
        <a:lstStyle/>
        <a:p>
          <a:endParaRPr lang="it-IT"/>
        </a:p>
      </dgm:t>
    </dgm:pt>
    <dgm:pt modelId="{2988CBF1-8BB1-40ED-8FEE-BD70B39CB146}" type="pres">
      <dgm:prSet presAssocID="{DCA60501-66A3-42B2-A48C-B479F1977E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D5C735-18BD-4F82-BFDD-8A52C691745A}" type="pres">
      <dgm:prSet presAssocID="{DCA60501-66A3-42B2-A48C-B479F1977EBF}" presName="spNode" presStyleCnt="0"/>
      <dgm:spPr/>
    </dgm:pt>
    <dgm:pt modelId="{96F5D1AA-A0A1-4372-A220-61CEDFA0A3DA}" type="pres">
      <dgm:prSet presAssocID="{CBA47B7E-1E2A-480A-882F-0A01044659C2}" presName="sibTrans" presStyleLbl="sibTrans1D1" presStyleIdx="2" presStyleCnt="5"/>
      <dgm:spPr/>
      <dgm:t>
        <a:bodyPr/>
        <a:lstStyle/>
        <a:p>
          <a:endParaRPr lang="it-IT"/>
        </a:p>
      </dgm:t>
    </dgm:pt>
    <dgm:pt modelId="{853CE3AF-A8A1-4DD4-99BF-9D6FECFC34E4}" type="pres">
      <dgm:prSet presAssocID="{6381D74E-691D-497F-8FF2-2511EF98C90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202198-D3EB-4646-BB77-A72E8748BCF2}" type="pres">
      <dgm:prSet presAssocID="{6381D74E-691D-497F-8FF2-2511EF98C902}" presName="spNode" presStyleCnt="0"/>
      <dgm:spPr/>
    </dgm:pt>
    <dgm:pt modelId="{17B0B84F-3647-4563-9BB4-D58D0C17CC56}" type="pres">
      <dgm:prSet presAssocID="{B6291495-807C-40D1-B3A7-35FC7B35E839}" presName="sibTrans" presStyleLbl="sibTrans1D1" presStyleIdx="3" presStyleCnt="5"/>
      <dgm:spPr/>
      <dgm:t>
        <a:bodyPr/>
        <a:lstStyle/>
        <a:p>
          <a:endParaRPr lang="it-IT"/>
        </a:p>
      </dgm:t>
    </dgm:pt>
    <dgm:pt modelId="{75086C2D-F599-45C0-ABBD-B9BE18290104}" type="pres">
      <dgm:prSet presAssocID="{BAEE50CA-CFAE-4BC6-BEB7-D29CA78F6C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F784A3-7937-4505-80DF-F01E71285FEB}" type="pres">
      <dgm:prSet presAssocID="{BAEE50CA-CFAE-4BC6-BEB7-D29CA78F6CCA}" presName="spNode" presStyleCnt="0"/>
      <dgm:spPr/>
    </dgm:pt>
    <dgm:pt modelId="{C1539633-FFEA-43D7-8386-9AB0D9C8AF62}" type="pres">
      <dgm:prSet presAssocID="{2E942447-532E-4E6C-A00E-868CEDFFDFDF}" presName="sibTrans" presStyleLbl="sibTrans1D1" presStyleIdx="4" presStyleCnt="5"/>
      <dgm:spPr/>
      <dgm:t>
        <a:bodyPr/>
        <a:lstStyle/>
        <a:p>
          <a:endParaRPr lang="it-IT"/>
        </a:p>
      </dgm:t>
    </dgm:pt>
  </dgm:ptLst>
  <dgm:cxnLst>
    <dgm:cxn modelId="{A8C61680-5AA2-4B7F-83AC-6BFAF20576B9}" type="presOf" srcId="{BAEE50CA-CFAE-4BC6-BEB7-D29CA78F6CCA}" destId="{75086C2D-F599-45C0-ABBD-B9BE18290104}" srcOrd="0" destOrd="0" presId="urn:microsoft.com/office/officeart/2005/8/layout/cycle6"/>
    <dgm:cxn modelId="{EDE1D386-B82F-4740-A3B5-2168AB48A4BD}" srcId="{5ACFAC71-C90A-4622-A914-7C923F3283F4}" destId="{E8D57B54-DFC3-4A04-8F4F-F6D6D8EC36E1}" srcOrd="0" destOrd="0" parTransId="{EE4D61D0-7CB3-46AE-97F0-B72A365D1421}" sibTransId="{FA98749A-4C89-46FB-AF8D-E1B01D82A75A}"/>
    <dgm:cxn modelId="{A0BAD396-FFD9-4368-A63D-CFB16DF10745}" type="presOf" srcId="{2E942447-532E-4E6C-A00E-868CEDFFDFDF}" destId="{C1539633-FFEA-43D7-8386-9AB0D9C8AF62}" srcOrd="0" destOrd="0" presId="urn:microsoft.com/office/officeart/2005/8/layout/cycle6"/>
    <dgm:cxn modelId="{6BE655F5-9591-42BB-BC1B-780D8B5950D1}" type="presOf" srcId="{C7B25E24-1D13-49A7-B82E-800EB1A0D47D}" destId="{5ADF6565-A107-48C0-9A86-3420C99A3CB8}" srcOrd="0" destOrd="0" presId="urn:microsoft.com/office/officeart/2005/8/layout/cycle6"/>
    <dgm:cxn modelId="{EB51FE38-3FB7-4C7B-82FD-F68759AFCBFE}" type="presOf" srcId="{6381D74E-691D-497F-8FF2-2511EF98C902}" destId="{853CE3AF-A8A1-4DD4-99BF-9D6FECFC34E4}" srcOrd="0" destOrd="0" presId="urn:microsoft.com/office/officeart/2005/8/layout/cycle6"/>
    <dgm:cxn modelId="{76CA68E6-DE98-43A9-809F-BF38AB7AD81D}" type="presOf" srcId="{FA98749A-4C89-46FB-AF8D-E1B01D82A75A}" destId="{E3A1A198-D24F-4C0D-81E6-218388D57154}" srcOrd="0" destOrd="0" presId="urn:microsoft.com/office/officeart/2005/8/layout/cycle6"/>
    <dgm:cxn modelId="{7300C8B3-E3C3-425C-AABF-A07DB5404CA1}" type="presOf" srcId="{5ACFAC71-C90A-4622-A914-7C923F3283F4}" destId="{DB62B6E4-5C55-47B0-A63E-74995FE9B210}" srcOrd="0" destOrd="0" presId="urn:microsoft.com/office/officeart/2005/8/layout/cycle6"/>
    <dgm:cxn modelId="{5D1525C7-05EE-4A6D-98AF-575DD1AF47AD}" type="presOf" srcId="{DCA60501-66A3-42B2-A48C-B479F1977EBF}" destId="{2988CBF1-8BB1-40ED-8FEE-BD70B39CB146}" srcOrd="0" destOrd="0" presId="urn:microsoft.com/office/officeart/2005/8/layout/cycle6"/>
    <dgm:cxn modelId="{71889628-C90F-4F29-8E75-A3F55F57C7BA}" srcId="{5ACFAC71-C90A-4622-A914-7C923F3283F4}" destId="{6381D74E-691D-497F-8FF2-2511EF98C902}" srcOrd="3" destOrd="0" parTransId="{FE1EBB7B-6891-469D-9226-B1C2C805C33E}" sibTransId="{B6291495-807C-40D1-B3A7-35FC7B35E839}"/>
    <dgm:cxn modelId="{5FD9FFD4-57C0-47C7-9351-7D887FEF2CFA}" type="presOf" srcId="{0850D237-6360-47CA-AFFA-073903F2F778}" destId="{7F0ECA1F-7AB1-4EC4-A83C-FEC262906E24}" srcOrd="0" destOrd="0" presId="urn:microsoft.com/office/officeart/2005/8/layout/cycle6"/>
    <dgm:cxn modelId="{E98CC6B5-7302-4DE9-B0B1-0B031C7656A2}" srcId="{5ACFAC71-C90A-4622-A914-7C923F3283F4}" destId="{BAEE50CA-CFAE-4BC6-BEB7-D29CA78F6CCA}" srcOrd="4" destOrd="0" parTransId="{1C366925-042B-4B50-98DD-2E496CE7AF89}" sibTransId="{2E942447-532E-4E6C-A00E-868CEDFFDFDF}"/>
    <dgm:cxn modelId="{788E0D96-49A3-4728-A9D6-BD07D4AF5B9A}" srcId="{5ACFAC71-C90A-4622-A914-7C923F3283F4}" destId="{DCA60501-66A3-42B2-A48C-B479F1977EBF}" srcOrd="2" destOrd="0" parTransId="{DA3EA6A2-4F6D-48E0-9C4B-E1E0957D0EC4}" sibTransId="{CBA47B7E-1E2A-480A-882F-0A01044659C2}"/>
    <dgm:cxn modelId="{06A665DD-DCDB-4267-8539-F6C1854DF25D}" type="presOf" srcId="{E8D57B54-DFC3-4A04-8F4F-F6D6D8EC36E1}" destId="{658DE085-137D-4301-9D84-4F31984E91F4}" srcOrd="0" destOrd="0" presId="urn:microsoft.com/office/officeart/2005/8/layout/cycle6"/>
    <dgm:cxn modelId="{246A21DD-BEBE-4CCD-85A4-B65321D282A3}" type="presOf" srcId="{B6291495-807C-40D1-B3A7-35FC7B35E839}" destId="{17B0B84F-3647-4563-9BB4-D58D0C17CC56}" srcOrd="0" destOrd="0" presId="urn:microsoft.com/office/officeart/2005/8/layout/cycle6"/>
    <dgm:cxn modelId="{771BCAFC-E08D-415F-825A-1DB1F7A1794B}" type="presOf" srcId="{CBA47B7E-1E2A-480A-882F-0A01044659C2}" destId="{96F5D1AA-A0A1-4372-A220-61CEDFA0A3DA}" srcOrd="0" destOrd="0" presId="urn:microsoft.com/office/officeart/2005/8/layout/cycle6"/>
    <dgm:cxn modelId="{D98CDD6B-E14C-4BFC-A70F-3BACD55D5977}" srcId="{5ACFAC71-C90A-4622-A914-7C923F3283F4}" destId="{0850D237-6360-47CA-AFFA-073903F2F778}" srcOrd="1" destOrd="0" parTransId="{394A7482-5E28-4617-B283-294856E1A03A}" sibTransId="{C7B25E24-1D13-49A7-B82E-800EB1A0D47D}"/>
    <dgm:cxn modelId="{37458617-DED9-4DA5-A26C-5FD97E36C59F}" type="presParOf" srcId="{DB62B6E4-5C55-47B0-A63E-74995FE9B210}" destId="{658DE085-137D-4301-9D84-4F31984E91F4}" srcOrd="0" destOrd="0" presId="urn:microsoft.com/office/officeart/2005/8/layout/cycle6"/>
    <dgm:cxn modelId="{CC5A44C4-B388-4F95-802F-CEB5F30150BC}" type="presParOf" srcId="{DB62B6E4-5C55-47B0-A63E-74995FE9B210}" destId="{DEBC40DE-C256-44CB-BC23-662EADA788E6}" srcOrd="1" destOrd="0" presId="urn:microsoft.com/office/officeart/2005/8/layout/cycle6"/>
    <dgm:cxn modelId="{D723A17B-6F12-4B04-BC92-6F89840E22FE}" type="presParOf" srcId="{DB62B6E4-5C55-47B0-A63E-74995FE9B210}" destId="{E3A1A198-D24F-4C0D-81E6-218388D57154}" srcOrd="2" destOrd="0" presId="urn:microsoft.com/office/officeart/2005/8/layout/cycle6"/>
    <dgm:cxn modelId="{1220AEA6-0932-4736-B667-2EFE48ECBD7C}" type="presParOf" srcId="{DB62B6E4-5C55-47B0-A63E-74995FE9B210}" destId="{7F0ECA1F-7AB1-4EC4-A83C-FEC262906E24}" srcOrd="3" destOrd="0" presId="urn:microsoft.com/office/officeart/2005/8/layout/cycle6"/>
    <dgm:cxn modelId="{73895297-A903-436B-9455-EF11E858B4D6}" type="presParOf" srcId="{DB62B6E4-5C55-47B0-A63E-74995FE9B210}" destId="{0ABDA529-3738-4058-8A32-B77D634E0898}" srcOrd="4" destOrd="0" presId="urn:microsoft.com/office/officeart/2005/8/layout/cycle6"/>
    <dgm:cxn modelId="{4E5CF618-1A00-49CC-804F-D1C5E6229B58}" type="presParOf" srcId="{DB62B6E4-5C55-47B0-A63E-74995FE9B210}" destId="{5ADF6565-A107-48C0-9A86-3420C99A3CB8}" srcOrd="5" destOrd="0" presId="urn:microsoft.com/office/officeart/2005/8/layout/cycle6"/>
    <dgm:cxn modelId="{E48C2A54-5BC3-4133-9436-0B94DEEBE84D}" type="presParOf" srcId="{DB62B6E4-5C55-47B0-A63E-74995FE9B210}" destId="{2988CBF1-8BB1-40ED-8FEE-BD70B39CB146}" srcOrd="6" destOrd="0" presId="urn:microsoft.com/office/officeart/2005/8/layout/cycle6"/>
    <dgm:cxn modelId="{72940279-5E5A-4766-A331-05888352B643}" type="presParOf" srcId="{DB62B6E4-5C55-47B0-A63E-74995FE9B210}" destId="{F8D5C735-18BD-4F82-BFDD-8A52C691745A}" srcOrd="7" destOrd="0" presId="urn:microsoft.com/office/officeart/2005/8/layout/cycle6"/>
    <dgm:cxn modelId="{EFBB9C9B-C7C8-4D94-A4A9-65A0D3CEC209}" type="presParOf" srcId="{DB62B6E4-5C55-47B0-A63E-74995FE9B210}" destId="{96F5D1AA-A0A1-4372-A220-61CEDFA0A3DA}" srcOrd="8" destOrd="0" presId="urn:microsoft.com/office/officeart/2005/8/layout/cycle6"/>
    <dgm:cxn modelId="{015D2D1D-B0D5-4BA0-A60B-AF4C65AC08F8}" type="presParOf" srcId="{DB62B6E4-5C55-47B0-A63E-74995FE9B210}" destId="{853CE3AF-A8A1-4DD4-99BF-9D6FECFC34E4}" srcOrd="9" destOrd="0" presId="urn:microsoft.com/office/officeart/2005/8/layout/cycle6"/>
    <dgm:cxn modelId="{408D9B63-9489-4C5D-B7C6-513272C0D415}" type="presParOf" srcId="{DB62B6E4-5C55-47B0-A63E-74995FE9B210}" destId="{63202198-D3EB-4646-BB77-A72E8748BCF2}" srcOrd="10" destOrd="0" presId="urn:microsoft.com/office/officeart/2005/8/layout/cycle6"/>
    <dgm:cxn modelId="{AF1FBF34-706D-4E0D-A0E9-1AFDDE6CF3D2}" type="presParOf" srcId="{DB62B6E4-5C55-47B0-A63E-74995FE9B210}" destId="{17B0B84F-3647-4563-9BB4-D58D0C17CC56}" srcOrd="11" destOrd="0" presId="urn:microsoft.com/office/officeart/2005/8/layout/cycle6"/>
    <dgm:cxn modelId="{527E76F7-2477-43A2-A8D7-1DF9D1BBA2D6}" type="presParOf" srcId="{DB62B6E4-5C55-47B0-A63E-74995FE9B210}" destId="{75086C2D-F599-45C0-ABBD-B9BE18290104}" srcOrd="12" destOrd="0" presId="urn:microsoft.com/office/officeart/2005/8/layout/cycle6"/>
    <dgm:cxn modelId="{226489C7-77AC-475C-9DA2-64DF051DF0AE}" type="presParOf" srcId="{DB62B6E4-5C55-47B0-A63E-74995FE9B210}" destId="{ADF784A3-7937-4505-80DF-F01E71285FEB}" srcOrd="13" destOrd="0" presId="urn:microsoft.com/office/officeart/2005/8/layout/cycle6"/>
    <dgm:cxn modelId="{42DC31E0-61A7-4248-82E4-A4C1B577FE5F}" type="presParOf" srcId="{DB62B6E4-5C55-47B0-A63E-74995FE9B210}" destId="{C1539633-FFEA-43D7-8386-9AB0D9C8AF6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DE085-137D-4301-9D84-4F31984E91F4}">
      <dsp:nvSpPr>
        <dsp:cNvPr id="0" name=""/>
        <dsp:cNvSpPr/>
      </dsp:nvSpPr>
      <dsp:spPr>
        <a:xfrm>
          <a:off x="3153154" y="2705"/>
          <a:ext cx="1542563" cy="1002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Innovazione</a:t>
          </a:r>
          <a:endParaRPr lang="it-IT" sz="1800" kern="1200" dirty="0"/>
        </a:p>
      </dsp:txBody>
      <dsp:txXfrm>
        <a:off x="3202100" y="51651"/>
        <a:ext cx="1444671" cy="904774"/>
      </dsp:txXfrm>
    </dsp:sp>
    <dsp:sp modelId="{E3A1A198-D24F-4C0D-81E6-218388D57154}">
      <dsp:nvSpPr>
        <dsp:cNvPr id="0" name=""/>
        <dsp:cNvSpPr/>
      </dsp:nvSpPr>
      <dsp:spPr>
        <a:xfrm>
          <a:off x="1922214" y="504039"/>
          <a:ext cx="4004443" cy="4004443"/>
        </a:xfrm>
        <a:custGeom>
          <a:avLst/>
          <a:gdLst/>
          <a:ahLst/>
          <a:cxnLst/>
          <a:rect l="0" t="0" r="0" b="0"/>
          <a:pathLst>
            <a:path>
              <a:moveTo>
                <a:pt x="2784087" y="158969"/>
              </a:moveTo>
              <a:arcTo wR="2002221" hR="2002221" stAng="17579134" swAng="19602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ECA1F-7AB1-4EC4-A83C-FEC262906E24}">
      <dsp:nvSpPr>
        <dsp:cNvPr id="0" name=""/>
        <dsp:cNvSpPr/>
      </dsp:nvSpPr>
      <dsp:spPr>
        <a:xfrm>
          <a:off x="5057379" y="1386207"/>
          <a:ext cx="1542563" cy="1002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Competenza</a:t>
          </a:r>
          <a:endParaRPr lang="it-IT" sz="1800" kern="1200" dirty="0"/>
        </a:p>
      </dsp:txBody>
      <dsp:txXfrm>
        <a:off x="5106325" y="1435153"/>
        <a:ext cx="1444671" cy="904774"/>
      </dsp:txXfrm>
    </dsp:sp>
    <dsp:sp modelId="{5ADF6565-A107-48C0-9A86-3420C99A3CB8}">
      <dsp:nvSpPr>
        <dsp:cNvPr id="0" name=""/>
        <dsp:cNvSpPr/>
      </dsp:nvSpPr>
      <dsp:spPr>
        <a:xfrm>
          <a:off x="1922214" y="504039"/>
          <a:ext cx="4004443" cy="4004443"/>
        </a:xfrm>
        <a:custGeom>
          <a:avLst/>
          <a:gdLst/>
          <a:ahLst/>
          <a:cxnLst/>
          <a:rect l="0" t="0" r="0" b="0"/>
          <a:pathLst>
            <a:path>
              <a:moveTo>
                <a:pt x="4001709" y="1897627"/>
              </a:moveTo>
              <a:arcTo wR="2002221" hR="2002221" stAng="21420334" swAng="21953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8CBF1-8BB1-40ED-8FEE-BD70B39CB146}">
      <dsp:nvSpPr>
        <dsp:cNvPr id="0" name=""/>
        <dsp:cNvSpPr/>
      </dsp:nvSpPr>
      <dsp:spPr>
        <a:xfrm>
          <a:off x="4330030" y="3624758"/>
          <a:ext cx="1542563" cy="1002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Indipendenza</a:t>
          </a:r>
          <a:endParaRPr lang="it-IT" sz="1800" kern="1200" dirty="0"/>
        </a:p>
      </dsp:txBody>
      <dsp:txXfrm>
        <a:off x="4378976" y="3673704"/>
        <a:ext cx="1444671" cy="904774"/>
      </dsp:txXfrm>
    </dsp:sp>
    <dsp:sp modelId="{96F5D1AA-A0A1-4372-A220-61CEDFA0A3DA}">
      <dsp:nvSpPr>
        <dsp:cNvPr id="0" name=""/>
        <dsp:cNvSpPr/>
      </dsp:nvSpPr>
      <dsp:spPr>
        <a:xfrm>
          <a:off x="1922214" y="504039"/>
          <a:ext cx="4004443" cy="4004443"/>
        </a:xfrm>
        <a:custGeom>
          <a:avLst/>
          <a:gdLst/>
          <a:ahLst/>
          <a:cxnLst/>
          <a:rect l="0" t="0" r="0" b="0"/>
          <a:pathLst>
            <a:path>
              <a:moveTo>
                <a:pt x="2399868" y="3964558"/>
              </a:moveTo>
              <a:arcTo wR="2002221" hR="2002221" stAng="4712683" swAng="13746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CE3AF-A8A1-4DD4-99BF-9D6FECFC34E4}">
      <dsp:nvSpPr>
        <dsp:cNvPr id="0" name=""/>
        <dsp:cNvSpPr/>
      </dsp:nvSpPr>
      <dsp:spPr>
        <a:xfrm>
          <a:off x="1976277" y="3624758"/>
          <a:ext cx="1542563" cy="1002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Centralità del cliente</a:t>
          </a:r>
          <a:endParaRPr lang="it-IT" sz="1800" kern="1200" dirty="0"/>
        </a:p>
      </dsp:txBody>
      <dsp:txXfrm>
        <a:off x="2025223" y="3673704"/>
        <a:ext cx="1444671" cy="904774"/>
      </dsp:txXfrm>
    </dsp:sp>
    <dsp:sp modelId="{17B0B84F-3647-4563-9BB4-D58D0C17CC56}">
      <dsp:nvSpPr>
        <dsp:cNvPr id="0" name=""/>
        <dsp:cNvSpPr/>
      </dsp:nvSpPr>
      <dsp:spPr>
        <a:xfrm>
          <a:off x="1922214" y="504039"/>
          <a:ext cx="4004443" cy="4004443"/>
        </a:xfrm>
        <a:custGeom>
          <a:avLst/>
          <a:gdLst/>
          <a:ahLst/>
          <a:cxnLst/>
          <a:rect l="0" t="0" r="0" b="0"/>
          <a:pathLst>
            <a:path>
              <a:moveTo>
                <a:pt x="334419" y="3110069"/>
              </a:moveTo>
              <a:arcTo wR="2002221" hR="2002221" stAng="8784339" swAng="21953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86C2D-F599-45C0-ABBD-B9BE18290104}">
      <dsp:nvSpPr>
        <dsp:cNvPr id="0" name=""/>
        <dsp:cNvSpPr/>
      </dsp:nvSpPr>
      <dsp:spPr>
        <a:xfrm>
          <a:off x="1248928" y="1386207"/>
          <a:ext cx="1542563" cy="1002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Ruolo del Prime Advisor</a:t>
          </a:r>
          <a:endParaRPr lang="it-IT" sz="1800" kern="1200" dirty="0"/>
        </a:p>
      </dsp:txBody>
      <dsp:txXfrm>
        <a:off x="1297874" y="1435153"/>
        <a:ext cx="1444671" cy="904774"/>
      </dsp:txXfrm>
    </dsp:sp>
    <dsp:sp modelId="{C1539633-FFEA-43D7-8386-9AB0D9C8AF62}">
      <dsp:nvSpPr>
        <dsp:cNvPr id="0" name=""/>
        <dsp:cNvSpPr/>
      </dsp:nvSpPr>
      <dsp:spPr>
        <a:xfrm>
          <a:off x="1922214" y="504039"/>
          <a:ext cx="4004443" cy="4004443"/>
        </a:xfrm>
        <a:custGeom>
          <a:avLst/>
          <a:gdLst/>
          <a:ahLst/>
          <a:cxnLst/>
          <a:rect l="0" t="0" r="0" b="0"/>
          <a:pathLst>
            <a:path>
              <a:moveTo>
                <a:pt x="349042" y="872667"/>
              </a:moveTo>
              <a:arcTo wR="2002221" hR="2002221" stAng="12860598" swAng="19602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4" tIns="49522" rIns="99044" bIns="4952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4" tIns="49522" rIns="99044" bIns="49522" rtlCol="0"/>
          <a:lstStyle>
            <a:lvl1pPr algn="r">
              <a:defRPr sz="1300"/>
            </a:lvl1pPr>
          </a:lstStyle>
          <a:p>
            <a:fld id="{C6C2A0DB-A6DB-49D3-B04A-4BD507635D10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4" tIns="49522" rIns="99044" bIns="49522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9044" tIns="49522" rIns="99044" bIns="49522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9044" tIns="49522" rIns="99044" bIns="4952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9044" tIns="49522" rIns="99044" bIns="49522" rtlCol="0" anchor="b"/>
          <a:lstStyle>
            <a:lvl1pPr algn="r">
              <a:defRPr sz="1300"/>
            </a:lvl1pPr>
          </a:lstStyle>
          <a:p>
            <a:fld id="{2A5A2116-8E9B-4578-B4BE-55F740E95F3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6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A2116-8E9B-4578-B4BE-55F740E95F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9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A2116-8E9B-4578-B4BE-55F740E95F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10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A2116-8E9B-4578-B4BE-55F740E95F3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6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A2116-8E9B-4578-B4BE-55F740E95F3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9B70-70B8-4580-8519-57B3BCE15815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19200" cy="365125"/>
          </a:xfrm>
        </p:spPr>
        <p:txBody>
          <a:bodyPr/>
          <a:lstStyle/>
          <a:p>
            <a:fld id="{321C0A99-9CA0-447A-9105-7FF510A2B157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32440" y="6021288"/>
            <a:ext cx="503596" cy="7081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ttore 1 7"/>
          <p:cNvCxnSpPr/>
          <p:nvPr userDrawn="1"/>
        </p:nvCxnSpPr>
        <p:spPr>
          <a:xfrm>
            <a:off x="143459" y="6741365"/>
            <a:ext cx="8496944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9B70-70B8-4580-8519-57B3BCE15815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0A99-9CA0-447A-9105-7FF510A2B15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9B70-70B8-4580-8519-57B3BCE15815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0A99-9CA0-447A-9105-7FF510A2B15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9B70-70B8-4580-8519-57B3BCE15815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0A99-9CA0-447A-9105-7FF510A2B157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32440" y="6021288"/>
            <a:ext cx="503596" cy="7081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ttore 1 7"/>
          <p:cNvCxnSpPr/>
          <p:nvPr userDrawn="1"/>
        </p:nvCxnSpPr>
        <p:spPr>
          <a:xfrm>
            <a:off x="143459" y="6741365"/>
            <a:ext cx="8496944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9B70-70B8-4580-8519-57B3BCE15815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0A99-9CA0-447A-9105-7FF510A2B15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9B70-70B8-4580-8519-57B3BCE15815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0A99-9CA0-447A-9105-7FF510A2B15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9B70-70B8-4580-8519-57B3BCE15815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0A99-9CA0-447A-9105-7FF510A2B15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9B70-70B8-4580-8519-57B3BCE15815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0A99-9CA0-447A-9105-7FF510A2B15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9B70-70B8-4580-8519-57B3BCE15815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0A99-9CA0-447A-9105-7FF510A2B15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9B70-70B8-4580-8519-57B3BCE15815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0A99-9CA0-447A-9105-7FF510A2B15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9B70-70B8-4580-8519-57B3BCE15815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0A99-9CA0-447A-9105-7FF510A2B15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9B70-70B8-4580-8519-57B3BCE15815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C0A99-9CA0-447A-9105-7FF510A2B157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per%20convention%20davide\davide\convention\Presentazione%20DEF\collegamenti%20ad%20altre%20ppt\PAC%20UNIQA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file:///C:\Users\elena.bacchetti4\Desktop\davide\convention\file%20per%20presentazione\uniqa\CTH%20Ratio%20Factsheet_Jul%20201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E:\per%20convention%20davide\davide\convention\Presentazione%20DEF\collegamenti%20ad%20altre%20ppt\RUFFER_.pdf" TargetMode="External"/><Relationship Id="rId4" Type="http://schemas.openxmlformats.org/officeDocument/2006/relationships/hyperlink" Target="file:///E:\per%20convention%20davide\davide\convention\Presentazione%20DEF\collegamenti%20ad%20altre%20ppt\ALPHA%20Strategy%20fund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E:\per%20convention%20davide\davide\convention\Presentazione%20DEF\collegamenti%20ad%20altre%20ppt\FLEXIBLE%20income%20fund.pdf" TargetMode="External"/><Relationship Id="rId2" Type="http://schemas.openxmlformats.org/officeDocument/2006/relationships/hyperlink" Target="file:///E:\per%20convention%20davide\davide\convention\Presentazione%20DEF\collegamenti%20ad%20altre%20ppt\STABLE%20return%20fund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file:///E:\per%20convention%20davide\davide\convention\Presentazione%20DEF\collegamenti%20ad%20altre%20ppt\Stategia%20Nordea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file:///E:\per%20convention%20davide\davide\convention\Presentazione%20DEF\collegamenti%20ad%20altre%20ppt\Global%20Dividend%20Platinum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file:///E:\per%20convention%20davide\davide\convention\Presentazione%20DEF\collegamenti%20ad%20altre%20ppt\FRAME%20Dynamic%2003.09.2015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per%20convention%20davide\davide\convention\Presentazione%20DEF\collegamenti%20ad%20altre%20ppt\ARCA_economia%20reale.pd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file:///E:\per%20convention%20davide\davide\convention\Presentazione%20DEF\collegamenti%20ad%20altre%20ppt\RBM%20prime%20selection.pd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E:\per%20convention%20davide\davide\convention\Presentazione%20DEF\collegamenti%20ad%20altre%20ppt\Scheda%20tecnica%20prime%20selection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gif"/><Relationship Id="rId17" Type="http://schemas.openxmlformats.org/officeDocument/2006/relationships/image" Target="../media/image22.jp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gif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1810" t="17712" r="20269" b="17326"/>
          <a:stretch>
            <a:fillRect/>
          </a:stretch>
        </p:blipFill>
        <p:spPr bwMode="auto">
          <a:xfrm>
            <a:off x="323528" y="188640"/>
            <a:ext cx="8195177" cy="587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WienerStadtische</a:t>
            </a:r>
            <a:r>
              <a:rPr lang="it-IT" b="1" dirty="0" smtClean="0"/>
              <a:t> </a:t>
            </a:r>
            <a:r>
              <a:rPr lang="it-IT" b="1" dirty="0" err="1" smtClean="0"/>
              <a:t>Versicherungen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518457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dirty="0" smtClean="0"/>
              <a:t>Fondata nel 1824, è il gruppo assicurativo leader nell’Europa centro orientale.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dirty="0" smtClean="0"/>
              <a:t>Presente in 23 paesi, con oltre 20 ml di clienti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b="1" dirty="0" smtClean="0"/>
              <a:t>Rating S&amp;P</a:t>
            </a:r>
            <a:r>
              <a:rPr lang="it-IT" dirty="0" smtClean="0"/>
              <a:t>: AA+</a:t>
            </a:r>
            <a:endParaRPr lang="it-IT" dirty="0"/>
          </a:p>
          <a:p>
            <a:pPr marL="0" indent="0">
              <a:lnSpc>
                <a:spcPct val="120000"/>
              </a:lnSpc>
              <a:buNone/>
            </a:pPr>
            <a:r>
              <a:rPr lang="it-IT" b="1" dirty="0" smtClean="0"/>
              <a:t>Indice solvibilità</a:t>
            </a:r>
            <a:r>
              <a:rPr lang="it-IT" dirty="0" smtClean="0"/>
              <a:t>: 212,5%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b="1" dirty="0" smtClean="0"/>
              <a:t>Prodotti</a:t>
            </a:r>
            <a:r>
              <a:rPr lang="it-IT" dirty="0" smtClean="0"/>
              <a:t>: Polizza Ramo I a premio annuo (min</a:t>
            </a:r>
            <a:r>
              <a:rPr lang="it-IT" dirty="0"/>
              <a:t>. </a:t>
            </a:r>
            <a:r>
              <a:rPr lang="it-IT" dirty="0" smtClean="0"/>
              <a:t>€ 1.200 annuo, con frazionamento trimestrale) e a premio unico a rendita differita (Unica/Oggi per domani) e rendita immediata (Pensione subito).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b="1" dirty="0" smtClean="0"/>
              <a:t>Tasso tecnico</a:t>
            </a:r>
            <a:r>
              <a:rPr lang="it-IT" dirty="0" smtClean="0"/>
              <a:t>: 1,5%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b="1" dirty="0" smtClean="0"/>
              <a:t>Rating portafoglio</a:t>
            </a:r>
            <a:r>
              <a:rPr lang="it-IT" dirty="0" smtClean="0"/>
              <a:t>: AA+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dirty="0" smtClean="0"/>
              <a:t>Principali caratteristiche:</a:t>
            </a:r>
          </a:p>
          <a:p>
            <a:pPr marL="914400" lvl="1" indent="-514350">
              <a:lnSpc>
                <a:spcPct val="120000"/>
              </a:lnSpc>
              <a:buAutoNum type="arabicPeriod"/>
            </a:pPr>
            <a:r>
              <a:rPr lang="it-IT" sz="3200" u="sng" dirty="0" smtClean="0"/>
              <a:t>Blocco dei </a:t>
            </a:r>
            <a:r>
              <a:rPr lang="it-IT" sz="3200" u="sng" dirty="0" err="1" smtClean="0"/>
              <a:t>coefficenti</a:t>
            </a:r>
            <a:r>
              <a:rPr lang="it-IT" sz="3200" u="sng" dirty="0" smtClean="0"/>
              <a:t> </a:t>
            </a:r>
            <a:r>
              <a:rPr lang="it-IT" sz="3200" dirty="0" smtClean="0"/>
              <a:t>di conversione capitale/rendita</a:t>
            </a:r>
          </a:p>
          <a:p>
            <a:pPr marL="914400" lvl="1" indent="-514350">
              <a:lnSpc>
                <a:spcPct val="120000"/>
              </a:lnSpc>
              <a:buAutoNum type="arabicPeriod"/>
            </a:pPr>
            <a:r>
              <a:rPr lang="it-IT" sz="3200" dirty="0" smtClean="0"/>
              <a:t>Restituzione capitale in caso di morte del beneficiario durante il percepimento della rendita</a:t>
            </a:r>
          </a:p>
          <a:p>
            <a:pPr marL="914400" lvl="1" indent="-514350">
              <a:lnSpc>
                <a:spcPct val="120000"/>
              </a:lnSpc>
              <a:buAutoNum type="arabicPeriod"/>
            </a:pPr>
            <a:r>
              <a:rPr lang="it-IT" sz="3200" dirty="0" smtClean="0"/>
              <a:t>Rivalutazione piena della prestazione assicurato anche per polizza a capitale costante.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69215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6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Afi</a:t>
            </a:r>
            <a:r>
              <a:rPr lang="it-IT" b="1" dirty="0" smtClean="0"/>
              <a:t>-Esca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51723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it-IT" sz="3600" dirty="0" smtClean="0"/>
              <a:t>Nasce nel 2010 dalla fusione delle due compagnie </a:t>
            </a:r>
            <a:r>
              <a:rPr lang="it-IT" sz="3600" dirty="0" err="1" smtClean="0"/>
              <a:t>Esa</a:t>
            </a:r>
            <a:r>
              <a:rPr lang="it-IT" sz="3600" dirty="0" smtClean="0"/>
              <a:t> </a:t>
            </a:r>
            <a:r>
              <a:rPr lang="it-IT" sz="3600" dirty="0" err="1" smtClean="0"/>
              <a:t>Prevoyance</a:t>
            </a:r>
            <a:r>
              <a:rPr lang="it-IT" sz="3600" dirty="0" smtClean="0"/>
              <a:t> e </a:t>
            </a:r>
            <a:r>
              <a:rPr lang="it-IT" sz="3600" dirty="0" err="1" smtClean="0"/>
              <a:t>Afi</a:t>
            </a:r>
            <a:r>
              <a:rPr lang="it-IT" sz="3600" dirty="0" smtClean="0"/>
              <a:t> Europe, attive rispettivamente in Francia e Belgio dagli anni 20.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3600" dirty="0" smtClean="0"/>
              <a:t>Presente in Francia, Belgio e Italia con una staff di oltre 300 persone e 328.000 clienti assicurati. Una realtà in crescita capace di produrre innovazione.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3600" b="1" dirty="0" smtClean="0"/>
              <a:t>Prodotto</a:t>
            </a:r>
            <a:r>
              <a:rPr lang="it-IT" sz="3600" dirty="0" smtClean="0"/>
              <a:t>: TCM a capitale costante senza limite di capitale assicurato (</a:t>
            </a:r>
            <a:r>
              <a:rPr lang="it-IT" sz="3600" dirty="0"/>
              <a:t>V</a:t>
            </a:r>
            <a:r>
              <a:rPr lang="it-IT" sz="3600" dirty="0" smtClean="0"/>
              <a:t>itruvio) - Tasso tecnico: 1,5%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3600" b="1" dirty="0" smtClean="0"/>
              <a:t>Tipologia</a:t>
            </a:r>
            <a:r>
              <a:rPr lang="it-IT" sz="3600" dirty="0" smtClean="0"/>
              <a:t>: premio unico e premio periodico, sia fisso che variabile (crescente/decrescente).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3600" b="1" dirty="0" smtClean="0"/>
              <a:t>Garanzie</a:t>
            </a:r>
            <a:r>
              <a:rPr lang="it-IT" sz="3600" dirty="0" smtClean="0"/>
              <a:t>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3600" dirty="0" smtClean="0"/>
              <a:t>Liquidazione dell’intero capitale assicurato in caso di decesso o invalidità totale permanente.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sz="3600" dirty="0" smtClean="0"/>
              <a:t>Liquidazione del doppio o del triplo del capitale assicurato in caso di decesso per infortunio o incidente stradale.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3600" b="1" dirty="0" smtClean="0"/>
              <a:t>Innovazione nel metodo remunerativo</a:t>
            </a:r>
            <a:r>
              <a:rPr lang="it-IT" sz="3600" dirty="0" smtClean="0"/>
              <a:t>: sostituzione del concetto di </a:t>
            </a:r>
            <a:r>
              <a:rPr lang="it-IT" sz="3600" dirty="0" err="1" smtClean="0"/>
              <a:t>pre</a:t>
            </a:r>
            <a:r>
              <a:rPr lang="it-IT" sz="3600" dirty="0" smtClean="0"/>
              <a:t>-conto </a:t>
            </a:r>
            <a:r>
              <a:rPr lang="it-IT" sz="3600" dirty="0" err="1" smtClean="0"/>
              <a:t>provvigionale</a:t>
            </a:r>
            <a:r>
              <a:rPr lang="it-IT" sz="3600" dirty="0" smtClean="0"/>
              <a:t> con il concetto di </a:t>
            </a:r>
            <a:r>
              <a:rPr lang="it-IT" sz="3600" u="sng" dirty="0" smtClean="0"/>
              <a:t>provvigioni di mantenimento annuali</a:t>
            </a:r>
            <a:r>
              <a:rPr lang="it-IT" sz="3600" dirty="0" smtClean="0"/>
              <a:t>.</a:t>
            </a:r>
          </a:p>
          <a:p>
            <a:pPr marL="0" indent="0" algn="just">
              <a:buNone/>
            </a:pPr>
            <a:endParaRPr lang="it-IT" dirty="0" smtClean="0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25089"/>
            <a:ext cx="1512168" cy="3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7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/>
          <a:lstStyle/>
          <a:p>
            <a:r>
              <a:rPr lang="it-IT" smtClean="0"/>
              <a:t> </a:t>
            </a:r>
            <a:r>
              <a:rPr lang="it-IT" b="1" smtClean="0"/>
              <a:t>Uniqa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764704"/>
            <a:ext cx="8568952" cy="511256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it-IT" sz="7200" dirty="0" smtClean="0"/>
              <a:t>Gruppo assicurativo leader in Austria e nel centro Europa, presente in 19 paesi con più di 10 ml di clienti.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7200" b="1" dirty="0" smtClean="0"/>
              <a:t>Prodotti</a:t>
            </a:r>
            <a:r>
              <a:rPr lang="it-IT" sz="7200" dirty="0" smtClean="0"/>
              <a:t>:</a:t>
            </a:r>
          </a:p>
          <a:p>
            <a:pPr marL="514350" indent="-514350" algn="just">
              <a:lnSpc>
                <a:spcPct val="120000"/>
              </a:lnSpc>
              <a:buAutoNum type="arabicPeriod"/>
            </a:pPr>
            <a:r>
              <a:rPr lang="it-IT" sz="7200" u="sng" dirty="0" smtClean="0"/>
              <a:t>PAC Risparmio &amp; Investimento</a:t>
            </a:r>
            <a:r>
              <a:rPr lang="it-IT" sz="7200" b="1" dirty="0" smtClean="0"/>
              <a:t>:</a:t>
            </a:r>
            <a:r>
              <a:rPr lang="it-IT" sz="7200" dirty="0" smtClean="0"/>
              <a:t> </a:t>
            </a:r>
            <a:r>
              <a:rPr lang="it-IT" sz="7200" dirty="0" err="1" smtClean="0"/>
              <a:t>unit</a:t>
            </a:r>
            <a:r>
              <a:rPr lang="it-IT" sz="7200" dirty="0" smtClean="0"/>
              <a:t> </a:t>
            </a:r>
            <a:r>
              <a:rPr lang="it-IT" sz="7200" dirty="0" err="1" smtClean="0"/>
              <a:t>linked</a:t>
            </a:r>
            <a:r>
              <a:rPr lang="it-IT" sz="7200" dirty="0" smtClean="0"/>
              <a:t> ramo III a premio annuo ricorrente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7200" dirty="0" smtClean="0"/>
              <a:t>(min. € 600 annui) che investe su quattro linee di gestione con differenti profili rischio/rendimento con durata da 10 a 30 anni e possibilità di </a:t>
            </a:r>
            <a:r>
              <a:rPr lang="it-IT" sz="7200" dirty="0" err="1" smtClean="0"/>
              <a:t>switch</a:t>
            </a:r>
            <a:r>
              <a:rPr lang="it-IT" sz="7200" dirty="0" smtClean="0"/>
              <a:t> gratuiti: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7200" dirty="0" smtClean="0"/>
              <a:t>	Forza Aggressiva,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7200" dirty="0" smtClean="0"/>
              <a:t>	Forza Dinamica,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7200" dirty="0" smtClean="0"/>
              <a:t>	Forza Bilanciata,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7200" dirty="0" smtClean="0"/>
              <a:t>	Forza  Prudente.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7200" dirty="0" smtClean="0"/>
              <a:t>2. </a:t>
            </a:r>
            <a:r>
              <a:rPr lang="it-IT" sz="7200" u="sng" dirty="0" err="1" smtClean="0"/>
              <a:t>Contopolizza</a:t>
            </a:r>
            <a:r>
              <a:rPr lang="it-IT" sz="7200" u="sng" dirty="0" smtClean="0"/>
              <a:t> Cash: </a:t>
            </a:r>
            <a:r>
              <a:rPr lang="it-IT" sz="7200" dirty="0" smtClean="0"/>
              <a:t>sicurezza del capitale, rendimento annuo sempre superiore al tasso di inflazione, immediata disponibilità in qualsiasi momento delle somme investite/assicurate , prelievi e versamenti liberi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7200" dirty="0" smtClean="0"/>
              <a:t>3.</a:t>
            </a:r>
            <a:r>
              <a:rPr lang="it-IT" sz="7200" u="sng" dirty="0" smtClean="0"/>
              <a:t> K-MAN</a:t>
            </a:r>
            <a:r>
              <a:rPr lang="it-IT" sz="7200" dirty="0" smtClean="0"/>
              <a:t>: polizza vita intera o </a:t>
            </a:r>
            <a:r>
              <a:rPr lang="it-IT" sz="7200" dirty="0" err="1" smtClean="0"/>
              <a:t>tcm</a:t>
            </a:r>
            <a:r>
              <a:rPr lang="it-IT" sz="7200" dirty="0" smtClean="0"/>
              <a:t> per la protezione del capitale umano di un’azienda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7200" dirty="0" smtClean="0"/>
              <a:t>4. </a:t>
            </a:r>
            <a:r>
              <a:rPr lang="it-IT" sz="7200" u="sng" dirty="0" smtClean="0"/>
              <a:t>Young Doppio Bonus</a:t>
            </a:r>
            <a:r>
              <a:rPr lang="it-IT" sz="7200" dirty="0" smtClean="0"/>
              <a:t>: polizza a termine fisso a premio annuo rivalutabile con possibilità di versamenti integrativi finalizzata alla costruzione di una borsa di studio per ragazzi studenti. Prevede la possibilità di un bonus di maturità e di un bonus di laurea per studenti meritevoli, l’esonero dal pagamento dei versamenti residui in caso di decesso dell’assicurato.</a:t>
            </a:r>
          </a:p>
          <a:p>
            <a:pPr marL="0" indent="0" algn="just">
              <a:buNone/>
            </a:pPr>
            <a:endParaRPr lang="it-IT" sz="7200" dirty="0" smtClean="0"/>
          </a:p>
          <a:p>
            <a:pPr marL="514350" indent="-514350" algn="just">
              <a:buAutoNum type="arabicPeriod"/>
            </a:pPr>
            <a:endParaRPr lang="it-IT" dirty="0" smtClean="0"/>
          </a:p>
          <a:p>
            <a:pPr marL="0" indent="0" algn="ctr">
              <a:buNone/>
            </a:pPr>
            <a:endParaRPr lang="it-IT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527050" cy="52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vanti o successivo 4">
            <a:hlinkClick r:id="rId3" action="ppaction://hlinkfile" highlightClick="1"/>
          </p:cNvPr>
          <p:cNvSpPr/>
          <p:nvPr/>
        </p:nvSpPr>
        <p:spPr>
          <a:xfrm>
            <a:off x="3897153" y="3225834"/>
            <a:ext cx="504056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00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dirty="0" smtClean="0"/>
              <a:t> </a:t>
            </a:r>
            <a:r>
              <a:rPr lang="it-IT" b="1" dirty="0" err="1" smtClean="0"/>
              <a:t>Zurich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1114458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it-IT" sz="1900" dirty="0" err="1" smtClean="0"/>
              <a:t>Zurich</a:t>
            </a:r>
            <a:r>
              <a:rPr lang="it-IT" sz="1900" dirty="0" smtClean="0"/>
              <a:t> </a:t>
            </a:r>
            <a:r>
              <a:rPr lang="it-IT" sz="1900" dirty="0" err="1" smtClean="0"/>
              <a:t>Insurance</a:t>
            </a:r>
            <a:r>
              <a:rPr lang="it-IT" sz="1900" dirty="0" smtClean="0"/>
              <a:t> Group, gruppo finanziario a matrice assicurativa fondato nel 1872 e avente sede a Zurigo.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1900" dirty="0" smtClean="0"/>
              <a:t>È presente in Italia da più di un secolo, vanta più di 2 </a:t>
            </a:r>
            <a:r>
              <a:rPr lang="it-IT" sz="1900" dirty="0" err="1" smtClean="0"/>
              <a:t>mil</a:t>
            </a:r>
            <a:r>
              <a:rPr lang="it-IT" sz="1900" dirty="0" smtClean="0"/>
              <a:t> di clienti e offre soluzioni assicurative globali.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1900" b="1" dirty="0" smtClean="0"/>
              <a:t>Prodotto Z </a:t>
            </a:r>
            <a:r>
              <a:rPr lang="it-IT" sz="1900" b="1" dirty="0" err="1" smtClean="0"/>
              <a:t>Platfond</a:t>
            </a:r>
            <a:r>
              <a:rPr lang="it-IT" sz="1900" b="1" dirty="0" smtClean="0"/>
              <a:t>: </a:t>
            </a:r>
            <a:r>
              <a:rPr lang="it-IT" sz="1900" dirty="0" smtClean="0"/>
              <a:t>polizza </a:t>
            </a:r>
            <a:r>
              <a:rPr lang="it-IT" sz="1900" dirty="0" err="1" smtClean="0"/>
              <a:t>unit</a:t>
            </a:r>
            <a:r>
              <a:rPr lang="it-IT" sz="1900" dirty="0" smtClean="0"/>
              <a:t> </a:t>
            </a:r>
            <a:r>
              <a:rPr lang="it-IT" sz="1900" dirty="0" err="1" smtClean="0"/>
              <a:t>linked</a:t>
            </a:r>
            <a:r>
              <a:rPr lang="it-IT" sz="1900" dirty="0" smtClean="0"/>
              <a:t> ramo III che consente di investire sui principali fondi </a:t>
            </a:r>
            <a:r>
              <a:rPr lang="it-IT" sz="1900" dirty="0"/>
              <a:t> </a:t>
            </a:r>
            <a:r>
              <a:rPr lang="it-IT" sz="1900" dirty="0" smtClean="0"/>
              <a:t>e SICAV gestiti dai più importanti </a:t>
            </a:r>
            <a:r>
              <a:rPr lang="it-IT" sz="1900" dirty="0" err="1" smtClean="0"/>
              <a:t>asset</a:t>
            </a:r>
            <a:r>
              <a:rPr lang="it-IT" sz="1900" dirty="0" smtClean="0"/>
              <a:t> manager del mondo (oltre 120 </a:t>
            </a:r>
            <a:r>
              <a:rPr lang="it-IT" sz="1900" dirty="0" err="1" smtClean="0"/>
              <a:t>oicr</a:t>
            </a:r>
            <a:r>
              <a:rPr lang="it-IT" sz="1900" dirty="0" smtClean="0"/>
              <a:t> e 35 case di gestione).</a:t>
            </a:r>
          </a:p>
          <a:p>
            <a:pPr marL="0" indent="0" algn="just">
              <a:buNone/>
            </a:pPr>
            <a:r>
              <a:rPr lang="it-IT" sz="1900" b="1" dirty="0" smtClean="0"/>
              <a:t>Servizi</a:t>
            </a:r>
            <a:r>
              <a:rPr lang="it-IT" sz="1900" dirty="0" smtClean="0"/>
              <a:t>: </a:t>
            </a:r>
          </a:p>
          <a:p>
            <a:pPr marL="457200" indent="-457200" algn="just">
              <a:buAutoNum type="arabicPeriod"/>
            </a:pPr>
            <a:r>
              <a:rPr lang="it-IT" sz="1900" dirty="0" err="1" smtClean="0"/>
              <a:t>switch</a:t>
            </a:r>
            <a:r>
              <a:rPr lang="it-IT" sz="1900" dirty="0" smtClean="0"/>
              <a:t> gratuiti ed illimitati</a:t>
            </a:r>
            <a:r>
              <a:rPr lang="it-IT" sz="1900" dirty="0"/>
              <a:t>;</a:t>
            </a:r>
            <a:endParaRPr lang="it-IT" sz="1900" dirty="0" smtClean="0"/>
          </a:p>
          <a:p>
            <a:pPr marL="457200" indent="-457200" algn="just">
              <a:buAutoNum type="arabicPeriod"/>
            </a:pPr>
            <a:r>
              <a:rPr lang="it-IT" sz="1900" dirty="0" smtClean="0"/>
              <a:t>piano di versamento programmato (minimo € 200 mensili)</a:t>
            </a:r>
          </a:p>
          <a:p>
            <a:pPr marL="0" indent="0" algn="just">
              <a:buNone/>
            </a:pPr>
            <a:r>
              <a:rPr lang="it-IT" sz="1900" u="sng" dirty="0" smtClean="0"/>
              <a:t>Due coperture assicurative esclusive</a:t>
            </a:r>
            <a:r>
              <a:rPr lang="it-IT" sz="1900" dirty="0" smtClean="0"/>
              <a:t>:</a:t>
            </a:r>
          </a:p>
          <a:p>
            <a:pPr marL="514350" indent="-514350" algn="just">
              <a:buAutoNum type="arabicPeriod"/>
            </a:pPr>
            <a:r>
              <a:rPr lang="it-IT" sz="1900" b="1" dirty="0" smtClean="0"/>
              <a:t>GMDB </a:t>
            </a:r>
            <a:r>
              <a:rPr lang="it-IT" sz="1900" dirty="0" smtClean="0"/>
              <a:t>(</a:t>
            </a:r>
            <a:r>
              <a:rPr lang="it-IT" sz="1900" i="1" dirty="0" err="1" smtClean="0"/>
              <a:t>Guaranteed</a:t>
            </a:r>
            <a:r>
              <a:rPr lang="it-IT" sz="1900" i="1" dirty="0" smtClean="0"/>
              <a:t> Minimum Death Benefit) </a:t>
            </a:r>
            <a:r>
              <a:rPr lang="it-IT" sz="1900" dirty="0" smtClean="0"/>
              <a:t>= nei primi 5 anni somma liquidabile in caso di decesso ≥ al premio versato.</a:t>
            </a:r>
          </a:p>
          <a:p>
            <a:pPr marL="514350" indent="-514350" algn="just">
              <a:buAutoNum type="arabicPeriod"/>
            </a:pPr>
            <a:r>
              <a:rPr lang="it-IT" sz="1900" b="1" dirty="0" smtClean="0"/>
              <a:t>Copertura caso morte standard </a:t>
            </a:r>
            <a:r>
              <a:rPr lang="it-IT" sz="1900" dirty="0" smtClean="0"/>
              <a:t>= + 10% di incremento quote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810394" cy="5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it-IT" b="1" dirty="0" smtClean="0"/>
              <a:t> CNP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980728"/>
            <a:ext cx="8596678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900" dirty="0" smtClean="0"/>
              <a:t>Compagnia Assicurativa fondata 160 anni fa. </a:t>
            </a:r>
          </a:p>
          <a:p>
            <a:pPr marL="0" indent="0" algn="just">
              <a:buNone/>
            </a:pPr>
            <a:r>
              <a:rPr lang="it-IT" sz="1900" dirty="0" smtClean="0"/>
              <a:t>Primo assicuratore francese, azionariato stabile (60% dell’azionariato è rappresentato dallo Stato Francese). </a:t>
            </a:r>
          </a:p>
          <a:p>
            <a:pPr marL="0" indent="0" algn="just">
              <a:buNone/>
            </a:pPr>
            <a:r>
              <a:rPr lang="it-IT" sz="1900" dirty="0" smtClean="0"/>
              <a:t>Terza compagnia in Europa, quinta </a:t>
            </a:r>
            <a:r>
              <a:rPr lang="it-IT" sz="1900" dirty="0"/>
              <a:t>compagnia in Brasile. </a:t>
            </a:r>
            <a:endParaRPr lang="it-IT" sz="1900" dirty="0" smtClean="0"/>
          </a:p>
          <a:p>
            <a:pPr marL="0" indent="0" algn="just">
              <a:buNone/>
            </a:pPr>
            <a:r>
              <a:rPr lang="it-IT" sz="1900" b="1" dirty="0" smtClean="0"/>
              <a:t>Rating </a:t>
            </a:r>
            <a:r>
              <a:rPr lang="it-IT" sz="1900" b="1" dirty="0"/>
              <a:t>S&amp;P</a:t>
            </a:r>
            <a:r>
              <a:rPr lang="it-IT" sz="1900" dirty="0"/>
              <a:t>: A+</a:t>
            </a:r>
          </a:p>
          <a:p>
            <a:pPr marL="0" indent="0" algn="just">
              <a:buNone/>
            </a:pPr>
            <a:r>
              <a:rPr lang="it-IT" sz="1900" b="1" dirty="0"/>
              <a:t>Prodotto </a:t>
            </a:r>
            <a:r>
              <a:rPr lang="it-IT" sz="1900" b="1" dirty="0" err="1"/>
              <a:t>CiiS</a:t>
            </a:r>
            <a:r>
              <a:rPr lang="it-IT" sz="1900" dirty="0"/>
              <a:t>: polizza </a:t>
            </a:r>
            <a:r>
              <a:rPr lang="it-IT" sz="1900" dirty="0" err="1"/>
              <a:t>multiramo</a:t>
            </a:r>
            <a:r>
              <a:rPr lang="it-IT" sz="1900" dirty="0"/>
              <a:t> (ramo I + ramo III</a:t>
            </a:r>
            <a:r>
              <a:rPr lang="it-IT" sz="1900" dirty="0" smtClean="0"/>
              <a:t>), unisce la Gestione Separata a capitale garantito con i principali Fondi e SICAV gestiti dai più importanti </a:t>
            </a:r>
            <a:r>
              <a:rPr lang="it-IT" sz="1900" dirty="0" err="1" smtClean="0"/>
              <a:t>Assett</a:t>
            </a:r>
            <a:r>
              <a:rPr lang="it-IT" sz="1900" dirty="0" smtClean="0"/>
              <a:t> Manager del mondo (oltre 150 OICR).</a:t>
            </a:r>
          </a:p>
          <a:p>
            <a:pPr marL="0" indent="0" algn="just">
              <a:buNone/>
            </a:pPr>
            <a:r>
              <a:rPr lang="it-IT" sz="1900" b="1" dirty="0" smtClean="0"/>
              <a:t>Servizi</a:t>
            </a:r>
            <a:r>
              <a:rPr lang="it-IT" sz="1900" dirty="0" smtClean="0"/>
              <a:t>: </a:t>
            </a:r>
          </a:p>
          <a:p>
            <a:pPr marL="514350" indent="-514350" algn="just">
              <a:buAutoNum type="arabicPeriod"/>
            </a:pPr>
            <a:r>
              <a:rPr lang="it-IT" sz="1900" dirty="0" smtClean="0"/>
              <a:t>Progressive </a:t>
            </a:r>
            <a:r>
              <a:rPr lang="it-IT" sz="1900" dirty="0" err="1" smtClean="0"/>
              <a:t>Investment</a:t>
            </a:r>
            <a:r>
              <a:rPr lang="it-IT" sz="1900" dirty="0"/>
              <a:t> </a:t>
            </a:r>
            <a:r>
              <a:rPr lang="it-IT" sz="1900" dirty="0" smtClean="0"/>
              <a:t>– per limitare gli impatti della volatilità dei mercati. </a:t>
            </a:r>
            <a:endParaRPr lang="it-IT" sz="1900" dirty="0"/>
          </a:p>
          <a:p>
            <a:pPr marL="514350" indent="-514350" algn="just">
              <a:buAutoNum type="arabicPeriod"/>
            </a:pPr>
            <a:r>
              <a:rPr lang="it-IT" sz="1900" dirty="0" smtClean="0"/>
              <a:t>Stop </a:t>
            </a:r>
            <a:r>
              <a:rPr lang="it-IT" sz="1900" dirty="0" err="1" smtClean="0"/>
              <a:t>Loss</a:t>
            </a:r>
            <a:r>
              <a:rPr lang="it-IT" sz="1900" dirty="0"/>
              <a:t> </a:t>
            </a:r>
            <a:r>
              <a:rPr lang="it-IT" sz="1900" dirty="0" smtClean="0"/>
              <a:t>– per frenare decrementi del valore del fondo.</a:t>
            </a:r>
          </a:p>
          <a:p>
            <a:pPr marL="514350" indent="-514350" algn="just">
              <a:buAutoNum type="arabicPeriod"/>
            </a:pPr>
            <a:r>
              <a:rPr lang="it-IT" sz="1900" dirty="0" smtClean="0"/>
              <a:t>Lock In – per consolidare i capital gain.</a:t>
            </a:r>
          </a:p>
          <a:p>
            <a:pPr marL="0" indent="0" algn="just">
              <a:buNone/>
            </a:pPr>
            <a:r>
              <a:rPr lang="it-IT" sz="1900" b="1" dirty="0" smtClean="0"/>
              <a:t>Fondi interni assicurativi</a:t>
            </a:r>
            <a:r>
              <a:rPr lang="it-IT" sz="1900" dirty="0" smtClean="0"/>
              <a:t>: </a:t>
            </a:r>
            <a:r>
              <a:rPr lang="it-IT" sz="1900" dirty="0" err="1" smtClean="0"/>
              <a:t>CiiS</a:t>
            </a:r>
            <a:r>
              <a:rPr lang="it-IT" sz="1900" dirty="0" smtClean="0"/>
              <a:t> Total Return, Prudente, Moderato, Equilibrato, Dinamico, Aggressivo.</a:t>
            </a:r>
          </a:p>
          <a:p>
            <a:pPr marL="0" indent="0" algn="just">
              <a:buNone/>
            </a:pPr>
            <a:r>
              <a:rPr lang="it-IT" sz="1900" b="1" dirty="0" smtClean="0"/>
              <a:t>Fondo interno assicurativo strutturato con cedola</a:t>
            </a:r>
            <a:r>
              <a:rPr lang="it-IT" sz="1900" dirty="0" smtClean="0"/>
              <a:t>: fondo con durata e rendimento predefiniti costruito con il supporto tecnico del gestore Lussemburghese AISM grazie alla pluriennale esperienza maturata sui certificati della Famiglia </a:t>
            </a:r>
            <a:r>
              <a:rPr lang="it-IT" sz="1900" dirty="0" err="1" smtClean="0"/>
              <a:t>Certius</a:t>
            </a:r>
            <a:r>
              <a:rPr lang="it-IT" sz="1900" dirty="0"/>
              <a:t>.</a:t>
            </a:r>
            <a:endParaRPr lang="it-IT" sz="19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88640"/>
            <a:ext cx="747806" cy="5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9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r>
              <a:rPr lang="it-IT" b="1" dirty="0" smtClean="0"/>
              <a:t>CERTIUS BEST START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525963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600"/>
              </a:spcBef>
              <a:buAutoNum type="arabicPeriod"/>
            </a:pPr>
            <a:r>
              <a:rPr lang="it-IT" sz="2400" dirty="0" smtClean="0"/>
              <a:t>Durata predefinita (</a:t>
            </a:r>
            <a:r>
              <a:rPr lang="it-IT" sz="2400" dirty="0"/>
              <a:t>4</a:t>
            </a:r>
            <a:r>
              <a:rPr lang="it-IT" sz="2400" dirty="0" smtClean="0"/>
              <a:t> anni).</a:t>
            </a:r>
          </a:p>
          <a:p>
            <a:pPr marL="514350" indent="-514350" algn="just">
              <a:spcBef>
                <a:spcPts val="600"/>
              </a:spcBef>
              <a:buAutoNum type="arabicPeriod"/>
            </a:pPr>
            <a:r>
              <a:rPr lang="it-IT" sz="2400" dirty="0" smtClean="0"/>
              <a:t>Basket di titoli di riferimento predefinito (50 titoli) .</a:t>
            </a:r>
          </a:p>
          <a:p>
            <a:pPr marL="514350" indent="-514350" algn="just">
              <a:spcBef>
                <a:spcPts val="600"/>
              </a:spcBef>
              <a:buFont typeface="Arial" pitchFamily="34" charset="0"/>
              <a:buAutoNum type="arabicPeriod"/>
            </a:pPr>
            <a:r>
              <a:rPr lang="it-IT" sz="2400" dirty="0"/>
              <a:t>Cedola annua predefinita (6</a:t>
            </a:r>
            <a:r>
              <a:rPr lang="it-IT" sz="2400" dirty="0" smtClean="0"/>
              <a:t>%).</a:t>
            </a:r>
          </a:p>
          <a:p>
            <a:pPr marL="514350" indent="-514350" algn="just">
              <a:spcBef>
                <a:spcPts val="600"/>
              </a:spcBef>
              <a:buAutoNum type="arabicPeriod"/>
            </a:pPr>
            <a:r>
              <a:rPr lang="it-IT" sz="2400" dirty="0" smtClean="0"/>
              <a:t>Target atteso di rendimento predefinito (6% di cedola + bonus 2% se ogni anno 40 titoli del basket ≥ valore alla data di strike). </a:t>
            </a:r>
          </a:p>
          <a:p>
            <a:pPr marL="514350" indent="-514350" algn="just">
              <a:spcBef>
                <a:spcPts val="600"/>
              </a:spcBef>
              <a:buAutoNum type="arabicPeriod"/>
            </a:pPr>
            <a:r>
              <a:rPr lang="it-IT" sz="2400" dirty="0" smtClean="0"/>
              <a:t>Meccanismo di protezione del capitale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it-IT" sz="2400" dirty="0" smtClean="0"/>
              <a:t>Air </a:t>
            </a:r>
            <a:r>
              <a:rPr lang="it-IT" sz="2400" dirty="0" err="1" smtClean="0"/>
              <a:t>bag</a:t>
            </a:r>
            <a:r>
              <a:rPr lang="it-IT" sz="2400" dirty="0" smtClean="0"/>
              <a:t> sui titoli peggiori (10 titoli).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it-IT" sz="2400" dirty="0" smtClean="0"/>
              <a:t>Soglie di protezione (-35%).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it-IT" sz="2400" dirty="0" smtClean="0"/>
              <a:t>Effetto Best Start (se il basket </a:t>
            </a:r>
            <a:r>
              <a:rPr lang="it-IT" sz="2400" dirty="0" err="1" smtClean="0"/>
              <a:t>performa</a:t>
            </a:r>
            <a:r>
              <a:rPr lang="it-IT" sz="2400" dirty="0" smtClean="0"/>
              <a:t> - 20% nei primi 12 mesi dalla partenza la soglia di protezione passa a – 45%).</a:t>
            </a:r>
          </a:p>
          <a:p>
            <a:pPr marL="914400" lvl="1" indent="-514350" algn="just">
              <a:buAutoNum type="alphaLcParenR"/>
            </a:pPr>
            <a:endParaRPr lang="it-IT" dirty="0" smtClean="0"/>
          </a:p>
          <a:p>
            <a:pPr marL="914400" lvl="1" indent="-514350" algn="just">
              <a:buAutoNum type="alphaLcParenR"/>
            </a:pPr>
            <a:endParaRPr lang="it-IT" dirty="0" smtClean="0"/>
          </a:p>
          <a:p>
            <a:pPr marL="514350" indent="-514350" algn="just">
              <a:buAutoNum type="arabicPeriod"/>
            </a:pPr>
            <a:endParaRPr lang="it-IT" dirty="0"/>
          </a:p>
          <a:p>
            <a:pPr marL="0" indent="0" algn="ctr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116632"/>
            <a:ext cx="14017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/>
              <a:t> </a:t>
            </a:r>
            <a:r>
              <a:rPr lang="it-IT" sz="3600" b="1" dirty="0" smtClean="0"/>
              <a:t>La Piattaforma </a:t>
            </a:r>
            <a:r>
              <a:rPr lang="it-IT" sz="3600" b="1" dirty="0" err="1" smtClean="0"/>
              <a:t>PrimeLife</a:t>
            </a:r>
            <a:r>
              <a:rPr lang="it-IT" sz="3600" b="1" dirty="0" smtClean="0"/>
              <a:t> per clientela </a:t>
            </a:r>
            <a:r>
              <a:rPr lang="it-IT" sz="3600" b="1" dirty="0" err="1" smtClean="0"/>
              <a:t>Affluent</a:t>
            </a:r>
            <a:r>
              <a:rPr lang="it-IT" sz="3600" b="1" dirty="0" smtClean="0"/>
              <a:t>/Private </a:t>
            </a:r>
            <a:br>
              <a:rPr lang="it-IT" sz="3600" b="1" dirty="0" smtClean="0"/>
            </a:br>
            <a:r>
              <a:rPr lang="it-IT" sz="3600" dirty="0" smtClean="0"/>
              <a:t>(maggiore di 100 k; maggiore di 500 K)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it-IT" dirty="0" smtClean="0"/>
          </a:p>
          <a:p>
            <a:pPr marL="914400" lvl="1" indent="-514350" algn="just">
              <a:buAutoNum type="arabicPeriod"/>
            </a:pPr>
            <a:r>
              <a:rPr lang="it-IT" dirty="0" smtClean="0"/>
              <a:t>Compagnia assicurativa ad architettura aperta </a:t>
            </a:r>
          </a:p>
          <a:p>
            <a:pPr marL="400050" lvl="1" indent="0" algn="just">
              <a:buNone/>
            </a:pPr>
            <a:endParaRPr lang="it-IT" dirty="0" smtClean="0"/>
          </a:p>
          <a:p>
            <a:pPr marL="514350" indent="-514350" algn="just">
              <a:buAutoNum type="arabicPeriod"/>
            </a:pPr>
            <a:endParaRPr lang="it-IT" dirty="0"/>
          </a:p>
          <a:p>
            <a:pPr marL="0" indent="0" algn="ctr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305982"/>
              </p:ext>
            </p:extLst>
          </p:nvPr>
        </p:nvGraphicFramePr>
        <p:xfrm>
          <a:off x="1259632" y="3284984"/>
          <a:ext cx="7272808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354"/>
                <a:gridCol w="1412185"/>
                <a:gridCol w="2424269"/>
              </a:tblGrid>
              <a:tr h="666074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Compagnia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Premio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Giurisdizione</a:t>
                      </a:r>
                      <a:endParaRPr lang="it-IT" sz="2000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it-IT" sz="2000" i="1" dirty="0" err="1" smtClean="0"/>
                        <a:t>Baloise</a:t>
                      </a:r>
                      <a:r>
                        <a:rPr lang="it-IT" sz="2000" i="1" dirty="0" smtClean="0"/>
                        <a:t> </a:t>
                      </a:r>
                      <a:endParaRPr lang="it-IT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100.000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Lussemburgo</a:t>
                      </a:r>
                      <a:endParaRPr lang="it-IT" sz="2000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it-IT" sz="2000" i="1" dirty="0" smtClean="0"/>
                        <a:t>Valor</a:t>
                      </a:r>
                      <a:r>
                        <a:rPr lang="it-IT" sz="2000" dirty="0" smtClean="0"/>
                        <a:t> </a:t>
                      </a:r>
                      <a:r>
                        <a:rPr lang="it-IT" sz="2000" i="1" dirty="0" smtClean="0"/>
                        <a:t>Life</a:t>
                      </a:r>
                      <a:endParaRPr lang="it-IT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120.000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Liechtenstein</a:t>
                      </a:r>
                      <a:endParaRPr lang="it-IT" sz="2000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it-IT" sz="2000" i="1" dirty="0" smtClean="0"/>
                        <a:t>Generali Pan</a:t>
                      </a:r>
                      <a:r>
                        <a:rPr lang="it-IT" sz="2000" i="1" baseline="0" dirty="0" smtClean="0"/>
                        <a:t> Europe</a:t>
                      </a:r>
                      <a:endParaRPr lang="it-IT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500.000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Irlanda</a:t>
                      </a:r>
                      <a:endParaRPr lang="it-IT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41011"/>
            <a:ext cx="919112" cy="2456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373216"/>
            <a:ext cx="733326" cy="42580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14" y="4653136"/>
            <a:ext cx="529772" cy="5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1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smtClean="0"/>
              <a:t> La Piattaforma </a:t>
            </a:r>
            <a:r>
              <a:rPr lang="it-IT" sz="3600" b="1" dirty="0" err="1" smtClean="0"/>
              <a:t>PrimeLife</a:t>
            </a:r>
            <a:r>
              <a:rPr lang="it-IT" sz="3600" b="1" dirty="0" smtClean="0"/>
              <a:t> per clientela </a:t>
            </a:r>
            <a:r>
              <a:rPr lang="it-IT" sz="3600" b="1" dirty="0" err="1" smtClean="0"/>
              <a:t>Affluent</a:t>
            </a:r>
            <a:r>
              <a:rPr lang="it-IT" sz="3600" b="1" dirty="0" smtClean="0"/>
              <a:t>/Private 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(maggiore di 100 k; maggiore di 500 K)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it-IT" dirty="0" smtClean="0"/>
          </a:p>
          <a:p>
            <a:pPr marL="400050" lvl="1" indent="0" algn="just">
              <a:buNone/>
            </a:pPr>
            <a:r>
              <a:rPr lang="it-IT" dirty="0" smtClean="0"/>
              <a:t>2. SGR e SICAV/fondi con i seguenti requisiti: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it-IT" dirty="0" smtClean="0"/>
              <a:t>Stile di gestione innovativo e differenziante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it-IT" dirty="0" smtClean="0"/>
              <a:t>Tematiche di gestione innovative e differenzianti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it-IT" dirty="0" smtClean="0"/>
              <a:t>Facilità nella attività di assistenza post vendita 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it-IT" dirty="0" smtClean="0"/>
              <a:t>Obiettivo di crescita del capitale conferito nel rispetto primario  della protezione dello stesso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it-IT" dirty="0" smtClean="0"/>
              <a:t>Possibilità di distribuzione periodica dei risultati della gestione</a:t>
            </a:r>
            <a:r>
              <a:rPr lang="it-IT" dirty="0"/>
              <a:t>	</a:t>
            </a:r>
            <a:endParaRPr lang="it-IT" dirty="0" smtClean="0"/>
          </a:p>
          <a:p>
            <a:pPr marL="400050" lvl="1" indent="0" algn="just">
              <a:buNone/>
            </a:pPr>
            <a:endParaRPr lang="it-IT" dirty="0" smtClean="0"/>
          </a:p>
          <a:p>
            <a:pPr marL="514350" indent="-514350" algn="just">
              <a:buAutoNum type="arabicPeriod"/>
            </a:pPr>
            <a:endParaRPr lang="it-IT" dirty="0"/>
          </a:p>
          <a:p>
            <a:pPr marL="0" indent="0" algn="ctr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9132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9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Carthesio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 smtClean="0"/>
              <a:t>Boutique </a:t>
            </a:r>
            <a:r>
              <a:rPr lang="it-IT" sz="2000" dirty="0"/>
              <a:t>di consulenza finanziaria dedicata a clientela istituzionale </a:t>
            </a:r>
            <a:r>
              <a:rPr lang="it-IT" sz="2000" dirty="0" smtClean="0"/>
              <a:t>e </a:t>
            </a:r>
            <a:r>
              <a:rPr lang="it-IT" sz="2000" dirty="0"/>
              <a:t>HNWI .</a:t>
            </a:r>
          </a:p>
          <a:p>
            <a:pPr marL="0" indent="0">
              <a:buNone/>
            </a:pPr>
            <a:r>
              <a:rPr lang="it-IT" sz="2000" dirty="0" smtClean="0"/>
              <a:t>Gestisce </a:t>
            </a:r>
            <a:r>
              <a:rPr lang="it-IT" sz="2000" dirty="0"/>
              <a:t>masse per 1 MRD di euro in </a:t>
            </a:r>
            <a:r>
              <a:rPr lang="it-IT" sz="2000" dirty="0" err="1" smtClean="0"/>
              <a:t>cobranding</a:t>
            </a:r>
            <a:r>
              <a:rPr lang="it-IT" sz="2000" dirty="0" smtClean="0"/>
              <a:t>  </a:t>
            </a:r>
            <a:r>
              <a:rPr lang="it-IT" sz="2000" dirty="0"/>
              <a:t>con </a:t>
            </a:r>
            <a:r>
              <a:rPr lang="it-IT" sz="2000" dirty="0" err="1"/>
              <a:t>Julis</a:t>
            </a:r>
            <a:r>
              <a:rPr lang="it-IT" sz="2000" dirty="0"/>
              <a:t> </a:t>
            </a:r>
            <a:r>
              <a:rPr lang="it-IT" sz="2000" dirty="0" err="1"/>
              <a:t>Baer</a:t>
            </a:r>
            <a:r>
              <a:rPr lang="it-IT" sz="2000" dirty="0"/>
              <a:t>.</a:t>
            </a:r>
          </a:p>
          <a:p>
            <a:endParaRPr lang="it-IT" sz="2000" dirty="0"/>
          </a:p>
          <a:p>
            <a:pPr marL="0" indent="0">
              <a:buNone/>
            </a:pPr>
            <a:r>
              <a:rPr lang="it-IT" sz="2000" b="1" dirty="0" smtClean="0"/>
              <a:t>Prodotti</a:t>
            </a:r>
            <a:r>
              <a:rPr lang="it-IT" sz="2000" dirty="0" smtClean="0"/>
              <a:t> </a:t>
            </a:r>
            <a:r>
              <a:rPr lang="it-IT" sz="2000" dirty="0"/>
              <a:t>:</a:t>
            </a:r>
          </a:p>
          <a:p>
            <a:pPr marL="0" indent="0">
              <a:buNone/>
            </a:pPr>
            <a:r>
              <a:rPr lang="it-IT" sz="2000" dirty="0" smtClean="0"/>
              <a:t>1. </a:t>
            </a:r>
            <a:r>
              <a:rPr lang="it-IT" sz="2000" u="sng" dirty="0" smtClean="0"/>
              <a:t>Alpha </a:t>
            </a:r>
            <a:r>
              <a:rPr lang="it-IT" sz="2000" u="sng" dirty="0" err="1"/>
              <a:t>Strategy</a:t>
            </a:r>
            <a:r>
              <a:rPr lang="it-IT" sz="2000" u="sng" dirty="0"/>
              <a:t> Fund </a:t>
            </a:r>
            <a:r>
              <a:rPr lang="it-IT" sz="2000" dirty="0" smtClean="0"/>
              <a:t>. </a:t>
            </a:r>
            <a:endParaRPr lang="it-IT" sz="2000" dirty="0"/>
          </a:p>
          <a:p>
            <a:pPr marL="0" indent="0">
              <a:buNone/>
            </a:pPr>
            <a:r>
              <a:rPr lang="it-IT" sz="2000" dirty="0" smtClean="0"/>
              <a:t>Unico </a:t>
            </a:r>
            <a:r>
              <a:rPr lang="it-IT" sz="2000" dirty="0"/>
              <a:t>fondo </a:t>
            </a:r>
            <a:r>
              <a:rPr lang="it-IT" sz="2000" dirty="0" err="1"/>
              <a:t>total</a:t>
            </a:r>
            <a:r>
              <a:rPr lang="it-IT" sz="2000" dirty="0"/>
              <a:t> </a:t>
            </a:r>
            <a:r>
              <a:rPr lang="it-IT" sz="2000" dirty="0" err="1"/>
              <a:t>return</a:t>
            </a:r>
            <a:r>
              <a:rPr lang="it-IT" sz="2000" dirty="0"/>
              <a:t> che investe nelle sette linee di investimento </a:t>
            </a:r>
            <a:r>
              <a:rPr lang="it-IT" sz="2000" dirty="0" err="1"/>
              <a:t>Ruffer</a:t>
            </a:r>
            <a:r>
              <a:rPr lang="it-IT" sz="2000" dirty="0"/>
              <a:t>, il primo gestore indipendente nel Regno Unito negli ultimi 20 anni con 20 MRD di AUM ( </a:t>
            </a:r>
            <a:r>
              <a:rPr lang="it-IT" sz="2000" dirty="0" smtClean="0"/>
              <a:t>primo gestore </a:t>
            </a:r>
            <a:r>
              <a:rPr lang="it-IT" sz="2000" dirty="0"/>
              <a:t>di fondi pensione in GB) .</a:t>
            </a:r>
          </a:p>
          <a:p>
            <a:pPr marL="0" indent="0">
              <a:buNone/>
            </a:pPr>
            <a:r>
              <a:rPr lang="it-IT" sz="2000" dirty="0" smtClean="0"/>
              <a:t>La </a:t>
            </a:r>
            <a:r>
              <a:rPr lang="it-IT" sz="2000" dirty="0"/>
              <a:t>strategia Alpha è una ottimizzazione delle strategie </a:t>
            </a:r>
            <a:r>
              <a:rPr lang="it-IT" sz="2000" dirty="0" err="1"/>
              <a:t>Ruffer</a:t>
            </a:r>
            <a:r>
              <a:rPr lang="it-IT" sz="2000" dirty="0"/>
              <a:t> e punta a proteggere il capitale investito riducendo al minimo la volatilità . </a:t>
            </a:r>
          </a:p>
          <a:p>
            <a:pPr marL="0" indent="0">
              <a:buNone/>
            </a:pPr>
            <a:r>
              <a:rPr lang="it-IT" sz="2000" dirty="0" smtClean="0"/>
              <a:t>2. </a:t>
            </a:r>
            <a:r>
              <a:rPr lang="it-IT" sz="2000" u="sng" dirty="0" smtClean="0"/>
              <a:t>Total </a:t>
            </a:r>
            <a:r>
              <a:rPr lang="it-IT" sz="2000" u="sng" dirty="0" err="1"/>
              <a:t>return</a:t>
            </a:r>
            <a:r>
              <a:rPr lang="it-IT" sz="2000" u="sng" dirty="0"/>
              <a:t> </a:t>
            </a:r>
            <a:r>
              <a:rPr lang="it-IT" sz="2000" u="sng" dirty="0" smtClean="0"/>
              <a:t>Credit </a:t>
            </a:r>
            <a:r>
              <a:rPr lang="it-IT" sz="2000" dirty="0" smtClean="0"/>
              <a:t>:</a:t>
            </a:r>
          </a:p>
          <a:p>
            <a:pPr marL="0" indent="0">
              <a:buNone/>
            </a:pPr>
            <a:r>
              <a:rPr lang="it-IT" sz="2000" dirty="0" smtClean="0"/>
              <a:t>Fondo </a:t>
            </a:r>
            <a:r>
              <a:rPr lang="it-IT" sz="2000" dirty="0" err="1"/>
              <a:t>total</a:t>
            </a:r>
            <a:r>
              <a:rPr lang="it-IT" sz="2000" dirty="0"/>
              <a:t> </a:t>
            </a:r>
            <a:r>
              <a:rPr lang="it-IT" sz="2000" dirty="0" err="1"/>
              <a:t>return</a:t>
            </a:r>
            <a:r>
              <a:rPr lang="it-IT" sz="2000" dirty="0"/>
              <a:t> sulle obbligazioni governative e corporate.</a:t>
            </a:r>
          </a:p>
          <a:p>
            <a:pPr marL="0" indent="0">
              <a:buNone/>
            </a:pPr>
            <a:r>
              <a:rPr lang="it-IT" sz="2000" dirty="0"/>
              <a:t> Il fondo ricerca titoli con un flusso cedolare attraente (5%-6%) e punta a costruire un portafoglio titoli con una bassa correlazione con tutte le altre </a:t>
            </a:r>
            <a:r>
              <a:rPr lang="it-IT" sz="2000" dirty="0" err="1"/>
              <a:t>asset</a:t>
            </a:r>
            <a:r>
              <a:rPr lang="it-IT" sz="2000" dirty="0"/>
              <a:t> </a:t>
            </a:r>
            <a:r>
              <a:rPr lang="it-IT" sz="2000" dirty="0" err="1" smtClean="0"/>
              <a:t>class</a:t>
            </a:r>
            <a:r>
              <a:rPr lang="it-IT" sz="2000" dirty="0" smtClean="0"/>
              <a:t>.</a:t>
            </a: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Avanti o successivo 3">
            <a:hlinkClick r:id="rId2" action="ppaction://hlinkfile" highlightClick="1"/>
          </p:cNvPr>
          <p:cNvSpPr/>
          <p:nvPr/>
        </p:nvSpPr>
        <p:spPr>
          <a:xfrm>
            <a:off x="2806584" y="4755762"/>
            <a:ext cx="54006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250"/>
            <a:ext cx="1152128" cy="482796"/>
          </a:xfrm>
          <a:prstGeom prst="rect">
            <a:avLst/>
          </a:prstGeom>
        </p:spPr>
      </p:pic>
      <p:sp>
        <p:nvSpPr>
          <p:cNvPr id="6" name="Avanti o successivo 5">
            <a:hlinkClick r:id="rId4" action="ppaction://hlinkfile" highlightClick="1"/>
          </p:cNvPr>
          <p:cNvSpPr/>
          <p:nvPr/>
        </p:nvSpPr>
        <p:spPr>
          <a:xfrm>
            <a:off x="2940714" y="2695566"/>
            <a:ext cx="45005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Avanti o successivo 6">
            <a:hlinkClick r:id="rId5" action="ppaction://hlinkfile" highlightClick="1"/>
          </p:cNvPr>
          <p:cNvSpPr/>
          <p:nvPr/>
        </p:nvSpPr>
        <p:spPr>
          <a:xfrm>
            <a:off x="6084168" y="4401108"/>
            <a:ext cx="45005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3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Nordea</a:t>
            </a:r>
            <a:r>
              <a:rPr lang="it-IT" dirty="0"/>
              <a:t>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 smtClean="0"/>
              <a:t>Gruppo </a:t>
            </a:r>
            <a:r>
              <a:rPr lang="it-IT" sz="2000" dirty="0"/>
              <a:t>finanziario leader nella regione Scandinava </a:t>
            </a:r>
            <a:r>
              <a:rPr lang="it-IT" sz="2000" dirty="0" smtClean="0"/>
              <a:t>e  </a:t>
            </a:r>
            <a:r>
              <a:rPr lang="it-IT" sz="2000" dirty="0"/>
              <a:t>unico </a:t>
            </a:r>
            <a:r>
              <a:rPr lang="it-IT" sz="2000" dirty="0" err="1"/>
              <a:t>asset</a:t>
            </a:r>
            <a:r>
              <a:rPr lang="it-IT" sz="2000" dirty="0"/>
              <a:t> manager europeo nella top 10 per 3 anni consecutivi (2012/2014) </a:t>
            </a:r>
            <a:r>
              <a:rPr lang="it-IT" sz="2000" dirty="0" smtClean="0"/>
              <a:t>.</a:t>
            </a:r>
          </a:p>
          <a:p>
            <a:pPr marL="0" indent="0" algn="just">
              <a:buNone/>
            </a:pPr>
            <a:r>
              <a:rPr lang="it-IT" sz="2000" dirty="0" smtClean="0"/>
              <a:t>Inserita </a:t>
            </a:r>
            <a:r>
              <a:rPr lang="it-IT" sz="2000" dirty="0"/>
              <a:t>nelle 29 "</a:t>
            </a:r>
            <a:r>
              <a:rPr lang="it-IT" sz="2000" dirty="0" err="1"/>
              <a:t>too</a:t>
            </a:r>
            <a:r>
              <a:rPr lang="it-IT" sz="2000" dirty="0"/>
              <a:t> big to </a:t>
            </a:r>
            <a:r>
              <a:rPr lang="it-IT" sz="2000" dirty="0" err="1"/>
              <a:t>fail</a:t>
            </a:r>
            <a:r>
              <a:rPr lang="it-IT" sz="2000" dirty="0"/>
              <a:t>" , gestisce circa 29 MRD di euro</a:t>
            </a:r>
          </a:p>
          <a:p>
            <a:pPr marL="0" indent="0" algn="just">
              <a:buNone/>
            </a:pPr>
            <a:r>
              <a:rPr lang="it-IT" sz="2000" b="1" dirty="0" smtClean="0"/>
              <a:t>Rating </a:t>
            </a:r>
            <a:r>
              <a:rPr lang="it-IT" sz="2000" b="1" dirty="0"/>
              <a:t>S&amp;P</a:t>
            </a:r>
            <a:r>
              <a:rPr lang="it-IT" sz="2000" dirty="0"/>
              <a:t>: </a:t>
            </a:r>
            <a:r>
              <a:rPr lang="it-IT" sz="2000" dirty="0" smtClean="0"/>
              <a:t>AA-</a:t>
            </a:r>
          </a:p>
          <a:p>
            <a:pPr marL="0" indent="0" algn="just">
              <a:buNone/>
            </a:pPr>
            <a:r>
              <a:rPr lang="it-IT" sz="2000" b="1" dirty="0" smtClean="0"/>
              <a:t>Prodotti</a:t>
            </a:r>
            <a:r>
              <a:rPr lang="it-IT" sz="2000" dirty="0"/>
              <a:t>:</a:t>
            </a:r>
          </a:p>
          <a:p>
            <a:pPr marL="0" indent="0" algn="just">
              <a:buNone/>
            </a:pPr>
            <a:r>
              <a:rPr lang="it-IT" sz="2000" dirty="0" smtClean="0"/>
              <a:t>1</a:t>
            </a:r>
            <a:r>
              <a:rPr lang="it-IT" sz="2000" u="sng" dirty="0" smtClean="0"/>
              <a:t>. Stabile </a:t>
            </a:r>
            <a:r>
              <a:rPr lang="it-IT" sz="2000" u="sng" dirty="0"/>
              <a:t>Return Fund</a:t>
            </a:r>
            <a:r>
              <a:rPr lang="it-IT" sz="2000" u="sng" dirty="0" smtClean="0"/>
              <a:t>. </a:t>
            </a:r>
            <a:endParaRPr lang="it-IT" sz="2000" u="sng" dirty="0"/>
          </a:p>
          <a:p>
            <a:pPr marL="0" indent="0" algn="just">
              <a:buNone/>
            </a:pPr>
            <a:r>
              <a:rPr lang="it-IT" sz="2000" dirty="0" smtClean="0"/>
              <a:t>Fondo </a:t>
            </a:r>
            <a:r>
              <a:rPr lang="it-IT" sz="2000" dirty="0" err="1"/>
              <a:t>total</a:t>
            </a:r>
            <a:r>
              <a:rPr lang="it-IT" sz="2000" dirty="0"/>
              <a:t> </a:t>
            </a:r>
            <a:r>
              <a:rPr lang="it-IT" sz="2000" dirty="0" err="1" smtClean="0"/>
              <a:t>return</a:t>
            </a:r>
            <a:r>
              <a:rPr lang="it-IT" sz="2000" dirty="0" smtClean="0"/>
              <a:t> </a:t>
            </a:r>
            <a:r>
              <a:rPr lang="it-IT" sz="2000" dirty="0"/>
              <a:t>con l'obiettivo di preservare il capitale investito puntando alla stabilità del rendimento (AUM 7MRD di euro) e alla neutralizzazione del timing dell'investimento .</a:t>
            </a:r>
          </a:p>
          <a:p>
            <a:pPr marL="0" indent="0" algn="just">
              <a:buNone/>
            </a:pPr>
            <a:r>
              <a:rPr lang="it-IT" sz="2000" dirty="0" smtClean="0"/>
              <a:t>Il </a:t>
            </a:r>
            <a:r>
              <a:rPr lang="it-IT" sz="2000" dirty="0"/>
              <a:t>modello di gestione consiste nell'applicazione del principio dei vasi comunicanti , ovvero di ribilanciamento tattico e periodico tra </a:t>
            </a:r>
            <a:r>
              <a:rPr lang="it-IT" sz="2000" dirty="0" err="1"/>
              <a:t>asset</a:t>
            </a:r>
            <a:r>
              <a:rPr lang="it-IT" sz="2000" dirty="0"/>
              <a:t> "sicuri" e </a:t>
            </a:r>
            <a:r>
              <a:rPr lang="it-IT" sz="2000" dirty="0" err="1"/>
              <a:t>asset</a:t>
            </a:r>
            <a:r>
              <a:rPr lang="it-IT" sz="2000" dirty="0"/>
              <a:t> "rischiosi</a:t>
            </a:r>
            <a:r>
              <a:rPr lang="it-IT" sz="2000" dirty="0" smtClean="0"/>
              <a:t>".</a:t>
            </a:r>
            <a:endParaRPr lang="it-IT" sz="2000" dirty="0"/>
          </a:p>
          <a:p>
            <a:pPr marL="0" indent="0" algn="just">
              <a:buNone/>
            </a:pPr>
            <a:r>
              <a:rPr lang="it-IT" sz="2000" u="sng" dirty="0" smtClean="0"/>
              <a:t>2. </a:t>
            </a:r>
            <a:r>
              <a:rPr lang="it-IT" sz="2000" u="sng" dirty="0" err="1" smtClean="0"/>
              <a:t>Flexible</a:t>
            </a:r>
            <a:r>
              <a:rPr lang="it-IT" sz="2000" u="sng" dirty="0" smtClean="0"/>
              <a:t> </a:t>
            </a:r>
            <a:r>
              <a:rPr lang="it-IT" sz="2000" u="sng" dirty="0" err="1"/>
              <a:t>Fixed</a:t>
            </a:r>
            <a:r>
              <a:rPr lang="it-IT" sz="2000" u="sng" dirty="0"/>
              <a:t> </a:t>
            </a:r>
            <a:r>
              <a:rPr lang="it-IT" sz="2000" u="sng" dirty="0" err="1"/>
              <a:t>Income</a:t>
            </a:r>
            <a:r>
              <a:rPr lang="it-IT" sz="2000" u="sng" dirty="0"/>
              <a:t> Fund </a:t>
            </a:r>
            <a:r>
              <a:rPr lang="it-IT" sz="2000" u="sng" dirty="0" smtClean="0"/>
              <a:t>. </a:t>
            </a:r>
            <a:endParaRPr lang="it-IT" sz="2000" u="sng" dirty="0"/>
          </a:p>
          <a:p>
            <a:pPr marL="0" indent="0" algn="just">
              <a:buNone/>
            </a:pPr>
            <a:r>
              <a:rPr lang="it-IT" sz="2000" dirty="0" smtClean="0"/>
              <a:t>Fondo </a:t>
            </a:r>
            <a:r>
              <a:rPr lang="it-IT" sz="2000" dirty="0" err="1"/>
              <a:t>total</a:t>
            </a:r>
            <a:r>
              <a:rPr lang="it-IT" sz="2000" dirty="0"/>
              <a:t> </a:t>
            </a:r>
            <a:r>
              <a:rPr lang="it-IT" sz="2000" dirty="0" err="1"/>
              <a:t>return</a:t>
            </a:r>
            <a:r>
              <a:rPr lang="it-IT" sz="2000" dirty="0"/>
              <a:t> che combatte il contesto di mercati obbligazionari a tasso zero con strategia attiva su spread , durata , valute.</a:t>
            </a:r>
          </a:p>
          <a:p>
            <a:pPr marL="0" indent="0">
              <a:buNone/>
            </a:pPr>
            <a:r>
              <a:rPr lang="it-IT" sz="2000" dirty="0" smtClean="0"/>
              <a:t>Target </a:t>
            </a:r>
            <a:r>
              <a:rPr lang="it-IT" sz="2000" dirty="0"/>
              <a:t>rendimento : liquidità + 2%</a:t>
            </a:r>
          </a:p>
          <a:p>
            <a:pPr marL="0" indent="0">
              <a:buNone/>
            </a:pPr>
            <a:endParaRPr lang="it-IT" sz="2000" dirty="0"/>
          </a:p>
          <a:p>
            <a:endParaRPr lang="it-IT" sz="2000" dirty="0"/>
          </a:p>
          <a:p>
            <a:endParaRPr lang="it-IT" sz="2000" dirty="0"/>
          </a:p>
        </p:txBody>
      </p:sp>
      <p:sp>
        <p:nvSpPr>
          <p:cNvPr id="4" name="Avanti o successivo 3">
            <a:hlinkClick r:id="rId2" action="ppaction://hlinkfile" highlightClick="1"/>
          </p:cNvPr>
          <p:cNvSpPr/>
          <p:nvPr/>
        </p:nvSpPr>
        <p:spPr>
          <a:xfrm>
            <a:off x="2843808" y="3012063"/>
            <a:ext cx="504056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Avanti o successivo 4">
            <a:hlinkClick r:id="rId3" action="ppaction://hlinkfile" highlightClick="1"/>
          </p:cNvPr>
          <p:cNvSpPr/>
          <p:nvPr/>
        </p:nvSpPr>
        <p:spPr>
          <a:xfrm>
            <a:off x="3635896" y="5085184"/>
            <a:ext cx="504056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Avanti o successivo 5">
            <a:hlinkClick r:id="rId4" action="ppaction://hlinkfile" highlightClick="1"/>
          </p:cNvPr>
          <p:cNvSpPr/>
          <p:nvPr/>
        </p:nvSpPr>
        <p:spPr>
          <a:xfrm>
            <a:off x="3347864" y="4077072"/>
            <a:ext cx="504056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248" y="72479"/>
            <a:ext cx="1320007" cy="28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9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5400" b="1" dirty="0"/>
              <a:t>Innovazione e </a:t>
            </a:r>
            <a:endParaRPr lang="it-IT" sz="5400" b="1" dirty="0" smtClean="0"/>
          </a:p>
          <a:p>
            <a:pPr marL="0" indent="0" algn="ctr">
              <a:buNone/>
            </a:pPr>
            <a:r>
              <a:rPr lang="it-IT" sz="5400" b="1" dirty="0"/>
              <a:t>c</a:t>
            </a:r>
            <a:r>
              <a:rPr lang="it-IT" sz="5400" b="1" dirty="0" smtClean="0"/>
              <a:t>ompetenza</a:t>
            </a:r>
          </a:p>
          <a:p>
            <a:pPr marL="0" indent="0" algn="ctr">
              <a:buNone/>
            </a:pPr>
            <a:r>
              <a:rPr lang="it-IT" sz="5400" b="1" dirty="0" smtClean="0"/>
              <a:t>di </a:t>
            </a:r>
            <a:r>
              <a:rPr lang="it-IT" sz="5400" b="1" dirty="0" err="1" smtClean="0"/>
              <a:t>Prime</a:t>
            </a:r>
            <a:r>
              <a:rPr lang="it-IT" sz="5400" b="1" i="1" dirty="0" err="1" smtClean="0"/>
              <a:t>Life</a:t>
            </a:r>
            <a:endParaRPr lang="it-IT" sz="5400" b="1" i="1" dirty="0"/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>
                <a:solidFill>
                  <a:srgbClr val="002060"/>
                </a:solidFill>
              </a:rPr>
              <a:t>Davide Morotti</a:t>
            </a:r>
          </a:p>
          <a:p>
            <a:pPr marL="0" indent="0" algn="ctr">
              <a:buNone/>
            </a:pPr>
            <a:r>
              <a:rPr lang="it-IT" i="1" dirty="0" smtClean="0">
                <a:solidFill>
                  <a:srgbClr val="002060"/>
                </a:solidFill>
              </a:rPr>
              <a:t>Senior Executive Partner</a:t>
            </a:r>
            <a:endParaRPr lang="it-IT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Platinum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it-IT" sz="1900" dirty="0"/>
              <a:t>Società di gestione londinese fondata nel 1999.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1900" dirty="0" smtClean="0"/>
              <a:t>Ha </a:t>
            </a:r>
            <a:r>
              <a:rPr lang="it-IT" sz="1900" dirty="0"/>
              <a:t>uffici di corrispondenza a Zurigo, </a:t>
            </a:r>
            <a:r>
              <a:rPr lang="it-IT" sz="1900" dirty="0" err="1"/>
              <a:t>Isle</a:t>
            </a:r>
            <a:r>
              <a:rPr lang="it-IT" sz="1900" dirty="0"/>
              <a:t> of </a:t>
            </a:r>
            <a:r>
              <a:rPr lang="it-IT" sz="1900" dirty="0" smtClean="0"/>
              <a:t>Man, </a:t>
            </a:r>
            <a:r>
              <a:rPr lang="it-IT" sz="1900" dirty="0"/>
              <a:t>Dubai, Los Angeles 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1900" dirty="0" smtClean="0"/>
              <a:t>Gestisce </a:t>
            </a:r>
            <a:r>
              <a:rPr lang="it-IT" sz="1900" dirty="0"/>
              <a:t>masse per  </a:t>
            </a:r>
            <a:r>
              <a:rPr lang="it-IT" sz="1900" dirty="0" smtClean="0"/>
              <a:t>600 Ml di euro distribuite </a:t>
            </a:r>
            <a:r>
              <a:rPr lang="it-IT" sz="1900" dirty="0"/>
              <a:t>tra  6 Comparti specializzati</a:t>
            </a:r>
          </a:p>
          <a:p>
            <a:pPr algn="just"/>
            <a:endParaRPr lang="it-IT" sz="1900" dirty="0"/>
          </a:p>
          <a:p>
            <a:pPr marL="0" indent="0" algn="just">
              <a:buNone/>
            </a:pPr>
            <a:r>
              <a:rPr lang="it-IT" sz="1900" b="1" dirty="0" smtClean="0"/>
              <a:t>Prodotto</a:t>
            </a:r>
            <a:r>
              <a:rPr lang="it-IT" sz="1900" dirty="0"/>
              <a:t>:</a:t>
            </a:r>
          </a:p>
          <a:p>
            <a:pPr marL="0" indent="0" algn="just">
              <a:buNone/>
            </a:pPr>
            <a:r>
              <a:rPr lang="it-IT" sz="1900" u="sng" dirty="0" smtClean="0"/>
              <a:t>Global </a:t>
            </a:r>
            <a:r>
              <a:rPr lang="it-IT" sz="1900" u="sng" dirty="0" err="1" smtClean="0"/>
              <a:t>Dividend</a:t>
            </a:r>
            <a:r>
              <a:rPr lang="it-IT" sz="1900" u="sng" dirty="0" smtClean="0"/>
              <a:t> </a:t>
            </a:r>
            <a:r>
              <a:rPr lang="it-IT" sz="1900" u="sng" dirty="0"/>
              <a:t>fund</a:t>
            </a:r>
            <a:r>
              <a:rPr lang="it-IT" sz="1900" u="sng" dirty="0" smtClean="0"/>
              <a:t>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1900" dirty="0" smtClean="0"/>
              <a:t>Fondo </a:t>
            </a:r>
            <a:r>
              <a:rPr lang="it-IT" sz="1900" dirty="0"/>
              <a:t>azionario </a:t>
            </a:r>
            <a:r>
              <a:rPr lang="it-IT" sz="1900" dirty="0" err="1"/>
              <a:t>Ucits</a:t>
            </a:r>
            <a:r>
              <a:rPr lang="it-IT" sz="1900" dirty="0"/>
              <a:t> IV con strategia long che ha come obiettivo quello di generare ritorni superiori al mercato investendo in azionario mondiale , </a:t>
            </a:r>
            <a:r>
              <a:rPr lang="it-IT" sz="1900" dirty="0" smtClean="0"/>
              <a:t>con prevalenza di  </a:t>
            </a:r>
            <a:r>
              <a:rPr lang="it-IT" sz="1900" dirty="0"/>
              <a:t>stock oltre 10 MRD </a:t>
            </a:r>
            <a:r>
              <a:rPr lang="it-IT" sz="1900" dirty="0" smtClean="0"/>
              <a:t>, con massima liquidabilità e una posizione dominante nel business di riferimento ( </a:t>
            </a:r>
            <a:r>
              <a:rPr lang="it-IT" sz="1900" dirty="0"/>
              <a:t>nomi come Coca Cola , Jhonson &amp; Jhonson; </a:t>
            </a:r>
            <a:r>
              <a:rPr lang="it-IT" sz="1900" dirty="0" smtClean="0"/>
              <a:t>Disney </a:t>
            </a:r>
            <a:r>
              <a:rPr lang="it-IT" sz="1900" dirty="0" err="1" smtClean="0"/>
              <a:t>etc</a:t>
            </a:r>
            <a:r>
              <a:rPr lang="it-IT" sz="1900" dirty="0" smtClean="0"/>
              <a:t>).</a:t>
            </a:r>
            <a:endParaRPr lang="it-IT" sz="19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1900" dirty="0" smtClean="0"/>
              <a:t>Il </a:t>
            </a:r>
            <a:r>
              <a:rPr lang="it-IT" sz="1900" dirty="0"/>
              <a:t>principale carattere  distintivo del prodotto </a:t>
            </a:r>
            <a:r>
              <a:rPr lang="it-IT" sz="1900" dirty="0" err="1"/>
              <a:t>e'</a:t>
            </a:r>
            <a:r>
              <a:rPr lang="it-IT" sz="1900" dirty="0"/>
              <a:t> la distribuzione di un dividendo del 6% annuo pagato trimestralmente (1,5% </a:t>
            </a:r>
            <a:r>
              <a:rPr lang="it-IT" sz="1900" dirty="0" err="1"/>
              <a:t>quarterly</a:t>
            </a:r>
            <a:r>
              <a:rPr lang="it-IT" sz="1900" dirty="0"/>
              <a:t>) e presenta una </a:t>
            </a:r>
            <a:r>
              <a:rPr lang="it-IT" sz="1900" dirty="0" smtClean="0"/>
              <a:t>ridotta volatilità di portafoglio</a:t>
            </a:r>
            <a:endParaRPr lang="it-IT" sz="1900" dirty="0"/>
          </a:p>
        </p:txBody>
      </p:sp>
      <p:sp>
        <p:nvSpPr>
          <p:cNvPr id="4" name="Avanti o successivo 3">
            <a:hlinkClick r:id="rId2" action="ppaction://hlinkfile" highlightClick="1"/>
          </p:cNvPr>
          <p:cNvSpPr/>
          <p:nvPr/>
        </p:nvSpPr>
        <p:spPr>
          <a:xfrm>
            <a:off x="2987824" y="3356992"/>
            <a:ext cx="504056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8596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15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 smtClean="0"/>
              <a:t>Frame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373" y="1152166"/>
            <a:ext cx="87129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Frame </a:t>
            </a:r>
            <a:r>
              <a:rPr lang="it-IT" sz="2000" dirty="0" err="1"/>
              <a:t>asset</a:t>
            </a:r>
            <a:r>
              <a:rPr lang="it-IT" sz="2000" dirty="0"/>
              <a:t> management </a:t>
            </a:r>
            <a:r>
              <a:rPr lang="it-IT" sz="2000" dirty="0" err="1"/>
              <a:t>e'</a:t>
            </a:r>
            <a:r>
              <a:rPr lang="it-IT" sz="2000" dirty="0"/>
              <a:t> una società di diritto </a:t>
            </a:r>
            <a:r>
              <a:rPr lang="it-IT" sz="2000" dirty="0" smtClean="0"/>
              <a:t>svizzero </a:t>
            </a:r>
            <a:r>
              <a:rPr lang="it-IT" sz="2000" dirty="0"/>
              <a:t>che gestisce masse per circa 900 ML di euro.</a:t>
            </a:r>
          </a:p>
          <a:p>
            <a:pPr marL="0" indent="0">
              <a:buNone/>
            </a:pPr>
            <a:r>
              <a:rPr lang="it-IT" sz="2000" dirty="0" smtClean="0"/>
              <a:t>Frame </a:t>
            </a:r>
            <a:r>
              <a:rPr lang="it-IT" sz="2000" dirty="0"/>
              <a:t>e ' specializzata  in gestioni patrimoniali e consulenza sugli investimenti indirizzata verso clientela private , </a:t>
            </a:r>
            <a:r>
              <a:rPr lang="it-IT" sz="2000" dirty="0" err="1"/>
              <a:t>Sgr</a:t>
            </a:r>
            <a:r>
              <a:rPr lang="it-IT" sz="2000" dirty="0"/>
              <a:t> , compagnie assicurative del ramo vita .</a:t>
            </a:r>
          </a:p>
          <a:p>
            <a:pPr marL="0" indent="0">
              <a:buNone/>
            </a:pPr>
            <a:r>
              <a:rPr lang="it-IT" sz="2000" dirty="0" smtClean="0"/>
              <a:t>La </a:t>
            </a:r>
            <a:r>
              <a:rPr lang="it-IT" sz="2000" dirty="0"/>
              <a:t>strategia di gestione mira a selezionare  le migliori case di investimento europee e i fondi che abbiano dimostrato di generare ritorni assoluti in tutte le condizioni di mercato</a:t>
            </a:r>
            <a:r>
              <a:rPr lang="it-IT" sz="2000" dirty="0" smtClean="0"/>
              <a:t>.</a:t>
            </a:r>
            <a:endParaRPr lang="it-IT" sz="2000" b="1" dirty="0"/>
          </a:p>
          <a:p>
            <a:pPr marL="0" indent="0">
              <a:buNone/>
            </a:pPr>
            <a:r>
              <a:rPr lang="it-IT" sz="2000" b="1" dirty="0" smtClean="0"/>
              <a:t>I </a:t>
            </a:r>
            <a:r>
              <a:rPr lang="it-IT" sz="2000" b="1" dirty="0"/>
              <a:t>Prodotti .</a:t>
            </a:r>
          </a:p>
          <a:p>
            <a:pPr marL="0" indent="0">
              <a:buNone/>
            </a:pPr>
            <a:r>
              <a:rPr lang="it-IT" sz="2000" dirty="0" smtClean="0"/>
              <a:t>Si </a:t>
            </a:r>
            <a:r>
              <a:rPr lang="it-IT" sz="2000" dirty="0"/>
              <a:t>tratta di fondi di fondi </a:t>
            </a:r>
            <a:r>
              <a:rPr lang="it-IT" sz="2000" dirty="0" err="1"/>
              <a:t>Ucits</a:t>
            </a:r>
            <a:r>
              <a:rPr lang="it-IT" sz="2000" dirty="0"/>
              <a:t> IV che investono in fondi con approccio multi-</a:t>
            </a:r>
            <a:r>
              <a:rPr lang="it-IT" sz="2000" dirty="0" err="1"/>
              <a:t>Strategy</a:t>
            </a:r>
            <a:r>
              <a:rPr lang="it-IT" sz="2000" dirty="0"/>
              <a:t> con allocazione attiva.</a:t>
            </a:r>
          </a:p>
          <a:p>
            <a:pPr marL="0" indent="0">
              <a:buNone/>
            </a:pPr>
            <a:r>
              <a:rPr lang="it-IT" sz="2000" dirty="0" smtClean="0"/>
              <a:t>I </a:t>
            </a:r>
            <a:r>
              <a:rPr lang="it-IT" sz="2000" dirty="0"/>
              <a:t>fondi hanno l'obiettivo del ritorno assoluto e  si differenziano per differenti profili  rischio/rendimento </a:t>
            </a:r>
            <a:r>
              <a:rPr lang="it-IT" sz="2000" dirty="0" smtClean="0"/>
              <a:t>:</a:t>
            </a:r>
            <a:endParaRPr lang="it-IT" sz="2000" dirty="0"/>
          </a:p>
          <a:p>
            <a:pPr marL="514350" indent="-514350">
              <a:buAutoNum type="arabicPeriod"/>
            </a:pPr>
            <a:r>
              <a:rPr lang="it-IT" sz="2000" u="sng" dirty="0" err="1" smtClean="0"/>
              <a:t>Parhus</a:t>
            </a:r>
            <a:r>
              <a:rPr lang="it-IT" sz="2000" u="sng" dirty="0" smtClean="0"/>
              <a:t> Best  Global </a:t>
            </a:r>
            <a:r>
              <a:rPr lang="it-IT" sz="2000" u="sng" dirty="0" err="1" smtClean="0"/>
              <a:t>Managers</a:t>
            </a:r>
            <a:r>
              <a:rPr lang="it-IT" sz="2000" u="sng" dirty="0" smtClean="0"/>
              <a:t> </a:t>
            </a:r>
            <a:r>
              <a:rPr lang="it-IT" sz="2000" u="sng" dirty="0" err="1" smtClean="0"/>
              <a:t>Flexible</a:t>
            </a:r>
            <a:r>
              <a:rPr lang="it-IT" sz="2000" u="sng" dirty="0" smtClean="0"/>
              <a:t>.</a:t>
            </a:r>
          </a:p>
          <a:p>
            <a:pPr marL="514350" indent="-514350">
              <a:buAutoNum type="arabicPeriod"/>
            </a:pPr>
            <a:r>
              <a:rPr lang="it-IT" sz="2000" u="sng" dirty="0" err="1" smtClean="0"/>
              <a:t>Parhus</a:t>
            </a:r>
            <a:r>
              <a:rPr lang="it-IT" sz="2000" u="sng" dirty="0" smtClean="0"/>
              <a:t> Best Global </a:t>
            </a:r>
            <a:r>
              <a:rPr lang="it-IT" sz="2000" u="sng" dirty="0" err="1" smtClean="0"/>
              <a:t>Managers</a:t>
            </a:r>
            <a:r>
              <a:rPr lang="it-IT" sz="2000" u="sng" dirty="0" smtClean="0"/>
              <a:t> </a:t>
            </a:r>
          </a:p>
          <a:p>
            <a:pPr marL="514350" indent="-514350">
              <a:buAutoNum type="arabicPeriod"/>
            </a:pPr>
            <a:r>
              <a:rPr lang="it-IT" sz="2000" u="sng" dirty="0" smtClean="0"/>
              <a:t> </a:t>
            </a:r>
            <a:r>
              <a:rPr lang="it-IT" sz="2000" u="sng" dirty="0" err="1"/>
              <a:t>Parhus</a:t>
            </a:r>
            <a:r>
              <a:rPr lang="it-IT" sz="2000" u="sng" dirty="0"/>
              <a:t> </a:t>
            </a:r>
            <a:r>
              <a:rPr lang="it-IT" sz="2000" u="sng" dirty="0" smtClean="0"/>
              <a:t>Total Return</a:t>
            </a:r>
            <a:endParaRPr lang="it-IT" sz="2000" u="sng" dirty="0"/>
          </a:p>
        </p:txBody>
      </p:sp>
      <p:sp>
        <p:nvSpPr>
          <p:cNvPr id="4" name="Avanti o successivo 3">
            <a:hlinkClick r:id="rId2" action="ppaction://hlinkfile" highlightClick="1"/>
          </p:cNvPr>
          <p:cNvSpPr/>
          <p:nvPr/>
        </p:nvSpPr>
        <p:spPr>
          <a:xfrm>
            <a:off x="7200292" y="5661248"/>
            <a:ext cx="648072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265238" cy="35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52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/>
              <a:t>Arca </a:t>
            </a:r>
            <a:r>
              <a:rPr lang="it-IT" b="1" dirty="0" err="1" smtClean="0"/>
              <a:t>Sgr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 smtClean="0"/>
              <a:t>Gestore </a:t>
            </a:r>
            <a:r>
              <a:rPr lang="it-IT" sz="2000" dirty="0"/>
              <a:t>patrimoniale leader </a:t>
            </a:r>
            <a:r>
              <a:rPr lang="it-IT" sz="2000" dirty="0" smtClean="0"/>
              <a:t>nel </a:t>
            </a:r>
            <a:r>
              <a:rPr lang="it-IT" sz="2000" dirty="0"/>
              <a:t>mercato dal 1983 , data in cui sono nati in Italia i </a:t>
            </a:r>
            <a:r>
              <a:rPr lang="it-IT" sz="2000" dirty="0" smtClean="0"/>
              <a:t>Fondi Comuni </a:t>
            </a:r>
            <a:r>
              <a:rPr lang="it-IT" sz="2000" dirty="0"/>
              <a:t>di </a:t>
            </a:r>
            <a:r>
              <a:rPr lang="it-IT" sz="2000" dirty="0" smtClean="0"/>
              <a:t>Investimento </a:t>
            </a:r>
            <a:r>
              <a:rPr lang="it-IT" sz="2000" dirty="0"/>
              <a:t>Mobiliare .</a:t>
            </a:r>
          </a:p>
          <a:p>
            <a:pPr marL="0" indent="0" algn="just">
              <a:buNone/>
            </a:pPr>
            <a:r>
              <a:rPr lang="it-IT" sz="2000" dirty="0" smtClean="0"/>
              <a:t>Gestisce </a:t>
            </a:r>
            <a:r>
              <a:rPr lang="it-IT" sz="2000" dirty="0"/>
              <a:t>masse per circa 28 MRD di euro e poggia su un azionariato solido rappresentato dalle 12 banche popolari azioniste.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b="1" dirty="0" smtClean="0"/>
              <a:t>Prodotto</a:t>
            </a:r>
            <a:r>
              <a:rPr lang="it-IT" sz="2000" dirty="0" smtClean="0"/>
              <a:t>:</a:t>
            </a:r>
          </a:p>
          <a:p>
            <a:pPr marL="0" indent="0" algn="just">
              <a:buNone/>
            </a:pPr>
            <a:r>
              <a:rPr lang="it-IT" sz="2000" u="sng" dirty="0" smtClean="0"/>
              <a:t>Arca Economia Reale.</a:t>
            </a:r>
            <a:endParaRPr lang="it-IT" sz="2000" u="sng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2000" dirty="0" smtClean="0"/>
              <a:t>Il </a:t>
            </a:r>
            <a:r>
              <a:rPr lang="it-IT" sz="2000" dirty="0"/>
              <a:t>primo fondo </a:t>
            </a:r>
            <a:r>
              <a:rPr lang="it-IT" sz="2000" dirty="0" err="1"/>
              <a:t>Ucits</a:t>
            </a:r>
            <a:r>
              <a:rPr lang="it-IT" sz="2000" dirty="0"/>
              <a:t> IV italiano </a:t>
            </a:r>
            <a:r>
              <a:rPr lang="it-IT" sz="2000" dirty="0" smtClean="0"/>
              <a:t>a NAV giornaliera che </a:t>
            </a:r>
            <a:r>
              <a:rPr lang="it-IT" sz="2000" dirty="0"/>
              <a:t>investe prevalentemente in azioni di emittenti italiani a media </a:t>
            </a:r>
            <a:r>
              <a:rPr lang="it-IT" sz="2000" dirty="0" smtClean="0"/>
              <a:t>e </a:t>
            </a:r>
            <a:r>
              <a:rPr lang="it-IT" sz="2000" dirty="0"/>
              <a:t>piccola capitalizzazione con prospettive di crescita stabili nel tempo.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2000" dirty="0" smtClean="0"/>
              <a:t>L'attività </a:t>
            </a:r>
            <a:r>
              <a:rPr lang="it-IT" sz="2000" dirty="0"/>
              <a:t>di gestione si pone l'obiettivo di generare valore nel tempo attraverso un processo di rigorosa selezione delle società che rappresentano l'eccellenza nel panorama dell'imprenditoria italiana e con le migliori prospettive di crescita</a:t>
            </a:r>
            <a:r>
              <a:rPr lang="it-IT" sz="2000" dirty="0" smtClean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2000" dirty="0" smtClean="0"/>
              <a:t>Benchmark</a:t>
            </a:r>
            <a:r>
              <a:rPr lang="it-IT" sz="2000" dirty="0"/>
              <a:t>: 70% FTSE IT Star ; 30% FTSE AIM IT</a:t>
            </a:r>
          </a:p>
          <a:p>
            <a:pPr algn="just"/>
            <a:endParaRPr lang="it-IT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896143" cy="32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vanti o successivo 3">
            <a:hlinkClick r:id="rId3" action="ppaction://hlinkfile" highlightClick="1"/>
          </p:cNvPr>
          <p:cNvSpPr/>
          <p:nvPr/>
        </p:nvSpPr>
        <p:spPr>
          <a:xfrm>
            <a:off x="3419872" y="3140968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0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5584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World Gold </a:t>
            </a:r>
            <a:r>
              <a:rPr lang="it-IT" b="1" dirty="0" smtClean="0"/>
              <a:t>Fund Ltd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000" dirty="0" smtClean="0"/>
              <a:t>World Gold Fund è un fondo alternativo </a:t>
            </a:r>
            <a:r>
              <a:rPr lang="it-IT" sz="2000" b="1" dirty="0" err="1"/>
              <a:t>total</a:t>
            </a:r>
            <a:r>
              <a:rPr lang="it-IT" sz="2000" b="1" dirty="0"/>
              <a:t> </a:t>
            </a:r>
            <a:r>
              <a:rPr lang="it-IT" sz="2000" b="1" dirty="0" err="1" smtClean="0"/>
              <a:t>return</a:t>
            </a:r>
            <a:r>
              <a:rPr lang="it-IT" sz="2000" b="1" dirty="0" smtClean="0"/>
              <a:t> </a:t>
            </a:r>
            <a:r>
              <a:rPr lang="it-IT" sz="2000" dirty="0"/>
              <a:t>con liquidità mensile sui metalli preziosi con un focus particolare sull'oro fisico.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000" dirty="0" smtClean="0"/>
              <a:t>La </a:t>
            </a:r>
            <a:r>
              <a:rPr lang="it-IT" sz="2000" dirty="0"/>
              <a:t>gestione adottando una </a:t>
            </a:r>
            <a:r>
              <a:rPr lang="it-IT" sz="2000" b="1" dirty="0"/>
              <a:t>strategia </a:t>
            </a:r>
            <a:r>
              <a:rPr lang="it-IT" sz="2000" b="1" dirty="0" err="1"/>
              <a:t>decorrelata</a:t>
            </a:r>
            <a:r>
              <a:rPr lang="it-IT" sz="2000" b="1" dirty="0"/>
              <a:t> </a:t>
            </a:r>
            <a:r>
              <a:rPr lang="it-IT" sz="2000" dirty="0"/>
              <a:t>mira a fornire un rendimento costante con bassa volatilità 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000" dirty="0" smtClean="0"/>
              <a:t>I </a:t>
            </a:r>
            <a:r>
              <a:rPr lang="it-IT" sz="2000" dirty="0"/>
              <a:t>rendimenti attesi e realizzati mese per mese non sono il frutto dell'andamento del prezzo dell'oro quanto delle operazioni di arbitraggio sul differenziale tra domanda e offerta della materia prima e di contratti a termine siglati con società aurifere di estrazione del metallo prezioso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7430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19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Private </a:t>
            </a:r>
            <a:r>
              <a:rPr lang="it-IT" b="1" dirty="0" err="1"/>
              <a:t>Insurance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4135" y="1268760"/>
            <a:ext cx="867396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 «Private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Insurance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» si intende un servizio dedicato alla clientela HNWI</a:t>
            </a:r>
            <a:r>
              <a:rPr kumimoji="0" lang="it-IT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[</a:t>
            </a:r>
            <a:r>
              <a:rPr kumimoji="0" lang="it-IT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High Net Worth </a:t>
            </a:r>
            <a:r>
              <a:rPr kumimoji="0" lang="it-IT" sz="20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Individual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] finalizzato alla costruzione di soluzioni assicurative ad alto grado di personalizzazione per l’ottimizzazione della pianificazione finanziaria, patrimoniale, fiscale e successoria.</a:t>
            </a:r>
          </a:p>
          <a:p>
            <a:pPr marL="0" marR="0" lvl="0" indent="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8600" y="3933056"/>
            <a:ext cx="8673966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>
                <a:latin typeface="Calibri" panose="020F0502020204030204" pitchFamily="34" charset="0"/>
              </a:rPr>
              <a:t>Clienti con situazioni patrimoniali, familiari e aziendali articolate e complesse, che hanno esigenze di protezione degli </a:t>
            </a:r>
            <a:r>
              <a:rPr lang="it-IT" sz="2000" dirty="0" err="1">
                <a:latin typeface="Calibri" panose="020F0502020204030204" pitchFamily="34" charset="0"/>
              </a:rPr>
              <a:t>asset</a:t>
            </a:r>
            <a:r>
              <a:rPr lang="it-IT" sz="2000" dirty="0">
                <a:latin typeface="Calibri" panose="020F0502020204030204" pitchFamily="34" charset="0"/>
              </a:rPr>
              <a:t>, passaggio generazionale, pianificazione successoria, ottimizzazione fiscale, potendo racchiudere all’interno di un unico veicolo di investimento tutti i propri </a:t>
            </a:r>
            <a:r>
              <a:rPr lang="it-IT" sz="2000" dirty="0" err="1">
                <a:latin typeface="Calibri" panose="020F0502020204030204" pitchFamily="34" charset="0"/>
              </a:rPr>
              <a:t>asset</a:t>
            </a:r>
            <a:r>
              <a:rPr lang="it-IT" sz="2000" dirty="0">
                <a:latin typeface="Calibri" panose="020F0502020204030204" pitchFamily="34" charset="0"/>
              </a:rPr>
              <a:t>, non solo finanziari, ma anche immobiliari e di impresa.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4135" y="3356992"/>
            <a:ext cx="1619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Calibri" panose="020F0502020204030204" pitchFamily="34" charset="0"/>
              </a:rPr>
              <a:t>Cliente target</a:t>
            </a:r>
            <a:endParaRPr lang="it-IT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Il Private </a:t>
            </a:r>
            <a:r>
              <a:rPr lang="it-IT" b="1" dirty="0" err="1" smtClean="0"/>
              <a:t>Insurance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80109" y="965200"/>
            <a:ext cx="86590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All’interno del mercato assicurativo vita, il </a:t>
            </a:r>
            <a:r>
              <a:rPr kumimoji="0" lang="it-IT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Private </a:t>
            </a:r>
            <a:r>
              <a:rPr kumimoji="0" lang="it-IT" sz="1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Insurance</a:t>
            </a:r>
            <a:r>
              <a:rPr kumimoji="0" lang="it-IT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risponde efficacemente alla clientela che presenta la necessità di ottenere un prodotto ad elevato grado di personalizzazione, tramite la realizzazione di polizze di tipo 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Unit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Linked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Ramo III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 Architettura Aperta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ossia contratti di assicurazione sulla vita a contenuto finanziario con prestazioni legate al valore dei Fondi interni dedicati.</a:t>
            </a:r>
          </a:p>
          <a:p>
            <a:pPr marL="0" marR="0" lvl="0" indent="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kern="0" dirty="0">
              <a:solidFill>
                <a:prstClr val="black"/>
              </a:solidFill>
            </a:endParaRPr>
          </a:p>
          <a:p>
            <a:pPr marL="0" marR="0" lvl="0" indent="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7747104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5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esclusiva per </a:t>
            </a:r>
            <a:r>
              <a:rPr lang="it-IT" dirty="0" err="1" smtClean="0"/>
              <a:t>PrimeLife</a:t>
            </a:r>
            <a:r>
              <a:rPr lang="it-IT" dirty="0" smtClean="0"/>
              <a:t>….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7200" i="1" dirty="0" smtClean="0">
                <a:solidFill>
                  <a:srgbClr val="C00000"/>
                </a:solidFill>
              </a:rPr>
              <a:t>…..PRIME SELECTION</a:t>
            </a:r>
          </a:p>
          <a:p>
            <a:pPr marL="0" indent="0" algn="ctr">
              <a:buNone/>
            </a:pPr>
            <a:endParaRPr lang="it-IT" sz="2800" dirty="0" smtClean="0"/>
          </a:p>
          <a:p>
            <a:pPr marL="0" indent="0" algn="r">
              <a:buNone/>
            </a:pPr>
            <a:endParaRPr lang="it-IT" sz="2800" dirty="0" smtClean="0"/>
          </a:p>
          <a:p>
            <a:pPr marL="0" indent="0" algn="r">
              <a:buNone/>
            </a:pPr>
            <a:r>
              <a:rPr lang="it-IT" sz="2800" dirty="0" smtClean="0"/>
              <a:t>Il sussidio mutualistico di RBM Salute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2656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226003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PrimeSelection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sz="2000" dirty="0" smtClean="0"/>
              <a:t>Il progetto Salute </a:t>
            </a:r>
            <a:r>
              <a:rPr lang="it-IT" sz="2000" dirty="0" err="1" smtClean="0"/>
              <a:t>PrimeSelection</a:t>
            </a:r>
            <a:r>
              <a:rPr lang="it-IT" sz="2000" dirty="0" smtClean="0"/>
              <a:t> viene attuato mediante piani sanitari collettivi ad adesione individuale stipulati con </a:t>
            </a:r>
            <a:r>
              <a:rPr lang="it-IT" sz="2000" dirty="0" err="1" smtClean="0"/>
              <a:t>PreviSalute</a:t>
            </a:r>
            <a:r>
              <a:rPr lang="it-IT" sz="2000" dirty="0" smtClean="0"/>
              <a:t>, Società di Mutuo Soccorso.</a:t>
            </a:r>
          </a:p>
          <a:p>
            <a:pPr marL="0" indent="0" algn="just">
              <a:buNone/>
            </a:pPr>
            <a:r>
              <a:rPr lang="it-IT" sz="2000" dirty="0" smtClean="0"/>
              <a:t>I piani </a:t>
            </a:r>
            <a:r>
              <a:rPr lang="it-IT" sz="2000" dirty="0" err="1" smtClean="0"/>
              <a:t>PreviSalute</a:t>
            </a:r>
            <a:r>
              <a:rPr lang="it-IT" sz="2000" dirty="0" smtClean="0"/>
              <a:t> sono completamente assicurati da RBM Salute.</a:t>
            </a:r>
          </a:p>
          <a:p>
            <a:pPr marL="0" indent="0" algn="just">
              <a:buNone/>
            </a:pPr>
            <a:endParaRPr lang="it-IT" sz="2000" dirty="0" smtClean="0"/>
          </a:p>
          <a:p>
            <a:pPr marL="0" indent="0" algn="just">
              <a:buNone/>
            </a:pPr>
            <a:r>
              <a:rPr lang="it-IT" sz="2000" dirty="0" smtClean="0"/>
              <a:t>L’offerta </a:t>
            </a:r>
            <a:r>
              <a:rPr lang="it-IT" sz="2000" dirty="0" err="1" smtClean="0"/>
              <a:t>PrimeSelection</a:t>
            </a:r>
            <a:r>
              <a:rPr lang="it-IT" sz="2000" dirty="0" smtClean="0"/>
              <a:t> prevede due tipologie di </a:t>
            </a:r>
            <a:r>
              <a:rPr lang="it-IT" sz="2000" b="1" dirty="0" smtClean="0"/>
              <a:t>prodotti</a:t>
            </a:r>
            <a:r>
              <a:rPr lang="it-IT" sz="2000" dirty="0" smtClean="0"/>
              <a:t>:</a:t>
            </a:r>
          </a:p>
          <a:p>
            <a:pPr marL="457200" indent="-457200" algn="just">
              <a:buAutoNum type="arabicPeriod"/>
            </a:pPr>
            <a:r>
              <a:rPr lang="it-IT" sz="2000" u="sng" dirty="0" smtClean="0"/>
              <a:t>Piano sanitario tradizionale </a:t>
            </a:r>
            <a:r>
              <a:rPr lang="it-IT" sz="2000" dirty="0" smtClean="0"/>
              <a:t>di rimborso spese mediche: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it-IT" sz="2000" dirty="0" smtClean="0"/>
              <a:t>Ospedaliere a seguito di malattie e/o infortuni </a:t>
            </a:r>
            <a:endParaRPr lang="it-IT" sz="2000" dirty="0" smtClean="0"/>
          </a:p>
          <a:p>
            <a:pPr marL="857250" lvl="1" indent="-457200" algn="just">
              <a:buAutoNum type="alphaLcParenR"/>
            </a:pPr>
            <a:r>
              <a:rPr lang="it-IT" sz="2000" dirty="0" smtClean="0"/>
              <a:t>Extra-ospedaliere a seguito di malattie e/o infortuni (comprese </a:t>
            </a:r>
            <a:r>
              <a:rPr lang="it-IT" sz="2000" dirty="0" smtClean="0"/>
              <a:t>spese per medicinali, odontoiatriche e oculistiche).</a:t>
            </a:r>
          </a:p>
          <a:p>
            <a:pPr marL="457200" indent="-457200" algn="just">
              <a:buAutoNum type="arabicPeriod"/>
            </a:pPr>
            <a:r>
              <a:rPr lang="it-IT" sz="2000" u="sng" dirty="0" smtClean="0"/>
              <a:t>Piano sanitario di tipologia indennitaria: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it-IT" sz="2000" dirty="0" smtClean="0"/>
              <a:t>Grandi Interventi Chirurgici.</a:t>
            </a:r>
          </a:p>
          <a:p>
            <a:pPr marL="857250" lvl="1" indent="-457200" algn="just">
              <a:buAutoNum type="alphaLcParenR"/>
            </a:pPr>
            <a:r>
              <a:rPr lang="it-IT" sz="2000" dirty="0" smtClean="0"/>
              <a:t>Gravi Patologie (es. infarto, ictus, tumore).</a:t>
            </a:r>
          </a:p>
          <a:p>
            <a:pPr marL="857250" lvl="1" indent="-457200" algn="just">
              <a:buAutoNum type="alphaLcParenR"/>
            </a:pPr>
            <a:r>
              <a:rPr lang="it-IT" sz="2000" dirty="0" smtClean="0"/>
              <a:t>Garanzia Long </a:t>
            </a:r>
            <a:r>
              <a:rPr lang="it-IT" sz="2000" dirty="0" err="1" smtClean="0"/>
              <a:t>Term</a:t>
            </a:r>
            <a:r>
              <a:rPr lang="it-IT" sz="2000" dirty="0" smtClean="0"/>
              <a:t> Care – non </a:t>
            </a:r>
            <a:r>
              <a:rPr lang="it-IT" sz="2000" dirty="0" smtClean="0"/>
              <a:t>autosufficienza</a:t>
            </a:r>
            <a:r>
              <a:rPr lang="it-IT" sz="2000" dirty="0"/>
              <a:t>.</a:t>
            </a:r>
            <a:endParaRPr lang="it-IT" sz="2000" dirty="0" smtClean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45" y="105643"/>
            <a:ext cx="11160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1176" y="5139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Perché scegliere una mutua sanitaria</a:t>
            </a:r>
            <a:br>
              <a:rPr lang="it-IT" b="1" dirty="0" smtClean="0"/>
            </a:br>
            <a:r>
              <a:rPr lang="it-IT" sz="3600" b="1" i="1" dirty="0" smtClean="0"/>
              <a:t>Mutua Vs. Polizza Sanitaria</a:t>
            </a:r>
            <a:endParaRPr lang="it-IT" sz="3600" b="1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99592" y="165694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Mutua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76304" y="1654867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Polizza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sz="2800" b="1" dirty="0">
                <a:solidFill>
                  <a:srgbClr val="C00000"/>
                </a:solidFill>
              </a:rPr>
              <a:t>Sanitaria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70586" y="226112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378904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it-IT" b="1" dirty="0"/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3" name="Figura a mano libera 22"/>
          <p:cNvSpPr/>
          <p:nvPr/>
        </p:nvSpPr>
        <p:spPr>
          <a:xfrm>
            <a:off x="206207" y="2249984"/>
            <a:ext cx="4217190" cy="866622"/>
          </a:xfrm>
          <a:custGeom>
            <a:avLst/>
            <a:gdLst>
              <a:gd name="connsiteX0" fmla="*/ 0 w 4217190"/>
              <a:gd name="connsiteY0" fmla="*/ 144440 h 866622"/>
              <a:gd name="connsiteX1" fmla="*/ 144440 w 4217190"/>
              <a:gd name="connsiteY1" fmla="*/ 0 h 866622"/>
              <a:gd name="connsiteX2" fmla="*/ 4072750 w 4217190"/>
              <a:gd name="connsiteY2" fmla="*/ 0 h 866622"/>
              <a:gd name="connsiteX3" fmla="*/ 4217190 w 4217190"/>
              <a:gd name="connsiteY3" fmla="*/ 144440 h 866622"/>
              <a:gd name="connsiteX4" fmla="*/ 4217190 w 4217190"/>
              <a:gd name="connsiteY4" fmla="*/ 722182 h 866622"/>
              <a:gd name="connsiteX5" fmla="*/ 4072750 w 4217190"/>
              <a:gd name="connsiteY5" fmla="*/ 866622 h 866622"/>
              <a:gd name="connsiteX6" fmla="*/ 144440 w 4217190"/>
              <a:gd name="connsiteY6" fmla="*/ 866622 h 866622"/>
              <a:gd name="connsiteX7" fmla="*/ 0 w 4217190"/>
              <a:gd name="connsiteY7" fmla="*/ 722182 h 866622"/>
              <a:gd name="connsiteX8" fmla="*/ 0 w 4217190"/>
              <a:gd name="connsiteY8" fmla="*/ 144440 h 86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7190" h="866622">
                <a:moveTo>
                  <a:pt x="0" y="144440"/>
                </a:moveTo>
                <a:cubicBezTo>
                  <a:pt x="0" y="64668"/>
                  <a:pt x="64668" y="0"/>
                  <a:pt x="144440" y="0"/>
                </a:cubicBezTo>
                <a:lnTo>
                  <a:pt x="4072750" y="0"/>
                </a:lnTo>
                <a:cubicBezTo>
                  <a:pt x="4152522" y="0"/>
                  <a:pt x="4217190" y="64668"/>
                  <a:pt x="4217190" y="144440"/>
                </a:cubicBezTo>
                <a:lnTo>
                  <a:pt x="4217190" y="722182"/>
                </a:lnTo>
                <a:cubicBezTo>
                  <a:pt x="4217190" y="801954"/>
                  <a:pt x="4152522" y="866622"/>
                  <a:pt x="4072750" y="866622"/>
                </a:cubicBezTo>
                <a:lnTo>
                  <a:pt x="144440" y="866622"/>
                </a:lnTo>
                <a:cubicBezTo>
                  <a:pt x="64668" y="866622"/>
                  <a:pt x="0" y="801954"/>
                  <a:pt x="0" y="722182"/>
                </a:cubicBezTo>
                <a:lnTo>
                  <a:pt x="0" y="1444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885" tIns="110885" rIns="110885" bIns="110885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kern="1200" dirty="0" smtClean="0"/>
              <a:t>1. La mutua </a:t>
            </a:r>
            <a:r>
              <a:rPr lang="it-IT" sz="1800" b="1" kern="1200" dirty="0" smtClean="0"/>
              <a:t>non fa selezione all’ingresso </a:t>
            </a:r>
            <a:r>
              <a:rPr lang="it-IT" sz="1800" kern="1200" dirty="0" smtClean="0"/>
              <a:t>perché distribuisce il rischio tra tutti gli associati (principio della mutualità</a:t>
            </a:r>
            <a:endParaRPr lang="it-IT" sz="1800" kern="1200" dirty="0"/>
          </a:p>
        </p:txBody>
      </p:sp>
      <p:sp>
        <p:nvSpPr>
          <p:cNvPr id="24" name="Figura a mano libera 23"/>
          <p:cNvSpPr/>
          <p:nvPr/>
        </p:nvSpPr>
        <p:spPr>
          <a:xfrm>
            <a:off x="206207" y="3131998"/>
            <a:ext cx="4217190" cy="866622"/>
          </a:xfrm>
          <a:custGeom>
            <a:avLst/>
            <a:gdLst>
              <a:gd name="connsiteX0" fmla="*/ 0 w 4217190"/>
              <a:gd name="connsiteY0" fmla="*/ 144440 h 866622"/>
              <a:gd name="connsiteX1" fmla="*/ 144440 w 4217190"/>
              <a:gd name="connsiteY1" fmla="*/ 0 h 866622"/>
              <a:gd name="connsiteX2" fmla="*/ 4072750 w 4217190"/>
              <a:gd name="connsiteY2" fmla="*/ 0 h 866622"/>
              <a:gd name="connsiteX3" fmla="*/ 4217190 w 4217190"/>
              <a:gd name="connsiteY3" fmla="*/ 144440 h 866622"/>
              <a:gd name="connsiteX4" fmla="*/ 4217190 w 4217190"/>
              <a:gd name="connsiteY4" fmla="*/ 722182 h 866622"/>
              <a:gd name="connsiteX5" fmla="*/ 4072750 w 4217190"/>
              <a:gd name="connsiteY5" fmla="*/ 866622 h 866622"/>
              <a:gd name="connsiteX6" fmla="*/ 144440 w 4217190"/>
              <a:gd name="connsiteY6" fmla="*/ 866622 h 866622"/>
              <a:gd name="connsiteX7" fmla="*/ 0 w 4217190"/>
              <a:gd name="connsiteY7" fmla="*/ 722182 h 866622"/>
              <a:gd name="connsiteX8" fmla="*/ 0 w 4217190"/>
              <a:gd name="connsiteY8" fmla="*/ 144440 h 86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7190" h="866622">
                <a:moveTo>
                  <a:pt x="0" y="144440"/>
                </a:moveTo>
                <a:cubicBezTo>
                  <a:pt x="0" y="64668"/>
                  <a:pt x="64668" y="0"/>
                  <a:pt x="144440" y="0"/>
                </a:cubicBezTo>
                <a:lnTo>
                  <a:pt x="4072750" y="0"/>
                </a:lnTo>
                <a:cubicBezTo>
                  <a:pt x="4152522" y="0"/>
                  <a:pt x="4217190" y="64668"/>
                  <a:pt x="4217190" y="144440"/>
                </a:cubicBezTo>
                <a:lnTo>
                  <a:pt x="4217190" y="722182"/>
                </a:lnTo>
                <a:cubicBezTo>
                  <a:pt x="4217190" y="801954"/>
                  <a:pt x="4152522" y="866622"/>
                  <a:pt x="4072750" y="866622"/>
                </a:cubicBezTo>
                <a:lnTo>
                  <a:pt x="144440" y="866622"/>
                </a:lnTo>
                <a:cubicBezTo>
                  <a:pt x="64668" y="866622"/>
                  <a:pt x="0" y="801954"/>
                  <a:pt x="0" y="722182"/>
                </a:cubicBezTo>
                <a:lnTo>
                  <a:pt x="0" y="1444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02082"/>
              <a:satOff val="-1464"/>
              <a:lumOff val="8538"/>
              <a:alphaOff val="0"/>
            </a:schemeClr>
          </a:fillRef>
          <a:effectRef idx="0">
            <a:schemeClr val="accent1">
              <a:shade val="80000"/>
              <a:hueOff val="102082"/>
              <a:satOff val="-1464"/>
              <a:lumOff val="853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885" tIns="110885" rIns="110885" bIns="110885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kern="1200" dirty="0" smtClean="0"/>
              <a:t>2. La mutua </a:t>
            </a:r>
            <a:r>
              <a:rPr lang="it-IT" sz="1800" b="1" kern="1200" dirty="0" smtClean="0"/>
              <a:t>è più economica</a:t>
            </a:r>
            <a:endParaRPr lang="it-IT" sz="1800" kern="1200" dirty="0"/>
          </a:p>
        </p:txBody>
      </p:sp>
      <p:sp>
        <p:nvSpPr>
          <p:cNvPr id="25" name="Figura a mano libera 24"/>
          <p:cNvSpPr/>
          <p:nvPr/>
        </p:nvSpPr>
        <p:spPr>
          <a:xfrm>
            <a:off x="206207" y="4012655"/>
            <a:ext cx="4217190" cy="866622"/>
          </a:xfrm>
          <a:custGeom>
            <a:avLst/>
            <a:gdLst>
              <a:gd name="connsiteX0" fmla="*/ 0 w 4217190"/>
              <a:gd name="connsiteY0" fmla="*/ 144440 h 866622"/>
              <a:gd name="connsiteX1" fmla="*/ 144440 w 4217190"/>
              <a:gd name="connsiteY1" fmla="*/ 0 h 866622"/>
              <a:gd name="connsiteX2" fmla="*/ 4072750 w 4217190"/>
              <a:gd name="connsiteY2" fmla="*/ 0 h 866622"/>
              <a:gd name="connsiteX3" fmla="*/ 4217190 w 4217190"/>
              <a:gd name="connsiteY3" fmla="*/ 144440 h 866622"/>
              <a:gd name="connsiteX4" fmla="*/ 4217190 w 4217190"/>
              <a:gd name="connsiteY4" fmla="*/ 722182 h 866622"/>
              <a:gd name="connsiteX5" fmla="*/ 4072750 w 4217190"/>
              <a:gd name="connsiteY5" fmla="*/ 866622 h 866622"/>
              <a:gd name="connsiteX6" fmla="*/ 144440 w 4217190"/>
              <a:gd name="connsiteY6" fmla="*/ 866622 h 866622"/>
              <a:gd name="connsiteX7" fmla="*/ 0 w 4217190"/>
              <a:gd name="connsiteY7" fmla="*/ 722182 h 866622"/>
              <a:gd name="connsiteX8" fmla="*/ 0 w 4217190"/>
              <a:gd name="connsiteY8" fmla="*/ 144440 h 86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7190" h="866622">
                <a:moveTo>
                  <a:pt x="0" y="144440"/>
                </a:moveTo>
                <a:cubicBezTo>
                  <a:pt x="0" y="64668"/>
                  <a:pt x="64668" y="0"/>
                  <a:pt x="144440" y="0"/>
                </a:cubicBezTo>
                <a:lnTo>
                  <a:pt x="4072750" y="0"/>
                </a:lnTo>
                <a:cubicBezTo>
                  <a:pt x="4152522" y="0"/>
                  <a:pt x="4217190" y="64668"/>
                  <a:pt x="4217190" y="144440"/>
                </a:cubicBezTo>
                <a:lnTo>
                  <a:pt x="4217190" y="722182"/>
                </a:lnTo>
                <a:cubicBezTo>
                  <a:pt x="4217190" y="801954"/>
                  <a:pt x="4152522" y="866622"/>
                  <a:pt x="4072750" y="866622"/>
                </a:cubicBezTo>
                <a:lnTo>
                  <a:pt x="144440" y="866622"/>
                </a:lnTo>
                <a:cubicBezTo>
                  <a:pt x="64668" y="866622"/>
                  <a:pt x="0" y="801954"/>
                  <a:pt x="0" y="722182"/>
                </a:cubicBezTo>
                <a:lnTo>
                  <a:pt x="0" y="1444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204164"/>
              <a:satOff val="-2928"/>
              <a:lumOff val="17077"/>
              <a:alphaOff val="0"/>
            </a:schemeClr>
          </a:fillRef>
          <a:effectRef idx="0">
            <a:schemeClr val="accent1">
              <a:shade val="80000"/>
              <a:hueOff val="204164"/>
              <a:satOff val="-2928"/>
              <a:lumOff val="170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885" tIns="110885" rIns="110885" bIns="110885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kern="1200" dirty="0" smtClean="0"/>
              <a:t>3. La mutua </a:t>
            </a:r>
            <a:r>
              <a:rPr lang="it-IT" sz="1800" b="1" kern="1200" dirty="0" smtClean="0"/>
              <a:t>non è revocabile </a:t>
            </a:r>
            <a:endParaRPr lang="it-IT" sz="1800" kern="1200" dirty="0"/>
          </a:p>
        </p:txBody>
      </p:sp>
      <p:sp>
        <p:nvSpPr>
          <p:cNvPr id="26" name="Figura a mano libera 25"/>
          <p:cNvSpPr/>
          <p:nvPr/>
        </p:nvSpPr>
        <p:spPr>
          <a:xfrm>
            <a:off x="206207" y="4894670"/>
            <a:ext cx="4217190" cy="866622"/>
          </a:xfrm>
          <a:custGeom>
            <a:avLst/>
            <a:gdLst>
              <a:gd name="connsiteX0" fmla="*/ 0 w 4217190"/>
              <a:gd name="connsiteY0" fmla="*/ 144440 h 866622"/>
              <a:gd name="connsiteX1" fmla="*/ 144440 w 4217190"/>
              <a:gd name="connsiteY1" fmla="*/ 0 h 866622"/>
              <a:gd name="connsiteX2" fmla="*/ 4072750 w 4217190"/>
              <a:gd name="connsiteY2" fmla="*/ 0 h 866622"/>
              <a:gd name="connsiteX3" fmla="*/ 4217190 w 4217190"/>
              <a:gd name="connsiteY3" fmla="*/ 144440 h 866622"/>
              <a:gd name="connsiteX4" fmla="*/ 4217190 w 4217190"/>
              <a:gd name="connsiteY4" fmla="*/ 722182 h 866622"/>
              <a:gd name="connsiteX5" fmla="*/ 4072750 w 4217190"/>
              <a:gd name="connsiteY5" fmla="*/ 866622 h 866622"/>
              <a:gd name="connsiteX6" fmla="*/ 144440 w 4217190"/>
              <a:gd name="connsiteY6" fmla="*/ 866622 h 866622"/>
              <a:gd name="connsiteX7" fmla="*/ 0 w 4217190"/>
              <a:gd name="connsiteY7" fmla="*/ 722182 h 866622"/>
              <a:gd name="connsiteX8" fmla="*/ 0 w 4217190"/>
              <a:gd name="connsiteY8" fmla="*/ 144440 h 86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7190" h="866622">
                <a:moveTo>
                  <a:pt x="0" y="144440"/>
                </a:moveTo>
                <a:cubicBezTo>
                  <a:pt x="0" y="64668"/>
                  <a:pt x="64668" y="0"/>
                  <a:pt x="144440" y="0"/>
                </a:cubicBezTo>
                <a:lnTo>
                  <a:pt x="4072750" y="0"/>
                </a:lnTo>
                <a:cubicBezTo>
                  <a:pt x="4152522" y="0"/>
                  <a:pt x="4217190" y="64668"/>
                  <a:pt x="4217190" y="144440"/>
                </a:cubicBezTo>
                <a:lnTo>
                  <a:pt x="4217190" y="722182"/>
                </a:lnTo>
                <a:cubicBezTo>
                  <a:pt x="4217190" y="801954"/>
                  <a:pt x="4152522" y="866622"/>
                  <a:pt x="4072750" y="866622"/>
                </a:cubicBezTo>
                <a:lnTo>
                  <a:pt x="144440" y="866622"/>
                </a:lnTo>
                <a:cubicBezTo>
                  <a:pt x="64668" y="866622"/>
                  <a:pt x="0" y="801954"/>
                  <a:pt x="0" y="722182"/>
                </a:cubicBezTo>
                <a:lnTo>
                  <a:pt x="0" y="1444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885" tIns="110885" rIns="110885" bIns="110885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kern="1200" dirty="0" smtClean="0"/>
              <a:t>4. La mutua è detraibile (19%)</a:t>
            </a:r>
            <a:endParaRPr lang="it-IT" sz="1800" kern="1200" dirty="0"/>
          </a:p>
        </p:txBody>
      </p:sp>
      <p:sp>
        <p:nvSpPr>
          <p:cNvPr id="18" name="Figura a mano libera 17"/>
          <p:cNvSpPr/>
          <p:nvPr/>
        </p:nvSpPr>
        <p:spPr>
          <a:xfrm>
            <a:off x="4788024" y="2276872"/>
            <a:ext cx="4217190" cy="868812"/>
          </a:xfrm>
          <a:custGeom>
            <a:avLst/>
            <a:gdLst>
              <a:gd name="connsiteX0" fmla="*/ 0 w 4217190"/>
              <a:gd name="connsiteY0" fmla="*/ 144805 h 868812"/>
              <a:gd name="connsiteX1" fmla="*/ 144805 w 4217190"/>
              <a:gd name="connsiteY1" fmla="*/ 0 h 868812"/>
              <a:gd name="connsiteX2" fmla="*/ 4072385 w 4217190"/>
              <a:gd name="connsiteY2" fmla="*/ 0 h 868812"/>
              <a:gd name="connsiteX3" fmla="*/ 4217190 w 4217190"/>
              <a:gd name="connsiteY3" fmla="*/ 144805 h 868812"/>
              <a:gd name="connsiteX4" fmla="*/ 4217190 w 4217190"/>
              <a:gd name="connsiteY4" fmla="*/ 724007 h 868812"/>
              <a:gd name="connsiteX5" fmla="*/ 4072385 w 4217190"/>
              <a:gd name="connsiteY5" fmla="*/ 868812 h 868812"/>
              <a:gd name="connsiteX6" fmla="*/ 144805 w 4217190"/>
              <a:gd name="connsiteY6" fmla="*/ 868812 h 868812"/>
              <a:gd name="connsiteX7" fmla="*/ 0 w 4217190"/>
              <a:gd name="connsiteY7" fmla="*/ 724007 h 868812"/>
              <a:gd name="connsiteX8" fmla="*/ 0 w 4217190"/>
              <a:gd name="connsiteY8" fmla="*/ 144805 h 86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7190" h="868812">
                <a:moveTo>
                  <a:pt x="0" y="144805"/>
                </a:moveTo>
                <a:cubicBezTo>
                  <a:pt x="0" y="64831"/>
                  <a:pt x="64831" y="0"/>
                  <a:pt x="144805" y="0"/>
                </a:cubicBezTo>
                <a:lnTo>
                  <a:pt x="4072385" y="0"/>
                </a:lnTo>
                <a:cubicBezTo>
                  <a:pt x="4152359" y="0"/>
                  <a:pt x="4217190" y="64831"/>
                  <a:pt x="4217190" y="144805"/>
                </a:cubicBezTo>
                <a:lnTo>
                  <a:pt x="4217190" y="724007"/>
                </a:lnTo>
                <a:cubicBezTo>
                  <a:pt x="4217190" y="803981"/>
                  <a:pt x="4152359" y="868812"/>
                  <a:pt x="4072385" y="868812"/>
                </a:cubicBezTo>
                <a:lnTo>
                  <a:pt x="144805" y="868812"/>
                </a:lnTo>
                <a:cubicBezTo>
                  <a:pt x="64831" y="868812"/>
                  <a:pt x="0" y="803981"/>
                  <a:pt x="0" y="724007"/>
                </a:cubicBezTo>
                <a:lnTo>
                  <a:pt x="0" y="1448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992" tIns="110992" rIns="110992" bIns="110992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kern="1200" dirty="0" smtClean="0"/>
              <a:t>1. La polizza </a:t>
            </a:r>
            <a:r>
              <a:rPr lang="it-IT" sz="1800" b="1" kern="1200" dirty="0" smtClean="0"/>
              <a:t>fa selezione all’ingresso</a:t>
            </a:r>
            <a:endParaRPr lang="it-IT" sz="1800" kern="1200" dirty="0"/>
          </a:p>
        </p:txBody>
      </p:sp>
      <p:sp>
        <p:nvSpPr>
          <p:cNvPr id="19" name="Figura a mano libera 18"/>
          <p:cNvSpPr/>
          <p:nvPr/>
        </p:nvSpPr>
        <p:spPr>
          <a:xfrm>
            <a:off x="4788024" y="3158075"/>
            <a:ext cx="4217190" cy="868812"/>
          </a:xfrm>
          <a:custGeom>
            <a:avLst/>
            <a:gdLst>
              <a:gd name="connsiteX0" fmla="*/ 0 w 4217190"/>
              <a:gd name="connsiteY0" fmla="*/ 144805 h 868812"/>
              <a:gd name="connsiteX1" fmla="*/ 144805 w 4217190"/>
              <a:gd name="connsiteY1" fmla="*/ 0 h 868812"/>
              <a:gd name="connsiteX2" fmla="*/ 4072385 w 4217190"/>
              <a:gd name="connsiteY2" fmla="*/ 0 h 868812"/>
              <a:gd name="connsiteX3" fmla="*/ 4217190 w 4217190"/>
              <a:gd name="connsiteY3" fmla="*/ 144805 h 868812"/>
              <a:gd name="connsiteX4" fmla="*/ 4217190 w 4217190"/>
              <a:gd name="connsiteY4" fmla="*/ 724007 h 868812"/>
              <a:gd name="connsiteX5" fmla="*/ 4072385 w 4217190"/>
              <a:gd name="connsiteY5" fmla="*/ 868812 h 868812"/>
              <a:gd name="connsiteX6" fmla="*/ 144805 w 4217190"/>
              <a:gd name="connsiteY6" fmla="*/ 868812 h 868812"/>
              <a:gd name="connsiteX7" fmla="*/ 0 w 4217190"/>
              <a:gd name="connsiteY7" fmla="*/ 724007 h 868812"/>
              <a:gd name="connsiteX8" fmla="*/ 0 w 4217190"/>
              <a:gd name="connsiteY8" fmla="*/ 144805 h 86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7190" h="868812">
                <a:moveTo>
                  <a:pt x="0" y="144805"/>
                </a:moveTo>
                <a:cubicBezTo>
                  <a:pt x="0" y="64831"/>
                  <a:pt x="64831" y="0"/>
                  <a:pt x="144805" y="0"/>
                </a:cubicBezTo>
                <a:lnTo>
                  <a:pt x="4072385" y="0"/>
                </a:lnTo>
                <a:cubicBezTo>
                  <a:pt x="4152359" y="0"/>
                  <a:pt x="4217190" y="64831"/>
                  <a:pt x="4217190" y="144805"/>
                </a:cubicBezTo>
                <a:lnTo>
                  <a:pt x="4217190" y="724007"/>
                </a:lnTo>
                <a:cubicBezTo>
                  <a:pt x="4217190" y="803981"/>
                  <a:pt x="4152359" y="868812"/>
                  <a:pt x="4072385" y="868812"/>
                </a:cubicBezTo>
                <a:lnTo>
                  <a:pt x="144805" y="868812"/>
                </a:lnTo>
                <a:cubicBezTo>
                  <a:pt x="64831" y="868812"/>
                  <a:pt x="0" y="803981"/>
                  <a:pt x="0" y="724007"/>
                </a:cubicBezTo>
                <a:lnTo>
                  <a:pt x="0" y="1448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02082"/>
              <a:satOff val="-1464"/>
              <a:lumOff val="8538"/>
              <a:alphaOff val="0"/>
            </a:schemeClr>
          </a:fillRef>
          <a:effectRef idx="0">
            <a:schemeClr val="accent1">
              <a:shade val="80000"/>
              <a:hueOff val="102082"/>
              <a:satOff val="-1464"/>
              <a:lumOff val="853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992" tIns="110992" rIns="110992" bIns="110992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kern="1200" dirty="0" smtClean="0"/>
              <a:t>2. La Polizza </a:t>
            </a:r>
            <a:r>
              <a:rPr lang="it-IT" sz="1800" b="1" kern="1200" dirty="0" smtClean="0"/>
              <a:t>è più costosa </a:t>
            </a:r>
            <a:endParaRPr lang="it-IT" sz="1800" kern="1200" dirty="0"/>
          </a:p>
        </p:txBody>
      </p:sp>
      <p:sp>
        <p:nvSpPr>
          <p:cNvPr id="20" name="Figura a mano libera 19"/>
          <p:cNvSpPr/>
          <p:nvPr/>
        </p:nvSpPr>
        <p:spPr>
          <a:xfrm>
            <a:off x="4788024" y="4038165"/>
            <a:ext cx="4217190" cy="868812"/>
          </a:xfrm>
          <a:custGeom>
            <a:avLst/>
            <a:gdLst>
              <a:gd name="connsiteX0" fmla="*/ 0 w 4217190"/>
              <a:gd name="connsiteY0" fmla="*/ 144805 h 868812"/>
              <a:gd name="connsiteX1" fmla="*/ 144805 w 4217190"/>
              <a:gd name="connsiteY1" fmla="*/ 0 h 868812"/>
              <a:gd name="connsiteX2" fmla="*/ 4072385 w 4217190"/>
              <a:gd name="connsiteY2" fmla="*/ 0 h 868812"/>
              <a:gd name="connsiteX3" fmla="*/ 4217190 w 4217190"/>
              <a:gd name="connsiteY3" fmla="*/ 144805 h 868812"/>
              <a:gd name="connsiteX4" fmla="*/ 4217190 w 4217190"/>
              <a:gd name="connsiteY4" fmla="*/ 724007 h 868812"/>
              <a:gd name="connsiteX5" fmla="*/ 4072385 w 4217190"/>
              <a:gd name="connsiteY5" fmla="*/ 868812 h 868812"/>
              <a:gd name="connsiteX6" fmla="*/ 144805 w 4217190"/>
              <a:gd name="connsiteY6" fmla="*/ 868812 h 868812"/>
              <a:gd name="connsiteX7" fmla="*/ 0 w 4217190"/>
              <a:gd name="connsiteY7" fmla="*/ 724007 h 868812"/>
              <a:gd name="connsiteX8" fmla="*/ 0 w 4217190"/>
              <a:gd name="connsiteY8" fmla="*/ 144805 h 86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7190" h="868812">
                <a:moveTo>
                  <a:pt x="0" y="144805"/>
                </a:moveTo>
                <a:cubicBezTo>
                  <a:pt x="0" y="64831"/>
                  <a:pt x="64831" y="0"/>
                  <a:pt x="144805" y="0"/>
                </a:cubicBezTo>
                <a:lnTo>
                  <a:pt x="4072385" y="0"/>
                </a:lnTo>
                <a:cubicBezTo>
                  <a:pt x="4152359" y="0"/>
                  <a:pt x="4217190" y="64831"/>
                  <a:pt x="4217190" y="144805"/>
                </a:cubicBezTo>
                <a:lnTo>
                  <a:pt x="4217190" y="724007"/>
                </a:lnTo>
                <a:cubicBezTo>
                  <a:pt x="4217190" y="803981"/>
                  <a:pt x="4152359" y="868812"/>
                  <a:pt x="4072385" y="868812"/>
                </a:cubicBezTo>
                <a:lnTo>
                  <a:pt x="144805" y="868812"/>
                </a:lnTo>
                <a:cubicBezTo>
                  <a:pt x="64831" y="868812"/>
                  <a:pt x="0" y="803981"/>
                  <a:pt x="0" y="724007"/>
                </a:cubicBezTo>
                <a:lnTo>
                  <a:pt x="0" y="1448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204164"/>
              <a:satOff val="-2928"/>
              <a:lumOff val="17077"/>
              <a:alphaOff val="0"/>
            </a:schemeClr>
          </a:fillRef>
          <a:effectRef idx="0">
            <a:schemeClr val="accent1">
              <a:shade val="80000"/>
              <a:hueOff val="204164"/>
              <a:satOff val="-2928"/>
              <a:lumOff val="170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992" tIns="110992" rIns="110992" bIns="110992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kern="1200" dirty="0" smtClean="0"/>
              <a:t>3. La Polizza </a:t>
            </a:r>
            <a:r>
              <a:rPr lang="it-IT" sz="1800" b="1" kern="1200" dirty="0" smtClean="0"/>
              <a:t>è revocabile</a:t>
            </a:r>
            <a:r>
              <a:rPr lang="it-IT" sz="1800" kern="1200" dirty="0" smtClean="0"/>
              <a:t> dalla Compagnia</a:t>
            </a:r>
            <a:r>
              <a:rPr lang="it-IT" sz="1800" b="1" kern="1200" dirty="0" smtClean="0"/>
              <a:t> </a:t>
            </a:r>
            <a:endParaRPr lang="it-IT" sz="1800" kern="1200" dirty="0"/>
          </a:p>
        </p:txBody>
      </p:sp>
      <p:sp>
        <p:nvSpPr>
          <p:cNvPr id="21" name="Figura a mano libera 20"/>
          <p:cNvSpPr/>
          <p:nvPr/>
        </p:nvSpPr>
        <p:spPr>
          <a:xfrm>
            <a:off x="4788024" y="4918255"/>
            <a:ext cx="4217190" cy="868812"/>
          </a:xfrm>
          <a:custGeom>
            <a:avLst/>
            <a:gdLst>
              <a:gd name="connsiteX0" fmla="*/ 0 w 4217190"/>
              <a:gd name="connsiteY0" fmla="*/ 144805 h 868812"/>
              <a:gd name="connsiteX1" fmla="*/ 144805 w 4217190"/>
              <a:gd name="connsiteY1" fmla="*/ 0 h 868812"/>
              <a:gd name="connsiteX2" fmla="*/ 4072385 w 4217190"/>
              <a:gd name="connsiteY2" fmla="*/ 0 h 868812"/>
              <a:gd name="connsiteX3" fmla="*/ 4217190 w 4217190"/>
              <a:gd name="connsiteY3" fmla="*/ 144805 h 868812"/>
              <a:gd name="connsiteX4" fmla="*/ 4217190 w 4217190"/>
              <a:gd name="connsiteY4" fmla="*/ 724007 h 868812"/>
              <a:gd name="connsiteX5" fmla="*/ 4072385 w 4217190"/>
              <a:gd name="connsiteY5" fmla="*/ 868812 h 868812"/>
              <a:gd name="connsiteX6" fmla="*/ 144805 w 4217190"/>
              <a:gd name="connsiteY6" fmla="*/ 868812 h 868812"/>
              <a:gd name="connsiteX7" fmla="*/ 0 w 4217190"/>
              <a:gd name="connsiteY7" fmla="*/ 724007 h 868812"/>
              <a:gd name="connsiteX8" fmla="*/ 0 w 4217190"/>
              <a:gd name="connsiteY8" fmla="*/ 144805 h 86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7190" h="868812">
                <a:moveTo>
                  <a:pt x="0" y="144805"/>
                </a:moveTo>
                <a:cubicBezTo>
                  <a:pt x="0" y="64831"/>
                  <a:pt x="64831" y="0"/>
                  <a:pt x="144805" y="0"/>
                </a:cubicBezTo>
                <a:lnTo>
                  <a:pt x="4072385" y="0"/>
                </a:lnTo>
                <a:cubicBezTo>
                  <a:pt x="4152359" y="0"/>
                  <a:pt x="4217190" y="64831"/>
                  <a:pt x="4217190" y="144805"/>
                </a:cubicBezTo>
                <a:lnTo>
                  <a:pt x="4217190" y="724007"/>
                </a:lnTo>
                <a:cubicBezTo>
                  <a:pt x="4217190" y="803981"/>
                  <a:pt x="4152359" y="868812"/>
                  <a:pt x="4072385" y="868812"/>
                </a:cubicBezTo>
                <a:lnTo>
                  <a:pt x="144805" y="868812"/>
                </a:lnTo>
                <a:cubicBezTo>
                  <a:pt x="64831" y="868812"/>
                  <a:pt x="0" y="803981"/>
                  <a:pt x="0" y="724007"/>
                </a:cubicBezTo>
                <a:lnTo>
                  <a:pt x="0" y="1448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992" tIns="110992" rIns="110992" bIns="110992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kern="1200" dirty="0" smtClean="0"/>
              <a:t>4. La polizza non è detraibile e non è deducibile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800" kern="1200" dirty="0"/>
          </a:p>
        </p:txBody>
      </p:sp>
      <p:sp>
        <p:nvSpPr>
          <p:cNvPr id="27" name="Avanti o successivo 26">
            <a:hlinkClick r:id="rId3" action="ppaction://hlinkfile" highlightClick="1"/>
          </p:cNvPr>
          <p:cNvSpPr/>
          <p:nvPr/>
        </p:nvSpPr>
        <p:spPr>
          <a:xfrm>
            <a:off x="2383993" y="6184164"/>
            <a:ext cx="817038" cy="3342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Avanti o successivo 16">
            <a:hlinkClick r:id="rId4" action="ppaction://hlinkfile" highlightClick="1"/>
          </p:cNvPr>
          <p:cNvSpPr/>
          <p:nvPr/>
        </p:nvSpPr>
        <p:spPr>
          <a:xfrm>
            <a:off x="5911889" y="6169424"/>
            <a:ext cx="817038" cy="3342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54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 smtClean="0"/>
              <a:t>Il sistema premiante di</a:t>
            </a:r>
            <a:r>
              <a:rPr lang="it-IT" b="1" dirty="0" smtClean="0"/>
              <a:t> </a:t>
            </a:r>
            <a:r>
              <a:rPr lang="it-IT" b="1" dirty="0" err="1" smtClean="0"/>
              <a:t>Prime</a:t>
            </a:r>
            <a:r>
              <a:rPr lang="it-IT" b="1" i="1" dirty="0" err="1" smtClean="0"/>
              <a:t>Life</a:t>
            </a:r>
            <a:endParaRPr lang="it-IT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4806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8" name="Figura a mano libera 7"/>
          <p:cNvSpPr/>
          <p:nvPr/>
        </p:nvSpPr>
        <p:spPr>
          <a:xfrm>
            <a:off x="4319972" y="3609020"/>
            <a:ext cx="2772308" cy="2772308"/>
          </a:xfrm>
          <a:custGeom>
            <a:avLst/>
            <a:gdLst>
              <a:gd name="connsiteX0" fmla="*/ 1967796 w 2772308"/>
              <a:gd name="connsiteY0" fmla="*/ 442013 h 2772308"/>
              <a:gd name="connsiteX1" fmla="*/ 2183438 w 2772308"/>
              <a:gd name="connsiteY1" fmla="*/ 261058 h 2772308"/>
              <a:gd name="connsiteX2" fmla="*/ 2355710 w 2772308"/>
              <a:gd name="connsiteY2" fmla="*/ 405612 h 2772308"/>
              <a:gd name="connsiteX3" fmla="*/ 2214951 w 2772308"/>
              <a:gd name="connsiteY3" fmla="*/ 649400 h 2772308"/>
              <a:gd name="connsiteX4" fmla="*/ 2438600 w 2772308"/>
              <a:gd name="connsiteY4" fmla="*/ 1036772 h 2772308"/>
              <a:gd name="connsiteX5" fmla="*/ 2720106 w 2772308"/>
              <a:gd name="connsiteY5" fmla="*/ 1036765 h 2772308"/>
              <a:gd name="connsiteX6" fmla="*/ 2759157 w 2772308"/>
              <a:gd name="connsiteY6" fmla="*/ 1258234 h 2772308"/>
              <a:gd name="connsiteX7" fmla="*/ 2494626 w 2772308"/>
              <a:gd name="connsiteY7" fmla="*/ 1354508 h 2772308"/>
              <a:gd name="connsiteX8" fmla="*/ 2416953 w 2772308"/>
              <a:gd name="connsiteY8" fmla="*/ 1795011 h 2772308"/>
              <a:gd name="connsiteX9" fmla="*/ 2632604 w 2772308"/>
              <a:gd name="connsiteY9" fmla="*/ 1975954 h 2772308"/>
              <a:gd name="connsiteX10" fmla="*/ 2520161 w 2772308"/>
              <a:gd name="connsiteY10" fmla="*/ 2170711 h 2772308"/>
              <a:gd name="connsiteX11" fmla="*/ 2255634 w 2772308"/>
              <a:gd name="connsiteY11" fmla="*/ 2074423 h 2772308"/>
              <a:gd name="connsiteX12" fmla="*/ 1912983 w 2772308"/>
              <a:gd name="connsiteY12" fmla="*/ 2361941 h 2772308"/>
              <a:gd name="connsiteX13" fmla="*/ 1961874 w 2772308"/>
              <a:gd name="connsiteY13" fmla="*/ 2639170 h 2772308"/>
              <a:gd name="connsiteX14" fmla="*/ 1750550 w 2772308"/>
              <a:gd name="connsiteY14" fmla="*/ 2716085 h 2772308"/>
              <a:gd name="connsiteX15" fmla="*/ 1609803 w 2772308"/>
              <a:gd name="connsiteY15" fmla="*/ 2472290 h 2772308"/>
              <a:gd name="connsiteX16" fmla="*/ 1162504 w 2772308"/>
              <a:gd name="connsiteY16" fmla="*/ 2472290 h 2772308"/>
              <a:gd name="connsiteX17" fmla="*/ 1021758 w 2772308"/>
              <a:gd name="connsiteY17" fmla="*/ 2716085 h 2772308"/>
              <a:gd name="connsiteX18" fmla="*/ 810434 w 2772308"/>
              <a:gd name="connsiteY18" fmla="*/ 2639170 h 2772308"/>
              <a:gd name="connsiteX19" fmla="*/ 859325 w 2772308"/>
              <a:gd name="connsiteY19" fmla="*/ 2361942 h 2772308"/>
              <a:gd name="connsiteX20" fmla="*/ 516674 w 2772308"/>
              <a:gd name="connsiteY20" fmla="*/ 2074424 h 2772308"/>
              <a:gd name="connsiteX21" fmla="*/ 252147 w 2772308"/>
              <a:gd name="connsiteY21" fmla="*/ 2170711 h 2772308"/>
              <a:gd name="connsiteX22" fmla="*/ 139704 w 2772308"/>
              <a:gd name="connsiteY22" fmla="*/ 1975954 h 2772308"/>
              <a:gd name="connsiteX23" fmla="*/ 355355 w 2772308"/>
              <a:gd name="connsiteY23" fmla="*/ 1795011 h 2772308"/>
              <a:gd name="connsiteX24" fmla="*/ 277682 w 2772308"/>
              <a:gd name="connsiteY24" fmla="*/ 1354508 h 2772308"/>
              <a:gd name="connsiteX25" fmla="*/ 13151 w 2772308"/>
              <a:gd name="connsiteY25" fmla="*/ 1258234 h 2772308"/>
              <a:gd name="connsiteX26" fmla="*/ 52202 w 2772308"/>
              <a:gd name="connsiteY26" fmla="*/ 1036765 h 2772308"/>
              <a:gd name="connsiteX27" fmla="*/ 333708 w 2772308"/>
              <a:gd name="connsiteY27" fmla="*/ 1036772 h 2772308"/>
              <a:gd name="connsiteX28" fmla="*/ 557357 w 2772308"/>
              <a:gd name="connsiteY28" fmla="*/ 649400 h 2772308"/>
              <a:gd name="connsiteX29" fmla="*/ 416598 w 2772308"/>
              <a:gd name="connsiteY29" fmla="*/ 405612 h 2772308"/>
              <a:gd name="connsiteX30" fmla="*/ 588870 w 2772308"/>
              <a:gd name="connsiteY30" fmla="*/ 261058 h 2772308"/>
              <a:gd name="connsiteX31" fmla="*/ 804512 w 2772308"/>
              <a:gd name="connsiteY31" fmla="*/ 442013 h 2772308"/>
              <a:gd name="connsiteX32" fmla="*/ 1224835 w 2772308"/>
              <a:gd name="connsiteY32" fmla="*/ 289028 h 2772308"/>
              <a:gd name="connsiteX33" fmla="*/ 1273711 w 2772308"/>
              <a:gd name="connsiteY33" fmla="*/ 11797 h 2772308"/>
              <a:gd name="connsiteX34" fmla="*/ 1498597 w 2772308"/>
              <a:gd name="connsiteY34" fmla="*/ 11797 h 2772308"/>
              <a:gd name="connsiteX35" fmla="*/ 1547473 w 2772308"/>
              <a:gd name="connsiteY35" fmla="*/ 289027 h 2772308"/>
              <a:gd name="connsiteX36" fmla="*/ 1967796 w 2772308"/>
              <a:gd name="connsiteY36" fmla="*/ 442012 h 2772308"/>
              <a:gd name="connsiteX37" fmla="*/ 1967796 w 2772308"/>
              <a:gd name="connsiteY37" fmla="*/ 442013 h 277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72308" h="2772308">
                <a:moveTo>
                  <a:pt x="1967796" y="442013"/>
                </a:moveTo>
                <a:lnTo>
                  <a:pt x="2183438" y="261058"/>
                </a:lnTo>
                <a:lnTo>
                  <a:pt x="2355710" y="405612"/>
                </a:lnTo>
                <a:lnTo>
                  <a:pt x="2214951" y="649400"/>
                </a:lnTo>
                <a:cubicBezTo>
                  <a:pt x="2315039" y="761992"/>
                  <a:pt x="2391137" y="893797"/>
                  <a:pt x="2438600" y="1036772"/>
                </a:cubicBezTo>
                <a:lnTo>
                  <a:pt x="2720106" y="1036765"/>
                </a:lnTo>
                <a:lnTo>
                  <a:pt x="2759157" y="1258234"/>
                </a:lnTo>
                <a:lnTo>
                  <a:pt x="2494626" y="1354508"/>
                </a:lnTo>
                <a:cubicBezTo>
                  <a:pt x="2498925" y="1505094"/>
                  <a:pt x="2472497" y="1654977"/>
                  <a:pt x="2416953" y="1795011"/>
                </a:cubicBezTo>
                <a:lnTo>
                  <a:pt x="2632604" y="1975954"/>
                </a:lnTo>
                <a:lnTo>
                  <a:pt x="2520161" y="2170711"/>
                </a:lnTo>
                <a:lnTo>
                  <a:pt x="2255634" y="2074423"/>
                </a:lnTo>
                <a:cubicBezTo>
                  <a:pt x="2162133" y="2192542"/>
                  <a:pt x="2045544" y="2290371"/>
                  <a:pt x="1912983" y="2361941"/>
                </a:cubicBezTo>
                <a:lnTo>
                  <a:pt x="1961874" y="2639170"/>
                </a:lnTo>
                <a:lnTo>
                  <a:pt x="1750550" y="2716085"/>
                </a:lnTo>
                <a:lnTo>
                  <a:pt x="1609803" y="2472290"/>
                </a:lnTo>
                <a:cubicBezTo>
                  <a:pt x="1462251" y="2502673"/>
                  <a:pt x="1310056" y="2502673"/>
                  <a:pt x="1162504" y="2472290"/>
                </a:cubicBezTo>
                <a:lnTo>
                  <a:pt x="1021758" y="2716085"/>
                </a:lnTo>
                <a:lnTo>
                  <a:pt x="810434" y="2639170"/>
                </a:lnTo>
                <a:lnTo>
                  <a:pt x="859325" y="2361942"/>
                </a:lnTo>
                <a:cubicBezTo>
                  <a:pt x="726764" y="2290372"/>
                  <a:pt x="610176" y="2192543"/>
                  <a:pt x="516674" y="2074424"/>
                </a:cubicBezTo>
                <a:lnTo>
                  <a:pt x="252147" y="2170711"/>
                </a:lnTo>
                <a:lnTo>
                  <a:pt x="139704" y="1975954"/>
                </a:lnTo>
                <a:lnTo>
                  <a:pt x="355355" y="1795011"/>
                </a:lnTo>
                <a:cubicBezTo>
                  <a:pt x="299812" y="1654977"/>
                  <a:pt x="273383" y="1505094"/>
                  <a:pt x="277682" y="1354508"/>
                </a:cubicBezTo>
                <a:lnTo>
                  <a:pt x="13151" y="1258234"/>
                </a:lnTo>
                <a:lnTo>
                  <a:pt x="52202" y="1036765"/>
                </a:lnTo>
                <a:lnTo>
                  <a:pt x="333708" y="1036772"/>
                </a:lnTo>
                <a:cubicBezTo>
                  <a:pt x="381172" y="893797"/>
                  <a:pt x="457269" y="761992"/>
                  <a:pt x="557357" y="649400"/>
                </a:cubicBezTo>
                <a:lnTo>
                  <a:pt x="416598" y="405612"/>
                </a:lnTo>
                <a:lnTo>
                  <a:pt x="588870" y="261058"/>
                </a:lnTo>
                <a:lnTo>
                  <a:pt x="804512" y="442013"/>
                </a:lnTo>
                <a:cubicBezTo>
                  <a:pt x="932774" y="362997"/>
                  <a:pt x="1075790" y="310943"/>
                  <a:pt x="1224835" y="289028"/>
                </a:cubicBezTo>
                <a:lnTo>
                  <a:pt x="1273711" y="11797"/>
                </a:lnTo>
                <a:lnTo>
                  <a:pt x="1498597" y="11797"/>
                </a:lnTo>
                <a:lnTo>
                  <a:pt x="1547473" y="289027"/>
                </a:lnTo>
                <a:cubicBezTo>
                  <a:pt x="1696518" y="310942"/>
                  <a:pt x="1839534" y="362996"/>
                  <a:pt x="1967796" y="442012"/>
                </a:cubicBezTo>
                <a:lnTo>
                  <a:pt x="1967796" y="44201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5297" tIns="677340" rIns="585297" bIns="72582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200" b="1" kern="1200" dirty="0" err="1" smtClean="0"/>
              <a:t>Recruiting</a:t>
            </a:r>
            <a:r>
              <a:rPr lang="it-IT" sz="2200" b="1" kern="1200" dirty="0" smtClean="0"/>
              <a:t> </a:t>
            </a:r>
            <a:r>
              <a:rPr lang="it-IT" sz="2200" b="1" kern="1200" dirty="0" err="1" smtClean="0"/>
              <a:t>fee</a:t>
            </a:r>
            <a:r>
              <a:rPr lang="it-IT" sz="2200" b="1" kern="1200" dirty="0" smtClean="0"/>
              <a:t> </a:t>
            </a:r>
            <a:endParaRPr lang="it-IT" sz="2200" b="1" kern="1200" dirty="0"/>
          </a:p>
        </p:txBody>
      </p:sp>
      <p:sp>
        <p:nvSpPr>
          <p:cNvPr id="9" name="Figura a mano libera 8"/>
          <p:cNvSpPr/>
          <p:nvPr/>
        </p:nvSpPr>
        <p:spPr>
          <a:xfrm>
            <a:off x="2706992" y="2953747"/>
            <a:ext cx="2016224" cy="2016224"/>
          </a:xfrm>
          <a:custGeom>
            <a:avLst/>
            <a:gdLst>
              <a:gd name="connsiteX0" fmla="*/ 1508634 w 2016224"/>
              <a:gd name="connsiteY0" fmla="*/ 510658 h 2016224"/>
              <a:gd name="connsiteX1" fmla="*/ 1806095 w 2016224"/>
              <a:gd name="connsiteY1" fmla="*/ 421009 h 2016224"/>
              <a:gd name="connsiteX2" fmla="*/ 1915549 w 2016224"/>
              <a:gd name="connsiteY2" fmla="*/ 610590 h 2016224"/>
              <a:gd name="connsiteX3" fmla="*/ 1689180 w 2016224"/>
              <a:gd name="connsiteY3" fmla="*/ 823374 h 2016224"/>
              <a:gd name="connsiteX4" fmla="*/ 1689180 w 2016224"/>
              <a:gd name="connsiteY4" fmla="*/ 1192849 h 2016224"/>
              <a:gd name="connsiteX5" fmla="*/ 1915549 w 2016224"/>
              <a:gd name="connsiteY5" fmla="*/ 1405634 h 2016224"/>
              <a:gd name="connsiteX6" fmla="*/ 1806095 w 2016224"/>
              <a:gd name="connsiteY6" fmla="*/ 1595215 h 2016224"/>
              <a:gd name="connsiteX7" fmla="*/ 1508634 w 2016224"/>
              <a:gd name="connsiteY7" fmla="*/ 1505566 h 2016224"/>
              <a:gd name="connsiteX8" fmla="*/ 1188659 w 2016224"/>
              <a:gd name="connsiteY8" fmla="*/ 1690303 h 2016224"/>
              <a:gd name="connsiteX9" fmla="*/ 1117567 w 2016224"/>
              <a:gd name="connsiteY9" fmla="*/ 1992737 h 2016224"/>
              <a:gd name="connsiteX10" fmla="*/ 898657 w 2016224"/>
              <a:gd name="connsiteY10" fmla="*/ 1992737 h 2016224"/>
              <a:gd name="connsiteX11" fmla="*/ 827565 w 2016224"/>
              <a:gd name="connsiteY11" fmla="*/ 1690303 h 2016224"/>
              <a:gd name="connsiteX12" fmla="*/ 507590 w 2016224"/>
              <a:gd name="connsiteY12" fmla="*/ 1505566 h 2016224"/>
              <a:gd name="connsiteX13" fmla="*/ 210129 w 2016224"/>
              <a:gd name="connsiteY13" fmla="*/ 1595215 h 2016224"/>
              <a:gd name="connsiteX14" fmla="*/ 100675 w 2016224"/>
              <a:gd name="connsiteY14" fmla="*/ 1405634 h 2016224"/>
              <a:gd name="connsiteX15" fmla="*/ 327044 w 2016224"/>
              <a:gd name="connsiteY15" fmla="*/ 1192850 h 2016224"/>
              <a:gd name="connsiteX16" fmla="*/ 327044 w 2016224"/>
              <a:gd name="connsiteY16" fmla="*/ 823375 h 2016224"/>
              <a:gd name="connsiteX17" fmla="*/ 100675 w 2016224"/>
              <a:gd name="connsiteY17" fmla="*/ 610590 h 2016224"/>
              <a:gd name="connsiteX18" fmla="*/ 210129 w 2016224"/>
              <a:gd name="connsiteY18" fmla="*/ 421009 h 2016224"/>
              <a:gd name="connsiteX19" fmla="*/ 507590 w 2016224"/>
              <a:gd name="connsiteY19" fmla="*/ 510658 h 2016224"/>
              <a:gd name="connsiteX20" fmla="*/ 827565 w 2016224"/>
              <a:gd name="connsiteY20" fmla="*/ 325921 h 2016224"/>
              <a:gd name="connsiteX21" fmla="*/ 898657 w 2016224"/>
              <a:gd name="connsiteY21" fmla="*/ 23487 h 2016224"/>
              <a:gd name="connsiteX22" fmla="*/ 1117567 w 2016224"/>
              <a:gd name="connsiteY22" fmla="*/ 23487 h 2016224"/>
              <a:gd name="connsiteX23" fmla="*/ 1188659 w 2016224"/>
              <a:gd name="connsiteY23" fmla="*/ 325921 h 2016224"/>
              <a:gd name="connsiteX24" fmla="*/ 1508634 w 2016224"/>
              <a:gd name="connsiteY24" fmla="*/ 510658 h 20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16224" h="2016224">
                <a:moveTo>
                  <a:pt x="1508634" y="510658"/>
                </a:moveTo>
                <a:lnTo>
                  <a:pt x="1806095" y="421009"/>
                </a:lnTo>
                <a:lnTo>
                  <a:pt x="1915549" y="610590"/>
                </a:lnTo>
                <a:lnTo>
                  <a:pt x="1689180" y="823374"/>
                </a:lnTo>
                <a:cubicBezTo>
                  <a:pt x="1721993" y="944347"/>
                  <a:pt x="1721993" y="1071876"/>
                  <a:pt x="1689180" y="1192849"/>
                </a:cubicBezTo>
                <a:lnTo>
                  <a:pt x="1915549" y="1405634"/>
                </a:lnTo>
                <a:lnTo>
                  <a:pt x="1806095" y="1595215"/>
                </a:lnTo>
                <a:lnTo>
                  <a:pt x="1508634" y="1505566"/>
                </a:lnTo>
                <a:cubicBezTo>
                  <a:pt x="1420275" y="1594470"/>
                  <a:pt x="1309831" y="1658234"/>
                  <a:pt x="1188659" y="1690303"/>
                </a:cubicBezTo>
                <a:lnTo>
                  <a:pt x="1117567" y="1992737"/>
                </a:lnTo>
                <a:lnTo>
                  <a:pt x="898657" y="1992737"/>
                </a:lnTo>
                <a:lnTo>
                  <a:pt x="827565" y="1690303"/>
                </a:lnTo>
                <a:cubicBezTo>
                  <a:pt x="706393" y="1658234"/>
                  <a:pt x="595949" y="1594469"/>
                  <a:pt x="507590" y="1505566"/>
                </a:cubicBezTo>
                <a:lnTo>
                  <a:pt x="210129" y="1595215"/>
                </a:lnTo>
                <a:lnTo>
                  <a:pt x="100675" y="1405634"/>
                </a:lnTo>
                <a:lnTo>
                  <a:pt x="327044" y="1192850"/>
                </a:lnTo>
                <a:cubicBezTo>
                  <a:pt x="294231" y="1071877"/>
                  <a:pt x="294231" y="944348"/>
                  <a:pt x="327044" y="823375"/>
                </a:cubicBezTo>
                <a:lnTo>
                  <a:pt x="100675" y="610590"/>
                </a:lnTo>
                <a:lnTo>
                  <a:pt x="210129" y="421009"/>
                </a:lnTo>
                <a:lnTo>
                  <a:pt x="507590" y="510658"/>
                </a:lnTo>
                <a:cubicBezTo>
                  <a:pt x="595949" y="421754"/>
                  <a:pt x="706393" y="357990"/>
                  <a:pt x="827565" y="325921"/>
                </a:cubicBezTo>
                <a:lnTo>
                  <a:pt x="898657" y="23487"/>
                </a:lnTo>
                <a:lnTo>
                  <a:pt x="1117567" y="23487"/>
                </a:lnTo>
                <a:lnTo>
                  <a:pt x="1188659" y="325921"/>
                </a:lnTo>
                <a:cubicBezTo>
                  <a:pt x="1309831" y="357990"/>
                  <a:pt x="1420275" y="421755"/>
                  <a:pt x="1508634" y="51065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53123"/>
              <a:satOff val="-2196"/>
              <a:lumOff val="12807"/>
              <a:alphaOff val="0"/>
            </a:schemeClr>
          </a:fillRef>
          <a:effectRef idx="0">
            <a:schemeClr val="accent1">
              <a:shade val="80000"/>
              <a:hueOff val="153123"/>
              <a:satOff val="-2196"/>
              <a:lumOff val="128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5530" tIns="538598" rIns="535530" bIns="53859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200" b="1" kern="1200" dirty="0" smtClean="0"/>
              <a:t>Bonus sulla raccolta</a:t>
            </a:r>
            <a:endParaRPr lang="it-IT" sz="2200" b="1" kern="1200" dirty="0"/>
          </a:p>
        </p:txBody>
      </p:sp>
      <p:sp>
        <p:nvSpPr>
          <p:cNvPr id="10" name="Figura a mano libera 9"/>
          <p:cNvSpPr/>
          <p:nvPr/>
        </p:nvSpPr>
        <p:spPr>
          <a:xfrm>
            <a:off x="3614292" y="1340767"/>
            <a:ext cx="2419470" cy="2419470"/>
          </a:xfrm>
          <a:custGeom>
            <a:avLst/>
            <a:gdLst>
              <a:gd name="connsiteX0" fmla="*/ 1478153 w 1975488"/>
              <a:gd name="connsiteY0" fmla="*/ 500341 h 1975488"/>
              <a:gd name="connsiteX1" fmla="*/ 1769604 w 1975488"/>
              <a:gd name="connsiteY1" fmla="*/ 412503 h 1975488"/>
              <a:gd name="connsiteX2" fmla="*/ 1876848 w 1975488"/>
              <a:gd name="connsiteY2" fmla="*/ 598254 h 1975488"/>
              <a:gd name="connsiteX3" fmla="*/ 1655052 w 1975488"/>
              <a:gd name="connsiteY3" fmla="*/ 806739 h 1975488"/>
              <a:gd name="connsiteX4" fmla="*/ 1655052 w 1975488"/>
              <a:gd name="connsiteY4" fmla="*/ 1168749 h 1975488"/>
              <a:gd name="connsiteX5" fmla="*/ 1876848 w 1975488"/>
              <a:gd name="connsiteY5" fmla="*/ 1377234 h 1975488"/>
              <a:gd name="connsiteX6" fmla="*/ 1769604 w 1975488"/>
              <a:gd name="connsiteY6" fmla="*/ 1562985 h 1975488"/>
              <a:gd name="connsiteX7" fmla="*/ 1478153 w 1975488"/>
              <a:gd name="connsiteY7" fmla="*/ 1475147 h 1975488"/>
              <a:gd name="connsiteX8" fmla="*/ 1164643 w 1975488"/>
              <a:gd name="connsiteY8" fmla="*/ 1656152 h 1975488"/>
              <a:gd name="connsiteX9" fmla="*/ 1094987 w 1975488"/>
              <a:gd name="connsiteY9" fmla="*/ 1952475 h 1975488"/>
              <a:gd name="connsiteX10" fmla="*/ 880501 w 1975488"/>
              <a:gd name="connsiteY10" fmla="*/ 1952475 h 1975488"/>
              <a:gd name="connsiteX11" fmla="*/ 810845 w 1975488"/>
              <a:gd name="connsiteY11" fmla="*/ 1656152 h 1975488"/>
              <a:gd name="connsiteX12" fmla="*/ 497335 w 1975488"/>
              <a:gd name="connsiteY12" fmla="*/ 1475147 h 1975488"/>
              <a:gd name="connsiteX13" fmla="*/ 205884 w 1975488"/>
              <a:gd name="connsiteY13" fmla="*/ 1562985 h 1975488"/>
              <a:gd name="connsiteX14" fmla="*/ 98640 w 1975488"/>
              <a:gd name="connsiteY14" fmla="*/ 1377234 h 1975488"/>
              <a:gd name="connsiteX15" fmla="*/ 320436 w 1975488"/>
              <a:gd name="connsiteY15" fmla="*/ 1168749 h 1975488"/>
              <a:gd name="connsiteX16" fmla="*/ 320436 w 1975488"/>
              <a:gd name="connsiteY16" fmla="*/ 806739 h 1975488"/>
              <a:gd name="connsiteX17" fmla="*/ 98640 w 1975488"/>
              <a:gd name="connsiteY17" fmla="*/ 598254 h 1975488"/>
              <a:gd name="connsiteX18" fmla="*/ 205884 w 1975488"/>
              <a:gd name="connsiteY18" fmla="*/ 412503 h 1975488"/>
              <a:gd name="connsiteX19" fmla="*/ 497335 w 1975488"/>
              <a:gd name="connsiteY19" fmla="*/ 500341 h 1975488"/>
              <a:gd name="connsiteX20" fmla="*/ 810845 w 1975488"/>
              <a:gd name="connsiteY20" fmla="*/ 319336 h 1975488"/>
              <a:gd name="connsiteX21" fmla="*/ 880501 w 1975488"/>
              <a:gd name="connsiteY21" fmla="*/ 23013 h 1975488"/>
              <a:gd name="connsiteX22" fmla="*/ 1094987 w 1975488"/>
              <a:gd name="connsiteY22" fmla="*/ 23013 h 1975488"/>
              <a:gd name="connsiteX23" fmla="*/ 1164643 w 1975488"/>
              <a:gd name="connsiteY23" fmla="*/ 319336 h 1975488"/>
              <a:gd name="connsiteX24" fmla="*/ 1478153 w 1975488"/>
              <a:gd name="connsiteY24" fmla="*/ 500341 h 19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75488" h="1975488">
                <a:moveTo>
                  <a:pt x="1271517" y="499706"/>
                </a:moveTo>
                <a:lnTo>
                  <a:pt x="1482815" y="368840"/>
                </a:lnTo>
                <a:lnTo>
                  <a:pt x="1606649" y="492673"/>
                </a:lnTo>
                <a:lnTo>
                  <a:pt x="1475782" y="703971"/>
                </a:lnTo>
                <a:cubicBezTo>
                  <a:pt x="1526186" y="790658"/>
                  <a:pt x="1552592" y="889205"/>
                  <a:pt x="1552284" y="989479"/>
                </a:cubicBezTo>
                <a:lnTo>
                  <a:pt x="1771267" y="1107035"/>
                </a:lnTo>
                <a:lnTo>
                  <a:pt x="1725940" y="1276196"/>
                </a:lnTo>
                <a:lnTo>
                  <a:pt x="1477518" y="1268511"/>
                </a:lnTo>
                <a:cubicBezTo>
                  <a:pt x="1427647" y="1355505"/>
                  <a:pt x="1355506" y="1427647"/>
                  <a:pt x="1268511" y="1477517"/>
                </a:cubicBezTo>
                <a:lnTo>
                  <a:pt x="1276195" y="1725940"/>
                </a:lnTo>
                <a:lnTo>
                  <a:pt x="1107036" y="1771266"/>
                </a:lnTo>
                <a:lnTo>
                  <a:pt x="989479" y="1552284"/>
                </a:lnTo>
                <a:cubicBezTo>
                  <a:pt x="889205" y="1552592"/>
                  <a:pt x="790657" y="1526186"/>
                  <a:pt x="703971" y="1475782"/>
                </a:cubicBezTo>
                <a:lnTo>
                  <a:pt x="492673" y="1606648"/>
                </a:lnTo>
                <a:lnTo>
                  <a:pt x="368839" y="1482815"/>
                </a:lnTo>
                <a:lnTo>
                  <a:pt x="499706" y="1271517"/>
                </a:lnTo>
                <a:cubicBezTo>
                  <a:pt x="449302" y="1184830"/>
                  <a:pt x="422896" y="1086283"/>
                  <a:pt x="423204" y="986009"/>
                </a:cubicBezTo>
                <a:lnTo>
                  <a:pt x="204221" y="868453"/>
                </a:lnTo>
                <a:lnTo>
                  <a:pt x="249548" y="699292"/>
                </a:lnTo>
                <a:lnTo>
                  <a:pt x="497970" y="706977"/>
                </a:lnTo>
                <a:cubicBezTo>
                  <a:pt x="547841" y="619983"/>
                  <a:pt x="619982" y="547841"/>
                  <a:pt x="706977" y="497971"/>
                </a:cubicBezTo>
                <a:lnTo>
                  <a:pt x="699293" y="249548"/>
                </a:lnTo>
                <a:lnTo>
                  <a:pt x="868452" y="204222"/>
                </a:lnTo>
                <a:lnTo>
                  <a:pt x="986009" y="423204"/>
                </a:lnTo>
                <a:cubicBezTo>
                  <a:pt x="1086283" y="422896"/>
                  <a:pt x="1184831" y="449302"/>
                  <a:pt x="1271517" y="49970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06246"/>
              <a:satOff val="-4392"/>
              <a:lumOff val="25615"/>
              <a:alphaOff val="0"/>
            </a:schemeClr>
          </a:fillRef>
          <a:effectRef idx="0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3214" tIns="683213" rIns="683213" bIns="683214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200" b="1" kern="1200" dirty="0" err="1" smtClean="0"/>
              <a:t>Mng</a:t>
            </a:r>
            <a:r>
              <a:rPr lang="it-IT" sz="2200" b="1" kern="1200" dirty="0" smtClean="0"/>
              <a:t> </a:t>
            </a:r>
            <a:r>
              <a:rPr lang="it-IT" sz="2200" b="1" kern="1200" dirty="0" err="1" smtClean="0"/>
              <a:t>fee</a:t>
            </a:r>
            <a:endParaRPr lang="it-IT" sz="2200" b="1" kern="1200" dirty="0"/>
          </a:p>
        </p:txBody>
      </p:sp>
      <p:sp>
        <p:nvSpPr>
          <p:cNvPr id="11" name="Freccia ad arco 10"/>
          <p:cNvSpPr/>
          <p:nvPr/>
        </p:nvSpPr>
        <p:spPr>
          <a:xfrm>
            <a:off x="4116201" y="3185315"/>
            <a:ext cx="3548554" cy="3548554"/>
          </a:xfrm>
          <a:prstGeom prst="circularArrow">
            <a:avLst>
              <a:gd name="adj1" fmla="val 4687"/>
              <a:gd name="adj2" fmla="val 299029"/>
              <a:gd name="adj3" fmla="val 2533241"/>
              <a:gd name="adj4" fmla="val 15824971"/>
              <a:gd name="adj5" fmla="val 5469"/>
            </a:avLst>
          </a:prstGeom>
        </p:spPr>
        <p:style>
          <a:lnRef idx="0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orma 11"/>
          <p:cNvSpPr/>
          <p:nvPr/>
        </p:nvSpPr>
        <p:spPr>
          <a:xfrm>
            <a:off x="2349923" y="2504001"/>
            <a:ext cx="2578246" cy="2578246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accent1">
              <a:shade val="90000"/>
              <a:hueOff val="153150"/>
              <a:satOff val="-2127"/>
              <a:lumOff val="11477"/>
              <a:alphaOff val="0"/>
            </a:schemeClr>
          </a:lnRef>
          <a:fillRef idx="1">
            <a:schemeClr val="accent1">
              <a:shade val="90000"/>
              <a:hueOff val="153150"/>
              <a:satOff val="-2127"/>
              <a:lumOff val="11477"/>
              <a:alphaOff val="0"/>
            </a:schemeClr>
          </a:fillRef>
          <a:effectRef idx="0">
            <a:schemeClr val="accent1">
              <a:shade val="90000"/>
              <a:hueOff val="153150"/>
              <a:satOff val="-2127"/>
              <a:lumOff val="11477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ccia ad arco 12"/>
          <p:cNvSpPr/>
          <p:nvPr/>
        </p:nvSpPr>
        <p:spPr>
          <a:xfrm>
            <a:off x="3379333" y="1126421"/>
            <a:ext cx="2779868" cy="2779868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shade val="90000"/>
              <a:hueOff val="306300"/>
              <a:satOff val="-4255"/>
              <a:lumOff val="22954"/>
              <a:alphaOff val="0"/>
            </a:schemeClr>
          </a:lnRef>
          <a:fillRef idx="1">
            <a:schemeClr val="accent1">
              <a:shade val="90000"/>
              <a:hueOff val="306300"/>
              <a:satOff val="-4255"/>
              <a:lumOff val="22954"/>
              <a:alphaOff val="0"/>
            </a:schemeClr>
          </a:fillRef>
          <a:effectRef idx="0">
            <a:schemeClr val="accent1">
              <a:shade val="90000"/>
              <a:hueOff val="306300"/>
              <a:satOff val="-4255"/>
              <a:lumOff val="22954"/>
              <a:alphaOff val="0"/>
            </a:schemeClr>
          </a:effectRef>
          <a:fontRef idx="minor">
            <a:schemeClr val="lt1"/>
          </a:fontRef>
        </p:style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04115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76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b="1" dirty="0" smtClean="0"/>
              <a:t>I principi ispiratori</a:t>
            </a:r>
            <a:endParaRPr lang="it-IT" b="1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854135647"/>
              </p:ext>
            </p:extLst>
          </p:nvPr>
        </p:nvGraphicFramePr>
        <p:xfrm>
          <a:off x="611560" y="1397000"/>
          <a:ext cx="784887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685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256127" y="1425455"/>
            <a:ext cx="4273202" cy="114134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ettangolo 11"/>
          <p:cNvSpPr/>
          <p:nvPr/>
        </p:nvSpPr>
        <p:spPr>
          <a:xfrm>
            <a:off x="912811" y="913332"/>
            <a:ext cx="313924" cy="3139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igura a mano libera 12"/>
          <p:cNvSpPr/>
          <p:nvPr/>
        </p:nvSpPr>
        <p:spPr>
          <a:xfrm>
            <a:off x="256127" y="620688"/>
            <a:ext cx="4273202" cy="903113"/>
          </a:xfrm>
          <a:custGeom>
            <a:avLst/>
            <a:gdLst>
              <a:gd name="connsiteX0" fmla="*/ 0 w 4273202"/>
              <a:gd name="connsiteY0" fmla="*/ 0 h 903113"/>
              <a:gd name="connsiteX1" fmla="*/ 4273202 w 4273202"/>
              <a:gd name="connsiteY1" fmla="*/ 0 h 903113"/>
              <a:gd name="connsiteX2" fmla="*/ 4273202 w 4273202"/>
              <a:gd name="connsiteY2" fmla="*/ 903113 h 903113"/>
              <a:gd name="connsiteX3" fmla="*/ 0 w 4273202"/>
              <a:gd name="connsiteY3" fmla="*/ 903113 h 903113"/>
              <a:gd name="connsiteX4" fmla="*/ 0 w 4273202"/>
              <a:gd name="connsiteY4" fmla="*/ 0 h 90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3202" h="903113">
                <a:moveTo>
                  <a:pt x="0" y="0"/>
                </a:moveTo>
                <a:lnTo>
                  <a:pt x="4273202" y="0"/>
                </a:lnTo>
                <a:lnTo>
                  <a:pt x="4273202" y="903113"/>
                </a:lnTo>
                <a:lnTo>
                  <a:pt x="0" y="9031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35560" rIns="53340" bIns="3556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800" i="0" kern="1200" dirty="0" smtClean="0">
                <a:solidFill>
                  <a:srgbClr val="C00000"/>
                </a:solidFill>
              </a:rPr>
              <a:t>Cliente Retail</a:t>
            </a:r>
            <a:endParaRPr lang="it-IT" sz="2800" i="0" kern="1200" dirty="0">
              <a:solidFill>
                <a:srgbClr val="C000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71823" y="1718099"/>
            <a:ext cx="313917" cy="3139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igura a mano libera 14"/>
          <p:cNvSpPr/>
          <p:nvPr/>
        </p:nvSpPr>
        <p:spPr>
          <a:xfrm>
            <a:off x="570947" y="1791262"/>
            <a:ext cx="3974078" cy="731741"/>
          </a:xfrm>
          <a:custGeom>
            <a:avLst/>
            <a:gdLst>
              <a:gd name="connsiteX0" fmla="*/ 0 w 3974078"/>
              <a:gd name="connsiteY0" fmla="*/ 0 h 731741"/>
              <a:gd name="connsiteX1" fmla="*/ 3974078 w 3974078"/>
              <a:gd name="connsiteY1" fmla="*/ 0 h 731741"/>
              <a:gd name="connsiteX2" fmla="*/ 3974078 w 3974078"/>
              <a:gd name="connsiteY2" fmla="*/ 731741 h 731741"/>
              <a:gd name="connsiteX3" fmla="*/ 0 w 3974078"/>
              <a:gd name="connsiteY3" fmla="*/ 731741 h 731741"/>
              <a:gd name="connsiteX4" fmla="*/ 0 w 3974078"/>
              <a:gd name="connsiteY4" fmla="*/ 0 h 73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4078" h="731741">
                <a:moveTo>
                  <a:pt x="0" y="0"/>
                </a:moveTo>
                <a:lnTo>
                  <a:pt x="3974078" y="0"/>
                </a:lnTo>
                <a:lnTo>
                  <a:pt x="3974078" y="731741"/>
                </a:lnTo>
                <a:lnTo>
                  <a:pt x="0" y="7317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dirty="0" smtClean="0"/>
              <a:t>1. Copertura persona/famiglia</a:t>
            </a:r>
            <a:r>
              <a:rPr lang="it-IT" sz="1600" kern="1200" dirty="0" smtClean="0"/>
              <a:t>:-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kern="1200" dirty="0" smtClean="0"/>
              <a:t>- </a:t>
            </a:r>
            <a:r>
              <a:rPr lang="it-IT" sz="1500" kern="1200" dirty="0" smtClean="0"/>
              <a:t>TCM  (AFI ESCA)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500" kern="1200" dirty="0" smtClean="0"/>
              <a:t>- Mutua (RBM)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500" kern="1200" dirty="0" smtClean="0"/>
              <a:t>- LTC (RBM)</a:t>
            </a:r>
            <a:endParaRPr lang="it-IT" sz="1600" kern="1200" dirty="0"/>
          </a:p>
        </p:txBody>
      </p:sp>
      <p:sp>
        <p:nvSpPr>
          <p:cNvPr id="16" name="Rettangolo 15"/>
          <p:cNvSpPr/>
          <p:nvPr/>
        </p:nvSpPr>
        <p:spPr>
          <a:xfrm>
            <a:off x="256127" y="2924945"/>
            <a:ext cx="345308" cy="3139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igura a mano libera 16"/>
          <p:cNvSpPr/>
          <p:nvPr/>
        </p:nvSpPr>
        <p:spPr>
          <a:xfrm>
            <a:off x="570947" y="2924942"/>
            <a:ext cx="3974078" cy="731741"/>
          </a:xfrm>
          <a:custGeom>
            <a:avLst/>
            <a:gdLst>
              <a:gd name="connsiteX0" fmla="*/ 0 w 3974078"/>
              <a:gd name="connsiteY0" fmla="*/ 0 h 731741"/>
              <a:gd name="connsiteX1" fmla="*/ 3974078 w 3974078"/>
              <a:gd name="connsiteY1" fmla="*/ 0 h 731741"/>
              <a:gd name="connsiteX2" fmla="*/ 3974078 w 3974078"/>
              <a:gd name="connsiteY2" fmla="*/ 731741 h 731741"/>
              <a:gd name="connsiteX3" fmla="*/ 0 w 3974078"/>
              <a:gd name="connsiteY3" fmla="*/ 731741 h 731741"/>
              <a:gd name="connsiteX4" fmla="*/ 0 w 3974078"/>
              <a:gd name="connsiteY4" fmla="*/ 0 h 73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4078" h="731741">
                <a:moveTo>
                  <a:pt x="0" y="0"/>
                </a:moveTo>
                <a:lnTo>
                  <a:pt x="3974078" y="0"/>
                </a:lnTo>
                <a:lnTo>
                  <a:pt x="3974078" y="731741"/>
                </a:lnTo>
                <a:lnTo>
                  <a:pt x="0" y="7317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dirty="0" smtClean="0"/>
              <a:t>2. Integrazione pensione/rendita: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500" kern="1200" dirty="0" smtClean="0"/>
              <a:t>Polizze di rendita immediata e differita a  Premio Unico e Premio Annuo ricorrente (</a:t>
            </a:r>
            <a:r>
              <a:rPr lang="it-IT" sz="1500" kern="1200" dirty="0" err="1" smtClean="0"/>
              <a:t>Wiener</a:t>
            </a:r>
            <a:r>
              <a:rPr lang="it-IT" sz="1500" kern="1200" dirty="0" smtClean="0"/>
              <a:t>)</a:t>
            </a:r>
            <a:endParaRPr lang="it-IT" sz="1500" kern="1200" dirty="0"/>
          </a:p>
        </p:txBody>
      </p:sp>
      <p:sp>
        <p:nvSpPr>
          <p:cNvPr id="18" name="Rettangolo 17"/>
          <p:cNvSpPr/>
          <p:nvPr/>
        </p:nvSpPr>
        <p:spPr>
          <a:xfrm>
            <a:off x="251520" y="3861046"/>
            <a:ext cx="313917" cy="3139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igura a mano libera 18"/>
          <p:cNvSpPr/>
          <p:nvPr/>
        </p:nvSpPr>
        <p:spPr>
          <a:xfrm>
            <a:off x="611562" y="4137416"/>
            <a:ext cx="3974078" cy="731741"/>
          </a:xfrm>
          <a:custGeom>
            <a:avLst/>
            <a:gdLst>
              <a:gd name="connsiteX0" fmla="*/ 0 w 3974078"/>
              <a:gd name="connsiteY0" fmla="*/ 0 h 731741"/>
              <a:gd name="connsiteX1" fmla="*/ 3974078 w 3974078"/>
              <a:gd name="connsiteY1" fmla="*/ 0 h 731741"/>
              <a:gd name="connsiteX2" fmla="*/ 3974078 w 3974078"/>
              <a:gd name="connsiteY2" fmla="*/ 731741 h 731741"/>
              <a:gd name="connsiteX3" fmla="*/ 0 w 3974078"/>
              <a:gd name="connsiteY3" fmla="*/ 731741 h 731741"/>
              <a:gd name="connsiteX4" fmla="*/ 0 w 3974078"/>
              <a:gd name="connsiteY4" fmla="*/ 0 h 73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4078" h="731741">
                <a:moveTo>
                  <a:pt x="0" y="0"/>
                </a:moveTo>
                <a:lnTo>
                  <a:pt x="3974078" y="0"/>
                </a:lnTo>
                <a:lnTo>
                  <a:pt x="3974078" y="731741"/>
                </a:lnTo>
                <a:lnTo>
                  <a:pt x="0" y="7317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dirty="0" smtClean="0"/>
              <a:t>3. Gestione del risparmio: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500" kern="1200" dirty="0" smtClean="0"/>
              <a:t>- Polizze Ramo I (</a:t>
            </a:r>
            <a:r>
              <a:rPr lang="it-IT" sz="1500" kern="1200" dirty="0" err="1" smtClean="0"/>
              <a:t>Wiener</a:t>
            </a:r>
            <a:r>
              <a:rPr lang="it-IT" sz="1500" kern="1200" dirty="0" smtClean="0"/>
              <a:t> , </a:t>
            </a:r>
            <a:r>
              <a:rPr lang="it-IT" sz="1500" kern="1200" dirty="0" err="1" smtClean="0"/>
              <a:t>Uniqa</a:t>
            </a:r>
            <a:r>
              <a:rPr lang="it-IT" sz="1500" kern="1200" dirty="0" smtClean="0"/>
              <a:t>)  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500" kern="1200" dirty="0" smtClean="0"/>
              <a:t>- Polizze Unit </a:t>
            </a:r>
            <a:r>
              <a:rPr lang="it-IT" sz="1500" kern="1200" dirty="0" err="1" smtClean="0"/>
              <a:t>Linked</a:t>
            </a:r>
            <a:r>
              <a:rPr lang="it-IT" sz="1500" kern="1200" dirty="0" smtClean="0"/>
              <a:t> Ramo III a Premio Unico e Premio Annuo ricorrente (</a:t>
            </a:r>
            <a:r>
              <a:rPr lang="it-IT" sz="1500" kern="1200" dirty="0" err="1" smtClean="0"/>
              <a:t>Zurich</a:t>
            </a:r>
            <a:r>
              <a:rPr lang="it-IT" sz="1500" kern="1200" dirty="0" smtClean="0"/>
              <a:t>, </a:t>
            </a:r>
            <a:r>
              <a:rPr lang="it-IT" sz="1500" kern="1200" dirty="0" err="1" smtClean="0"/>
              <a:t>Uniqa</a:t>
            </a:r>
            <a:r>
              <a:rPr lang="it-IT" sz="1500" kern="1200" dirty="0" smtClean="0"/>
              <a:t>) 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500" kern="1200" dirty="0" smtClean="0"/>
              <a:t>- Polizze </a:t>
            </a:r>
            <a:r>
              <a:rPr lang="it-IT" sz="1500" kern="1200" dirty="0" err="1" smtClean="0"/>
              <a:t>Multiramo</a:t>
            </a:r>
            <a:r>
              <a:rPr lang="it-IT" sz="1500" kern="1200" dirty="0" smtClean="0"/>
              <a:t> I + III  (CNP</a:t>
            </a:r>
            <a:r>
              <a:rPr lang="it-IT" sz="1600" kern="1200" dirty="0" smtClean="0"/>
              <a:t>)</a:t>
            </a:r>
            <a:endParaRPr lang="it-IT" sz="1600" kern="1200" dirty="0"/>
          </a:p>
        </p:txBody>
      </p:sp>
      <p:sp>
        <p:nvSpPr>
          <p:cNvPr id="20" name="Rettangolo 19"/>
          <p:cNvSpPr/>
          <p:nvPr/>
        </p:nvSpPr>
        <p:spPr>
          <a:xfrm flipV="1">
            <a:off x="4763293" y="1425455"/>
            <a:ext cx="4273202" cy="114134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Rettangolo 20"/>
          <p:cNvSpPr/>
          <p:nvPr/>
        </p:nvSpPr>
        <p:spPr>
          <a:xfrm>
            <a:off x="5375614" y="913332"/>
            <a:ext cx="313924" cy="3139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igura a mano libera 21"/>
          <p:cNvSpPr/>
          <p:nvPr/>
        </p:nvSpPr>
        <p:spPr>
          <a:xfrm>
            <a:off x="4758685" y="620688"/>
            <a:ext cx="4273202" cy="903113"/>
          </a:xfrm>
          <a:custGeom>
            <a:avLst/>
            <a:gdLst>
              <a:gd name="connsiteX0" fmla="*/ 0 w 4273202"/>
              <a:gd name="connsiteY0" fmla="*/ 0 h 903113"/>
              <a:gd name="connsiteX1" fmla="*/ 4273202 w 4273202"/>
              <a:gd name="connsiteY1" fmla="*/ 0 h 903113"/>
              <a:gd name="connsiteX2" fmla="*/ 4273202 w 4273202"/>
              <a:gd name="connsiteY2" fmla="*/ 903113 h 903113"/>
              <a:gd name="connsiteX3" fmla="*/ 0 w 4273202"/>
              <a:gd name="connsiteY3" fmla="*/ 903113 h 903113"/>
              <a:gd name="connsiteX4" fmla="*/ 0 w 4273202"/>
              <a:gd name="connsiteY4" fmla="*/ 0 h 90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3202" h="903113">
                <a:moveTo>
                  <a:pt x="0" y="0"/>
                </a:moveTo>
                <a:lnTo>
                  <a:pt x="4273202" y="0"/>
                </a:lnTo>
                <a:lnTo>
                  <a:pt x="4273202" y="903113"/>
                </a:lnTo>
                <a:lnTo>
                  <a:pt x="0" y="9031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35560" rIns="53340" bIns="3556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800" kern="1200" dirty="0" smtClean="0">
                <a:solidFill>
                  <a:srgbClr val="C00000"/>
                </a:solidFill>
              </a:rPr>
              <a:t>Cliente </a:t>
            </a:r>
            <a:r>
              <a:rPr lang="it-IT" sz="2800" kern="1200" dirty="0" smtClean="0">
                <a:solidFill>
                  <a:srgbClr val="C00000"/>
                </a:solidFill>
              </a:rPr>
              <a:t>Private</a:t>
            </a:r>
            <a:endParaRPr lang="it-IT" sz="2800" kern="1200" dirty="0">
              <a:solidFill>
                <a:srgbClr val="C00000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728716" y="1718099"/>
            <a:ext cx="313917" cy="3139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igura a mano libera 23"/>
          <p:cNvSpPr/>
          <p:nvPr/>
        </p:nvSpPr>
        <p:spPr>
          <a:xfrm>
            <a:off x="5057810" y="1864421"/>
            <a:ext cx="3974078" cy="731741"/>
          </a:xfrm>
          <a:custGeom>
            <a:avLst/>
            <a:gdLst>
              <a:gd name="connsiteX0" fmla="*/ 0 w 3974078"/>
              <a:gd name="connsiteY0" fmla="*/ 0 h 731741"/>
              <a:gd name="connsiteX1" fmla="*/ 3974078 w 3974078"/>
              <a:gd name="connsiteY1" fmla="*/ 0 h 731741"/>
              <a:gd name="connsiteX2" fmla="*/ 3974078 w 3974078"/>
              <a:gd name="connsiteY2" fmla="*/ 731741 h 731741"/>
              <a:gd name="connsiteX3" fmla="*/ 0 w 3974078"/>
              <a:gd name="connsiteY3" fmla="*/ 731741 h 731741"/>
              <a:gd name="connsiteX4" fmla="*/ 0 w 3974078"/>
              <a:gd name="connsiteY4" fmla="*/ 0 h 73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4078" h="731741">
                <a:moveTo>
                  <a:pt x="0" y="0"/>
                </a:moveTo>
                <a:lnTo>
                  <a:pt x="3974078" y="0"/>
                </a:lnTo>
                <a:lnTo>
                  <a:pt x="3974078" y="731741"/>
                </a:lnTo>
                <a:lnTo>
                  <a:pt x="0" y="7317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dirty="0" smtClean="0"/>
              <a:t>1. Copertura persona/famiglia</a:t>
            </a:r>
            <a:r>
              <a:rPr lang="it-IT" sz="1600" kern="1200" dirty="0" smtClean="0"/>
              <a:t>: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500" kern="1200" dirty="0" smtClean="0"/>
              <a:t>- TCM  (AFI ESCA)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500" kern="1200" dirty="0" smtClean="0"/>
              <a:t>- Mutua (RBM)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500" kern="1200" dirty="0" smtClean="0"/>
              <a:t>- LTC (RBM)</a:t>
            </a:r>
            <a:endParaRPr lang="it-IT" sz="1500" kern="1200" dirty="0"/>
          </a:p>
        </p:txBody>
      </p:sp>
      <p:sp>
        <p:nvSpPr>
          <p:cNvPr id="25" name="Rettangolo 24"/>
          <p:cNvSpPr/>
          <p:nvPr/>
        </p:nvSpPr>
        <p:spPr>
          <a:xfrm>
            <a:off x="4721025" y="2961833"/>
            <a:ext cx="313917" cy="3139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igura a mano libera 25"/>
          <p:cNvSpPr/>
          <p:nvPr/>
        </p:nvSpPr>
        <p:spPr>
          <a:xfrm>
            <a:off x="5062417" y="2924942"/>
            <a:ext cx="3974078" cy="731741"/>
          </a:xfrm>
          <a:custGeom>
            <a:avLst/>
            <a:gdLst>
              <a:gd name="connsiteX0" fmla="*/ 0 w 3974078"/>
              <a:gd name="connsiteY0" fmla="*/ 0 h 731741"/>
              <a:gd name="connsiteX1" fmla="*/ 3974078 w 3974078"/>
              <a:gd name="connsiteY1" fmla="*/ 0 h 731741"/>
              <a:gd name="connsiteX2" fmla="*/ 3974078 w 3974078"/>
              <a:gd name="connsiteY2" fmla="*/ 731741 h 731741"/>
              <a:gd name="connsiteX3" fmla="*/ 0 w 3974078"/>
              <a:gd name="connsiteY3" fmla="*/ 731741 h 731741"/>
              <a:gd name="connsiteX4" fmla="*/ 0 w 3974078"/>
              <a:gd name="connsiteY4" fmla="*/ 0 h 73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4078" h="731741">
                <a:moveTo>
                  <a:pt x="0" y="0"/>
                </a:moveTo>
                <a:lnTo>
                  <a:pt x="3974078" y="0"/>
                </a:lnTo>
                <a:lnTo>
                  <a:pt x="3974078" y="731741"/>
                </a:lnTo>
                <a:lnTo>
                  <a:pt x="0" y="7317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dirty="0" smtClean="0"/>
              <a:t>2. Integrazione pensione/rendita: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500" b="0" kern="1200" dirty="0" smtClean="0"/>
              <a:t>Polizza di rendita immediata e differita a Premio Unico e Premio Annuo ricorrente (</a:t>
            </a:r>
            <a:r>
              <a:rPr lang="it-IT" sz="1500" b="0" kern="1200" dirty="0" err="1" smtClean="0"/>
              <a:t>Wiener</a:t>
            </a:r>
            <a:r>
              <a:rPr lang="it-IT" sz="1500" b="0" kern="1200" dirty="0" smtClean="0"/>
              <a:t>)</a:t>
            </a:r>
            <a:endParaRPr lang="it-IT" sz="1500" b="0" kern="1200" dirty="0"/>
          </a:p>
        </p:txBody>
      </p:sp>
      <p:sp>
        <p:nvSpPr>
          <p:cNvPr id="27" name="Rettangolo 26"/>
          <p:cNvSpPr/>
          <p:nvPr/>
        </p:nvSpPr>
        <p:spPr>
          <a:xfrm>
            <a:off x="4690132" y="3789040"/>
            <a:ext cx="313917" cy="3139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igura a mano libera 27"/>
          <p:cNvSpPr/>
          <p:nvPr/>
        </p:nvSpPr>
        <p:spPr>
          <a:xfrm>
            <a:off x="5059558" y="4137416"/>
            <a:ext cx="3974078" cy="731741"/>
          </a:xfrm>
          <a:custGeom>
            <a:avLst/>
            <a:gdLst>
              <a:gd name="connsiteX0" fmla="*/ 0 w 3974078"/>
              <a:gd name="connsiteY0" fmla="*/ 0 h 731741"/>
              <a:gd name="connsiteX1" fmla="*/ 3974078 w 3974078"/>
              <a:gd name="connsiteY1" fmla="*/ 0 h 731741"/>
              <a:gd name="connsiteX2" fmla="*/ 3974078 w 3974078"/>
              <a:gd name="connsiteY2" fmla="*/ 731741 h 731741"/>
              <a:gd name="connsiteX3" fmla="*/ 0 w 3974078"/>
              <a:gd name="connsiteY3" fmla="*/ 731741 h 731741"/>
              <a:gd name="connsiteX4" fmla="*/ 0 w 3974078"/>
              <a:gd name="connsiteY4" fmla="*/ 0 h 73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4078" h="731741">
                <a:moveTo>
                  <a:pt x="0" y="0"/>
                </a:moveTo>
                <a:lnTo>
                  <a:pt x="3974078" y="0"/>
                </a:lnTo>
                <a:lnTo>
                  <a:pt x="3974078" y="731741"/>
                </a:lnTo>
                <a:lnTo>
                  <a:pt x="0" y="7317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dirty="0" smtClean="0"/>
              <a:t>3. Gestione del risparmio</a:t>
            </a:r>
            <a:r>
              <a:rPr lang="it-IT" sz="1600" kern="1200" dirty="0" smtClean="0"/>
              <a:t>: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500" kern="1200" dirty="0" smtClean="0"/>
              <a:t>- Polizze Ramo I (</a:t>
            </a:r>
            <a:r>
              <a:rPr lang="it-IT" sz="1500" kern="1200" dirty="0" err="1" smtClean="0"/>
              <a:t>Wiener</a:t>
            </a:r>
            <a:r>
              <a:rPr lang="it-IT" sz="1500" kern="1200" dirty="0" smtClean="0"/>
              <a:t>, </a:t>
            </a:r>
            <a:r>
              <a:rPr lang="it-IT" sz="1500" kern="1200" dirty="0" err="1" smtClean="0"/>
              <a:t>Uniqa</a:t>
            </a:r>
            <a:r>
              <a:rPr lang="it-IT" sz="1500" kern="1200" dirty="0" smtClean="0"/>
              <a:t>) 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500" kern="1200" dirty="0" smtClean="0"/>
              <a:t>- Polizze Unit </a:t>
            </a:r>
            <a:r>
              <a:rPr lang="it-IT" sz="1500" kern="1200" dirty="0" err="1" smtClean="0"/>
              <a:t>Linked</a:t>
            </a:r>
            <a:r>
              <a:rPr lang="it-IT" sz="1500" kern="1200" dirty="0" smtClean="0"/>
              <a:t> Ramo III a Premio Unico e Premio Annuo ricorrente(</a:t>
            </a:r>
            <a:r>
              <a:rPr lang="it-IT" sz="1500" kern="1200" dirty="0" err="1" smtClean="0"/>
              <a:t>Zurich</a:t>
            </a:r>
            <a:r>
              <a:rPr lang="it-IT" sz="1500" kern="1200" dirty="0" smtClean="0"/>
              <a:t>, </a:t>
            </a:r>
            <a:r>
              <a:rPr lang="it-IT" sz="1500" kern="1200" dirty="0" err="1" smtClean="0"/>
              <a:t>Uniqa</a:t>
            </a:r>
            <a:r>
              <a:rPr lang="it-IT" sz="1500" kern="1200" dirty="0" smtClean="0"/>
              <a:t>) 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500" kern="1200" dirty="0" smtClean="0"/>
              <a:t>- Polizze </a:t>
            </a:r>
            <a:r>
              <a:rPr lang="it-IT" sz="1500" kern="1200" dirty="0" err="1" smtClean="0"/>
              <a:t>Multiramo</a:t>
            </a:r>
            <a:r>
              <a:rPr lang="it-IT" sz="1500" kern="1200" dirty="0" smtClean="0"/>
              <a:t> I + III  (CNP</a:t>
            </a:r>
            <a:r>
              <a:rPr lang="it-IT" sz="1600" kern="1200" dirty="0" smtClean="0"/>
              <a:t>)</a:t>
            </a:r>
            <a:endParaRPr lang="it-IT" sz="1600" kern="1200" dirty="0"/>
          </a:p>
        </p:txBody>
      </p:sp>
      <p:sp>
        <p:nvSpPr>
          <p:cNvPr id="29" name="Rettangolo 28"/>
          <p:cNvSpPr/>
          <p:nvPr/>
        </p:nvSpPr>
        <p:spPr>
          <a:xfrm>
            <a:off x="4644008" y="5301205"/>
            <a:ext cx="313917" cy="3139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igura a mano libera 29"/>
          <p:cNvSpPr/>
          <p:nvPr/>
        </p:nvSpPr>
        <p:spPr>
          <a:xfrm>
            <a:off x="5057810" y="5649589"/>
            <a:ext cx="3974078" cy="731741"/>
          </a:xfrm>
          <a:custGeom>
            <a:avLst/>
            <a:gdLst>
              <a:gd name="connsiteX0" fmla="*/ 0 w 3974078"/>
              <a:gd name="connsiteY0" fmla="*/ 0 h 731741"/>
              <a:gd name="connsiteX1" fmla="*/ 3974078 w 3974078"/>
              <a:gd name="connsiteY1" fmla="*/ 0 h 731741"/>
              <a:gd name="connsiteX2" fmla="*/ 3974078 w 3974078"/>
              <a:gd name="connsiteY2" fmla="*/ 731741 h 731741"/>
              <a:gd name="connsiteX3" fmla="*/ 0 w 3974078"/>
              <a:gd name="connsiteY3" fmla="*/ 731741 h 731741"/>
              <a:gd name="connsiteX4" fmla="*/ 0 w 3974078"/>
              <a:gd name="connsiteY4" fmla="*/ 0 h 73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4078" h="731741">
                <a:moveTo>
                  <a:pt x="0" y="0"/>
                </a:moveTo>
                <a:lnTo>
                  <a:pt x="3974078" y="0"/>
                </a:lnTo>
                <a:lnTo>
                  <a:pt x="3974078" y="731741"/>
                </a:lnTo>
                <a:lnTo>
                  <a:pt x="0" y="7317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dirty="0" smtClean="0"/>
              <a:t>4. Gestione del patrimonio tout court </a:t>
            </a:r>
            <a:endParaRPr lang="it-IT" sz="16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it-IT" sz="1500" kern="1200" dirty="0" smtClean="0"/>
              <a:t>Selezione di OCR innovativi e specializzati e di certificati strutturati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it-IT" sz="1500" kern="1200" dirty="0" smtClean="0"/>
              <a:t>Gestori discrezionali specializzati  (AISM, </a:t>
            </a:r>
            <a:r>
              <a:rPr lang="it-IT" sz="1500" kern="1200" dirty="0" err="1" smtClean="0"/>
              <a:t>Carthesio</a:t>
            </a:r>
            <a:r>
              <a:rPr lang="it-IT" sz="1500" kern="1200" dirty="0" smtClean="0"/>
              <a:t>, Creso)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it-IT" sz="1500" kern="1200" dirty="0" smtClean="0"/>
              <a:t>Costituzione di FID (fondi interni dedicati)</a:t>
            </a:r>
            <a:endParaRPr lang="it-IT" sz="1500" kern="1200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822807"/>
          </a:xfrm>
        </p:spPr>
        <p:txBody>
          <a:bodyPr/>
          <a:lstStyle/>
          <a:p>
            <a:r>
              <a:rPr lang="it-IT" b="1" dirty="0" smtClean="0"/>
              <a:t>In sintesi….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7209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2" grpId="0"/>
      <p:bldP spid="24" grpId="0"/>
      <p:bldP spid="26" grpId="0"/>
      <p:bldP spid="28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Le sedi </a:t>
            </a:r>
            <a:r>
              <a:rPr lang="it-IT" b="1" dirty="0" err="1" smtClean="0"/>
              <a:t>Prime</a:t>
            </a:r>
            <a:r>
              <a:rPr lang="it-IT" b="1" i="1" dirty="0" err="1" smtClean="0"/>
              <a:t>Life</a:t>
            </a:r>
            <a:endParaRPr lang="it-IT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i="1" dirty="0" smtClean="0">
                <a:solidFill>
                  <a:srgbClr val="0070C0"/>
                </a:solidFill>
              </a:rPr>
              <a:t>Direzione Generale: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dirty="0" smtClean="0"/>
              <a:t> </a:t>
            </a:r>
            <a:r>
              <a:rPr lang="it-IT" b="1" dirty="0"/>
              <a:t>Milano</a:t>
            </a:r>
            <a:r>
              <a:rPr lang="it-IT" dirty="0"/>
              <a:t>, via R. </a:t>
            </a:r>
            <a:r>
              <a:rPr lang="it-IT" dirty="0" err="1"/>
              <a:t>Lepetit</a:t>
            </a:r>
            <a:r>
              <a:rPr lang="it-IT" dirty="0"/>
              <a:t> </a:t>
            </a:r>
            <a:r>
              <a:rPr lang="it-IT" dirty="0" smtClean="0"/>
              <a:t>n. 8</a:t>
            </a:r>
            <a:endParaRPr lang="it-IT" dirty="0"/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i="1" dirty="0">
                <a:solidFill>
                  <a:srgbClr val="0070C0"/>
                </a:solidFill>
              </a:rPr>
              <a:t>Ufficio di </a:t>
            </a:r>
            <a:r>
              <a:rPr lang="it-IT" i="1" dirty="0" smtClean="0">
                <a:solidFill>
                  <a:srgbClr val="0070C0"/>
                </a:solidFill>
              </a:rPr>
              <a:t>rappresentanza</a:t>
            </a:r>
            <a:r>
              <a:rPr lang="it-IT" dirty="0" smtClean="0">
                <a:solidFill>
                  <a:srgbClr val="0070C0"/>
                </a:solidFill>
              </a:rPr>
              <a:t>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b="1" dirty="0" smtClean="0"/>
              <a:t>Bologna</a:t>
            </a:r>
            <a:r>
              <a:rPr lang="it-IT" dirty="0"/>
              <a:t>, via Farini </a:t>
            </a:r>
            <a:r>
              <a:rPr lang="it-IT" dirty="0" smtClean="0"/>
              <a:t>n. 28</a:t>
            </a:r>
            <a:endParaRPr lang="it-IT" dirty="0"/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i="1" dirty="0">
                <a:solidFill>
                  <a:srgbClr val="0070C0"/>
                </a:solidFill>
              </a:rPr>
              <a:t>Sede Legale e Amministrativa</a:t>
            </a:r>
            <a:r>
              <a:rPr lang="it-IT" dirty="0">
                <a:solidFill>
                  <a:srgbClr val="0070C0"/>
                </a:solidFill>
              </a:rPr>
              <a:t>: </a:t>
            </a:r>
            <a:endParaRPr lang="it-IT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b="1" dirty="0" smtClean="0"/>
              <a:t>Pesaro</a:t>
            </a:r>
            <a:r>
              <a:rPr lang="it-IT" dirty="0"/>
              <a:t>, via San </a:t>
            </a:r>
            <a:r>
              <a:rPr lang="it-IT" dirty="0" smtClean="0"/>
              <a:t>Decenzio n.16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73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750" t="17240" r="33020" b="7160"/>
          <a:stretch/>
        </p:blipFill>
        <p:spPr>
          <a:xfrm>
            <a:off x="323528" y="243408"/>
            <a:ext cx="8208911" cy="628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 con freccia in giù 3"/>
          <p:cNvSpPr/>
          <p:nvPr/>
        </p:nvSpPr>
        <p:spPr>
          <a:xfrm>
            <a:off x="2185392" y="1556794"/>
            <a:ext cx="4834880" cy="1437470"/>
          </a:xfrm>
          <a:prstGeom prst="downArrowCallout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51520" y="274638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kern="0" dirty="0" smtClean="0">
                <a:solidFill>
                  <a:srgbClr val="002060"/>
                </a:solidFill>
                <a:latin typeface="Arial" pitchFamily="34"/>
                <a:ea typeface="+mn-ea"/>
                <a:cs typeface="Arial" pitchFamily="34"/>
              </a:rPr>
              <a:t>Il futuro sta nel cambiamento</a:t>
            </a:r>
            <a:endParaRPr lang="it-IT" sz="2800" b="1" kern="0" dirty="0">
              <a:solidFill>
                <a:srgbClr val="002060"/>
              </a:solidFill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6" name="Segnaposto contenuto 4"/>
          <p:cNvSpPr>
            <a:spLocks noGrp="1"/>
          </p:cNvSpPr>
          <p:nvPr>
            <p:ph sz="half" idx="1"/>
          </p:nvPr>
        </p:nvSpPr>
        <p:spPr>
          <a:xfrm>
            <a:off x="2185392" y="1556793"/>
            <a:ext cx="4834880" cy="936104"/>
          </a:xfrm>
          <a:noFill/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t-IT" sz="2400" i="1" dirty="0">
                <a:solidFill>
                  <a:schemeClr val="tx2">
                    <a:lumMod val="75000"/>
                  </a:schemeClr>
                </a:solidFill>
              </a:rPr>
              <a:t>… </a:t>
            </a:r>
            <a:r>
              <a:rPr lang="it-IT" sz="2000" i="1" dirty="0" smtClean="0">
                <a:solidFill>
                  <a:schemeClr val="tx2">
                    <a:lumMod val="75000"/>
                  </a:schemeClr>
                </a:solidFill>
              </a:rPr>
              <a:t>DA RISPARMIATORE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….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03648" y="4093805"/>
            <a:ext cx="63367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investitore</a:t>
            </a:r>
            <a:endParaRPr lang="it-IT" sz="60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Lucida Calligraphy" panose="030101010101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123728" y="3282425"/>
            <a:ext cx="48348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i="1" dirty="0">
                <a:solidFill>
                  <a:schemeClr val="tx2">
                    <a:lumMod val="75000"/>
                  </a:schemeClr>
                </a:solidFill>
              </a:rPr>
              <a:t>… a</a:t>
            </a:r>
            <a:r>
              <a:rPr lang="it-IT" sz="2800" i="1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endParaRPr lang="it-IT" sz="60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Lucida Calligraphy" panose="030101010101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12201" r="64648" b="10940"/>
          <a:stretch/>
        </p:blipFill>
        <p:spPr>
          <a:xfrm>
            <a:off x="0" y="29469"/>
            <a:ext cx="4788023" cy="6616341"/>
          </a:xfrm>
          <a:prstGeom prst="rect">
            <a:avLst/>
          </a:prstGeom>
        </p:spPr>
      </p:pic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004048" y="2636912"/>
            <a:ext cx="3528392" cy="3489251"/>
          </a:xfrm>
        </p:spPr>
        <p:txBody>
          <a:bodyPr>
            <a:normAutofit fontScale="85000" lnSpcReduction="20000"/>
          </a:bodyPr>
          <a:lstStyle/>
          <a:p>
            <a:pPr marL="107989" indent="0">
              <a:spcAft>
                <a:spcPts val="1415"/>
              </a:spcAft>
              <a:buClr>
                <a:srgbClr val="002060"/>
              </a:buClr>
              <a:buSzPct val="100000"/>
              <a:buNone/>
            </a:pPr>
            <a:r>
              <a:rPr lang="it-IT" sz="4500" dirty="0" smtClean="0">
                <a:solidFill>
                  <a:srgbClr val="002060"/>
                </a:solidFill>
                <a:latin typeface="Brush Script MT" panose="03060802040406070304" pitchFamily="66" charset="0"/>
                <a:ea typeface="Microsoft YaHei" pitchFamily="2"/>
                <a:cs typeface="Arial" pitchFamily="34"/>
              </a:rPr>
              <a:t>Grazie per la vostra attenzione</a:t>
            </a:r>
          </a:p>
          <a:p>
            <a:pPr marL="107989" indent="0" algn="r">
              <a:spcAft>
                <a:spcPts val="1415"/>
              </a:spcAft>
              <a:buClr>
                <a:srgbClr val="002060"/>
              </a:buClr>
              <a:buSzPct val="100000"/>
              <a:buNone/>
            </a:pPr>
            <a:r>
              <a:rPr lang="it-IT" sz="4500" dirty="0" smtClean="0">
                <a:solidFill>
                  <a:srgbClr val="002060"/>
                </a:solidFill>
                <a:latin typeface="Brush Script MT" panose="03060802040406070304" pitchFamily="66" charset="0"/>
                <a:ea typeface="Microsoft YaHei" pitchFamily="2"/>
                <a:cs typeface="Arial" pitchFamily="34"/>
              </a:rPr>
              <a:t>Piero</a:t>
            </a:r>
          </a:p>
          <a:p>
            <a:pPr marL="107989" indent="0" algn="r">
              <a:spcAft>
                <a:spcPts val="1415"/>
              </a:spcAft>
              <a:buClr>
                <a:srgbClr val="002060"/>
              </a:buClr>
              <a:buSzPct val="100000"/>
              <a:buNone/>
            </a:pPr>
            <a:r>
              <a:rPr lang="it-IT" sz="4500" dirty="0" smtClean="0">
                <a:solidFill>
                  <a:srgbClr val="002060"/>
                </a:solidFill>
                <a:latin typeface="Brush Script MT" panose="03060802040406070304" pitchFamily="66" charset="0"/>
                <a:ea typeface="Microsoft YaHei" pitchFamily="2"/>
                <a:cs typeface="Arial" pitchFamily="34"/>
              </a:rPr>
              <a:t>Davide </a:t>
            </a:r>
          </a:p>
          <a:p>
            <a:pPr marL="107989" indent="0" algn="r">
              <a:spcAft>
                <a:spcPts val="1415"/>
              </a:spcAft>
              <a:buClr>
                <a:srgbClr val="002060"/>
              </a:buClr>
              <a:buSzPct val="100000"/>
              <a:buNone/>
            </a:pPr>
            <a:r>
              <a:rPr lang="it-IT" sz="4500" dirty="0" smtClean="0">
                <a:solidFill>
                  <a:srgbClr val="002060"/>
                </a:solidFill>
                <a:latin typeface="Brush Script MT" panose="03060802040406070304" pitchFamily="66" charset="0"/>
                <a:ea typeface="Microsoft YaHei" pitchFamily="2"/>
                <a:cs typeface="Arial" pitchFamily="34"/>
              </a:rPr>
              <a:t>Mario</a:t>
            </a:r>
            <a:endParaRPr lang="it-IT" sz="4500" dirty="0">
              <a:solidFill>
                <a:srgbClr val="002060"/>
              </a:solidFill>
              <a:latin typeface="Brush Script MT" panose="03060802040406070304" pitchFamily="66" charset="0"/>
              <a:ea typeface="Microsoft YaHei" pitchFamily="2"/>
              <a:cs typeface="Arial" pitchFamily="34"/>
            </a:endParaRPr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32948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1143000"/>
          </a:xfrm>
        </p:spPr>
        <p:txBody>
          <a:bodyPr>
            <a:noAutofit/>
          </a:bodyPr>
          <a:lstStyle/>
          <a:p>
            <a:r>
              <a:rPr lang="it-IT" b="1" dirty="0" smtClean="0"/>
              <a:t>Indipendenza</a:t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sz="3200" dirty="0" smtClean="0"/>
              <a:t>Nessun conflitto di interessi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1148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Innovazione</a:t>
            </a:r>
            <a:r>
              <a:rPr lang="it-IT" b="1" dirty="0" smtClean="0"/>
              <a:t> 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340768"/>
            <a:ext cx="7355160" cy="341297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dirty="0" smtClean="0"/>
              <a:t>L’innovazione riguarda un processo o un prodotto che porti </a:t>
            </a:r>
            <a:r>
              <a:rPr lang="it-IT" u="sng" dirty="0" smtClean="0"/>
              <a:t>benefici</a:t>
            </a:r>
            <a:r>
              <a:rPr lang="it-IT" dirty="0" smtClean="0"/>
              <a:t> ovvero vantaggio competitivo.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77072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6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Competenza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556792"/>
            <a:ext cx="7211144" cy="3917032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d</a:t>
            </a:r>
            <a:r>
              <a:rPr lang="it-IT" dirty="0" smtClean="0"/>
              <a:t>al Latino «</a:t>
            </a:r>
            <a:r>
              <a:rPr lang="it-IT" i="1" dirty="0" err="1" smtClean="0"/>
              <a:t>cum</a:t>
            </a:r>
            <a:r>
              <a:rPr lang="it-IT" i="1" dirty="0" smtClean="0"/>
              <a:t> </a:t>
            </a:r>
            <a:r>
              <a:rPr lang="it-IT" i="1" dirty="0" err="1" smtClean="0"/>
              <a:t>petere</a:t>
            </a:r>
            <a:r>
              <a:rPr lang="it-IT" dirty="0" smtClean="0"/>
              <a:t>»: 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andare insieme, convergere in un medesimo punto, mirare ad un obiettivo comune nonché finire insieme. </a:t>
            </a:r>
          </a:p>
          <a:p>
            <a:pPr marL="0" indent="0" algn="ctr">
              <a:buNone/>
            </a:pP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11" y="4778226"/>
            <a:ext cx="22860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21" y="2320679"/>
            <a:ext cx="1335449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1937"/>
            <a:ext cx="11763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Esigenze </a:t>
            </a:r>
            <a:r>
              <a:rPr lang="it-IT" b="1" dirty="0"/>
              <a:t>del cliente risparmiatore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1043608" y="1916832"/>
            <a:ext cx="0" cy="36724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1043608" y="5597737"/>
            <a:ext cx="70567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843808" y="612523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Esigenze del cliente</a:t>
            </a:r>
            <a:endParaRPr lang="it-IT" sz="20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991069" y="56510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0070C0"/>
                </a:solidFill>
              </a:rPr>
              <a:t>Mono-bisogno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543600" y="570203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 smtClean="0">
                <a:solidFill>
                  <a:srgbClr val="0070C0"/>
                </a:solidFill>
              </a:rPr>
              <a:t>Pluri</a:t>
            </a:r>
            <a:r>
              <a:rPr lang="it-IT" b="1" i="1" dirty="0" smtClean="0">
                <a:solidFill>
                  <a:srgbClr val="0070C0"/>
                </a:solidFill>
              </a:rPr>
              <a:t>-bisogno</a:t>
            </a:r>
            <a:endParaRPr lang="it-IT" b="1" i="1" dirty="0">
              <a:solidFill>
                <a:srgbClr val="0070C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23528" y="2422961"/>
            <a:ext cx="492443" cy="30963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000" b="1" dirty="0"/>
              <a:t>Grado di personalizzazione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6876257" y="1619086"/>
            <a:ext cx="1584176" cy="1665898"/>
            <a:chOff x="5384858" y="2771440"/>
            <a:chExt cx="1800199" cy="1660553"/>
          </a:xfrm>
        </p:grpSpPr>
        <p:pic>
          <p:nvPicPr>
            <p:cNvPr id="17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858" y="2771440"/>
              <a:ext cx="1800199" cy="1660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CasellaDiTesto 17"/>
            <p:cNvSpPr txBox="1"/>
            <p:nvPr/>
          </p:nvSpPr>
          <p:spPr>
            <a:xfrm>
              <a:off x="5384858" y="3097625"/>
              <a:ext cx="180019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/>
                <a:t>Ottimizzazione fiscale, patrimoniale successoria</a:t>
              </a:r>
              <a:endParaRPr lang="it-IT" sz="1600" b="1" dirty="0"/>
            </a:p>
          </p:txBody>
        </p:sp>
      </p:grp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75" y="3429000"/>
            <a:ext cx="11763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2543671" y="3955033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Previdenziali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753036"/>
            <a:ext cx="138025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5326221" y="2794339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Sanitarie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279073" y="401387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Protezione </a:t>
            </a:r>
            <a:r>
              <a:rPr lang="it-IT" sz="1600" b="1" dirty="0" smtClean="0"/>
              <a:t>e crescita del patrimonio</a:t>
            </a:r>
            <a:endParaRPr lang="it-IT" sz="16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127720" y="4395973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Protezione persona e famiglia</a:t>
            </a:r>
          </a:p>
        </p:txBody>
      </p:sp>
      <p:sp>
        <p:nvSpPr>
          <p:cNvPr id="29" name="Ovale 28"/>
          <p:cNvSpPr/>
          <p:nvPr/>
        </p:nvSpPr>
        <p:spPr>
          <a:xfrm>
            <a:off x="4174093" y="3971133"/>
            <a:ext cx="1152128" cy="1261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4129286" y="447553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Rendita</a:t>
            </a:r>
            <a:r>
              <a:rPr lang="it-IT" b="1" dirty="0" smtClean="0"/>
              <a:t>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7725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/>
          <p:cNvSpPr txBox="1">
            <a:spLocks/>
          </p:cNvSpPr>
          <p:nvPr/>
        </p:nvSpPr>
        <p:spPr>
          <a:xfrm>
            <a:off x="936135" y="1268760"/>
            <a:ext cx="7200000" cy="49859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342900" marR="0" lvl="0" indent="-342900" defTabSz="521528" eaLnBrk="0" hangingPunct="0">
              <a:lnSpc>
                <a:spcPct val="120000"/>
              </a:lnSpc>
              <a:spcBef>
                <a:spcPts val="684"/>
              </a:spcBef>
              <a:spcAft>
                <a:spcPts val="684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/>
              <a:defRPr sz="24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z="2200" b="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…che abbiano un vantaggio competitivo</a:t>
            </a:r>
            <a:endParaRPr lang="it-IT" sz="2200" b="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itolo 1"/>
          <p:cNvSpPr txBox="1"/>
          <p:nvPr/>
        </p:nvSpPr>
        <p:spPr>
          <a:xfrm>
            <a:off x="395536" y="0"/>
            <a:ext cx="8640960" cy="720081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83" tIns="50387" rIns="100783" bIns="50387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dirty="0"/>
              <a:t>Caratteristiche dei prodotti </a:t>
            </a:r>
            <a:r>
              <a:rPr lang="it-IT" sz="2800" dirty="0" err="1"/>
              <a:t>PrimeLife</a:t>
            </a:r>
            <a:endParaRPr lang="it-IT" sz="2800" i="1" dirty="0">
              <a:solidFill>
                <a:srgbClr val="00206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Segnaposto testo 2"/>
          <p:cNvSpPr txBox="1"/>
          <p:nvPr/>
        </p:nvSpPr>
        <p:spPr>
          <a:xfrm>
            <a:off x="936135" y="1887663"/>
            <a:ext cx="7200000" cy="49859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342900" marR="0" lvl="0" indent="-342900" defTabSz="521528" eaLnBrk="0" hangingPunct="0">
              <a:lnSpc>
                <a:spcPct val="120000"/>
              </a:lnSpc>
              <a:spcBef>
                <a:spcPts val="684"/>
              </a:spcBef>
              <a:spcAft>
                <a:spcPts val="684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/>
              <a:defRPr sz="2200" b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>
                <a:latin typeface="+mj-lt"/>
              </a:rPr>
              <a:t>….innovativi e differenzianti</a:t>
            </a:r>
            <a:endParaRPr lang="it-IT" dirty="0">
              <a:latin typeface="+mj-lt"/>
            </a:endParaRPr>
          </a:p>
        </p:txBody>
      </p:sp>
      <p:sp>
        <p:nvSpPr>
          <p:cNvPr id="8" name="Segnaposto testo 2"/>
          <p:cNvSpPr txBox="1"/>
          <p:nvPr/>
        </p:nvSpPr>
        <p:spPr>
          <a:xfrm>
            <a:off x="941316" y="2446258"/>
            <a:ext cx="7200000" cy="51869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342900" marR="0" lvl="0" indent="-342900" defTabSz="521528" eaLnBrk="0" hangingPunct="0">
              <a:lnSpc>
                <a:spcPct val="120000"/>
              </a:lnSpc>
              <a:spcBef>
                <a:spcPts val="684"/>
              </a:spcBef>
              <a:spcAft>
                <a:spcPts val="684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/>
              <a:defRPr sz="2200" b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>
                <a:latin typeface="+mj-lt"/>
              </a:rPr>
              <a:t>…che siano facilmente accessibili</a:t>
            </a:r>
            <a:endParaRPr lang="it-IT" dirty="0">
              <a:latin typeface="+mj-lt"/>
            </a:endParaRPr>
          </a:p>
        </p:txBody>
      </p:sp>
      <p:sp>
        <p:nvSpPr>
          <p:cNvPr id="9" name="Segnaposto testo 2"/>
          <p:cNvSpPr txBox="1"/>
          <p:nvPr/>
        </p:nvSpPr>
        <p:spPr>
          <a:xfrm>
            <a:off x="972000" y="4797152"/>
            <a:ext cx="7200000" cy="49859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342900" marR="0" lvl="0" indent="-342900" defTabSz="521528" eaLnBrk="0" hangingPunct="0">
              <a:lnSpc>
                <a:spcPct val="120000"/>
              </a:lnSpc>
              <a:spcBef>
                <a:spcPts val="684"/>
              </a:spcBef>
              <a:spcAft>
                <a:spcPts val="684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/>
              <a:defRPr sz="2200" b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>
                <a:latin typeface="+mj-lt"/>
              </a:rPr>
              <a:t>….performanti</a:t>
            </a:r>
            <a:endParaRPr lang="it-IT" dirty="0">
              <a:latin typeface="+mj-lt"/>
            </a:endParaRPr>
          </a:p>
        </p:txBody>
      </p:sp>
      <p:sp>
        <p:nvSpPr>
          <p:cNvPr id="11" name="Segnaposto testo 2"/>
          <p:cNvSpPr txBox="1"/>
          <p:nvPr/>
        </p:nvSpPr>
        <p:spPr>
          <a:xfrm>
            <a:off x="956859" y="3645024"/>
            <a:ext cx="7200000" cy="49859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342900" marR="0" lvl="0" indent="-342900" defTabSz="521528" eaLnBrk="0" hangingPunct="0">
              <a:lnSpc>
                <a:spcPct val="120000"/>
              </a:lnSpc>
              <a:spcBef>
                <a:spcPts val="684"/>
              </a:spcBef>
              <a:spcAft>
                <a:spcPts val="684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/>
              <a:defRPr sz="2200" b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>
                <a:latin typeface="+mj-lt"/>
              </a:rPr>
              <a:t>…con elevata consulenza in fase di prevendita e vendita</a:t>
            </a:r>
            <a:endParaRPr lang="it-IT" dirty="0">
              <a:latin typeface="+mj-lt"/>
            </a:endParaRPr>
          </a:p>
        </p:txBody>
      </p:sp>
      <p:sp>
        <p:nvSpPr>
          <p:cNvPr id="12" name="Segnaposto testo 2"/>
          <p:cNvSpPr txBox="1"/>
          <p:nvPr/>
        </p:nvSpPr>
        <p:spPr>
          <a:xfrm>
            <a:off x="962040" y="4221088"/>
            <a:ext cx="7200000" cy="47153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342900" marR="0" lvl="0" indent="-342900" defTabSz="521528" eaLnBrk="0" hangingPunct="0">
              <a:lnSpc>
                <a:spcPct val="120000"/>
              </a:lnSpc>
              <a:spcBef>
                <a:spcPts val="684"/>
              </a:spcBef>
              <a:spcAft>
                <a:spcPts val="684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/>
              <a:defRPr sz="2200" b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>
                <a:latin typeface="+mj-lt"/>
              </a:rPr>
              <a:t>…facilità nell’assistenza in fase di post-vendita</a:t>
            </a:r>
            <a:endParaRPr lang="it-IT" dirty="0">
              <a:latin typeface="+mj-lt"/>
            </a:endParaRPr>
          </a:p>
        </p:txBody>
      </p:sp>
      <p:sp>
        <p:nvSpPr>
          <p:cNvPr id="13" name="Segnaposto testo 2"/>
          <p:cNvSpPr txBox="1"/>
          <p:nvPr/>
        </p:nvSpPr>
        <p:spPr>
          <a:xfrm>
            <a:off x="967221" y="5403894"/>
            <a:ext cx="7200000" cy="90486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342900" marR="0" lvl="0" indent="-342900" defTabSz="521528" eaLnBrk="0" hangingPunct="0">
              <a:lnSpc>
                <a:spcPct val="120000"/>
              </a:lnSpc>
              <a:spcBef>
                <a:spcPts val="684"/>
              </a:spcBef>
              <a:spcAft>
                <a:spcPts val="684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/>
              <a:defRPr sz="2200" b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>
                <a:latin typeface="+mj-lt"/>
              </a:rPr>
              <a:t>…che conferiscano continuità economica al </a:t>
            </a:r>
            <a:r>
              <a:rPr lang="it-IT" dirty="0" err="1" smtClean="0">
                <a:latin typeface="+mj-lt"/>
              </a:rPr>
              <a:t>PrimeAdvisor</a:t>
            </a:r>
            <a:r>
              <a:rPr lang="it-IT" dirty="0" smtClean="0">
                <a:latin typeface="+mj-lt"/>
              </a:rPr>
              <a:t> (</a:t>
            </a:r>
            <a:r>
              <a:rPr lang="it-IT" i="1" dirty="0" smtClean="0">
                <a:latin typeface="+mj-lt"/>
              </a:rPr>
              <a:t>management </a:t>
            </a:r>
            <a:r>
              <a:rPr lang="it-IT" i="1" dirty="0" err="1" smtClean="0">
                <a:latin typeface="+mj-lt"/>
              </a:rPr>
              <a:t>fee</a:t>
            </a:r>
            <a:r>
              <a:rPr lang="it-IT" dirty="0" smtClean="0">
                <a:latin typeface="+mj-lt"/>
              </a:rPr>
              <a:t>)</a:t>
            </a:r>
            <a:endParaRPr lang="it-IT" dirty="0">
              <a:latin typeface="+mj-lt"/>
            </a:endParaRPr>
          </a:p>
        </p:txBody>
      </p:sp>
      <p:sp>
        <p:nvSpPr>
          <p:cNvPr id="10" name="Segnaposto testo 2"/>
          <p:cNvSpPr txBox="1"/>
          <p:nvPr/>
        </p:nvSpPr>
        <p:spPr>
          <a:xfrm>
            <a:off x="931469" y="3055932"/>
            <a:ext cx="7200000" cy="49859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342900" marR="0" lvl="0" indent="-342900" defTabSz="521528" eaLnBrk="0" hangingPunct="0">
              <a:lnSpc>
                <a:spcPct val="120000"/>
              </a:lnSpc>
              <a:spcBef>
                <a:spcPts val="684"/>
              </a:spcBef>
              <a:spcAft>
                <a:spcPts val="684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/>
              <a:defRPr sz="2200" b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>
                <a:latin typeface="+mj-lt"/>
              </a:rPr>
              <a:t>…che siano facilmente liquidabili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283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Galassia Partner e prodotti </a:t>
            </a:r>
            <a:r>
              <a:rPr lang="it-IT" b="1" dirty="0" err="1" smtClean="0"/>
              <a:t>Prime</a:t>
            </a:r>
            <a:r>
              <a:rPr lang="it-IT" b="1" i="1" dirty="0" err="1" smtClean="0"/>
              <a:t>Life</a:t>
            </a:r>
            <a:endParaRPr lang="it-IT" b="1" i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6" y="2563322"/>
            <a:ext cx="2279861" cy="487871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16" y="1516861"/>
            <a:ext cx="1792172" cy="64518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03" y="2831276"/>
            <a:ext cx="2066925" cy="5524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78" y="3788722"/>
            <a:ext cx="1466022" cy="61433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46" y="3367627"/>
            <a:ext cx="1457180" cy="113591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270" y="1516861"/>
            <a:ext cx="2533650" cy="71437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64" y="4174924"/>
            <a:ext cx="1466651" cy="85160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7" y="3543211"/>
            <a:ext cx="1381125" cy="82867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207" y="4679935"/>
            <a:ext cx="2637006" cy="58047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44" y="5538498"/>
            <a:ext cx="1716824" cy="91563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00" y="5535695"/>
            <a:ext cx="2228850" cy="90487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36" y="2560449"/>
            <a:ext cx="1514475" cy="47625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65" y="4736910"/>
            <a:ext cx="1051670" cy="1046996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02" y="5373216"/>
            <a:ext cx="1059544" cy="1131047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7" y="4562221"/>
            <a:ext cx="1741355" cy="59234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15" y="1516861"/>
            <a:ext cx="1657300" cy="109285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53" y="3598222"/>
            <a:ext cx="2695575" cy="38100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00" y="2593218"/>
            <a:ext cx="1011793" cy="886962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3606077" y="3244334"/>
            <a:ext cx="1348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1C1C1"/>
                </a:solidFill>
                <a:latin typeface="CommerzbankCapsBold"/>
              </a:rPr>
              <a:t>CERT</a:t>
            </a:r>
            <a:r>
              <a:rPr lang="it-IT" b="1" dirty="0">
                <a:solidFill>
                  <a:srgbClr val="FFCD00"/>
                </a:solidFill>
                <a:latin typeface="CommerzbankCapsBold"/>
              </a:rPr>
              <a:t>I</a:t>
            </a:r>
            <a:r>
              <a:rPr lang="it-IT" b="1" dirty="0">
                <a:solidFill>
                  <a:srgbClr val="C1C1C1"/>
                </a:solidFill>
                <a:latin typeface="CommerzbankCapsBold"/>
              </a:rPr>
              <a:t>IUS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018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2371</Words>
  <Application>Microsoft Office PowerPoint</Application>
  <PresentationFormat>Presentazione su schermo (4:3)</PresentationFormat>
  <Paragraphs>294</Paragraphs>
  <Slides>34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Tema di Office</vt:lpstr>
      <vt:lpstr>Presentazione standard di PowerPoint</vt:lpstr>
      <vt:lpstr>Presentazione standard di PowerPoint</vt:lpstr>
      <vt:lpstr>I principi ispiratori</vt:lpstr>
      <vt:lpstr>Indipendenza  Nessun conflitto di interessi </vt:lpstr>
      <vt:lpstr>Innovazione  </vt:lpstr>
      <vt:lpstr>Competenza</vt:lpstr>
      <vt:lpstr>Esigenze del cliente risparmiatore</vt:lpstr>
      <vt:lpstr>Presentazione standard di PowerPoint</vt:lpstr>
      <vt:lpstr>Galassia Partner e prodotti PrimeLife</vt:lpstr>
      <vt:lpstr>WienerStadtische Versicherungen</vt:lpstr>
      <vt:lpstr>Afi-Esca </vt:lpstr>
      <vt:lpstr> Uniqa</vt:lpstr>
      <vt:lpstr> Zurich </vt:lpstr>
      <vt:lpstr> CNP</vt:lpstr>
      <vt:lpstr> CERTIUS BEST START</vt:lpstr>
      <vt:lpstr> La Piattaforma PrimeLife per clientela Affluent/Private  (maggiore di 100 k; maggiore di 500 K) </vt:lpstr>
      <vt:lpstr> La Piattaforma PrimeLife per clientela Affluent/Private  (maggiore di 100 k; maggiore di 500 K) </vt:lpstr>
      <vt:lpstr>Carthesio</vt:lpstr>
      <vt:lpstr>Nordea  </vt:lpstr>
      <vt:lpstr>Platinum</vt:lpstr>
      <vt:lpstr>Frame</vt:lpstr>
      <vt:lpstr>Arca Sgr</vt:lpstr>
      <vt:lpstr>World Gold Fund Ltd </vt:lpstr>
      <vt:lpstr>Il Private Insurance</vt:lpstr>
      <vt:lpstr>Il Private Insurance</vt:lpstr>
      <vt:lpstr>In esclusiva per PrimeLife….</vt:lpstr>
      <vt:lpstr>PrimeSelection</vt:lpstr>
      <vt:lpstr>Perché scegliere una mutua sanitaria Mutua Vs. Polizza Sanitaria</vt:lpstr>
      <vt:lpstr>Il sistema premiante di PrimeLife</vt:lpstr>
      <vt:lpstr>In sintesi….</vt:lpstr>
      <vt:lpstr>Le sedi PrimeLife</vt:lpstr>
      <vt:lpstr>Presentazione standard di PowerPoint</vt:lpstr>
      <vt:lpstr>Presentazione standard di PowerPoint</vt:lpstr>
      <vt:lpstr>Presentazione standard di PowerPoint</vt:lpstr>
    </vt:vector>
  </TitlesOfParts>
  <Company>Deutsche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Eleonora DeRinaldis</dc:creator>
  <cp:keywords>Public</cp:keywords>
  <cp:lastModifiedBy>davide guest</cp:lastModifiedBy>
  <cp:revision>213</cp:revision>
  <cp:lastPrinted>2015-09-13T21:16:02Z</cp:lastPrinted>
  <dcterms:created xsi:type="dcterms:W3CDTF">2015-08-11T13:56:54Z</dcterms:created>
  <dcterms:modified xsi:type="dcterms:W3CDTF">2015-09-14T15:04:24Z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974e9d1b-409a-475c-8405-78b1134ae146</vt:lpwstr>
  </property>
  <property fmtid="{D5CDD505-2E9C-101B-9397-08002B2CF9AE}" pid="3" name="db.comClassification">
    <vt:lpwstr>Public</vt:lpwstr>
  </property>
</Properties>
</file>