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1" r:id="rId3"/>
    <p:sldId id="298" r:id="rId4"/>
    <p:sldId id="296" r:id="rId5"/>
    <p:sldId id="292" r:id="rId6"/>
    <p:sldId id="310" r:id="rId7"/>
    <p:sldId id="302" r:id="rId8"/>
    <p:sldId id="297" r:id="rId9"/>
    <p:sldId id="290" r:id="rId10"/>
    <p:sldId id="293" r:id="rId11"/>
    <p:sldId id="294" r:id="rId12"/>
    <p:sldId id="295" r:id="rId13"/>
    <p:sldId id="299" r:id="rId14"/>
    <p:sldId id="287" r:id="rId15"/>
    <p:sldId id="270" r:id="rId16"/>
    <p:sldId id="288" r:id="rId17"/>
    <p:sldId id="300" r:id="rId18"/>
    <p:sldId id="301" r:id="rId19"/>
    <p:sldId id="313" r:id="rId20"/>
    <p:sldId id="304" r:id="rId21"/>
    <p:sldId id="303" r:id="rId22"/>
    <p:sldId id="311" r:id="rId23"/>
    <p:sldId id="305" r:id="rId24"/>
    <p:sldId id="312" r:id="rId25"/>
    <p:sldId id="306" r:id="rId26"/>
    <p:sldId id="307" r:id="rId27"/>
    <p:sldId id="308" r:id="rId28"/>
    <p:sldId id="309" r:id="rId29"/>
    <p:sldId id="285" r:id="rId30"/>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39B21BA-B367-4789-8281-63F850824F12}">
          <p14:sldIdLst>
            <p14:sldId id="256"/>
          </p14:sldIdLst>
        </p14:section>
        <p14:section name="Sezione senza titolo" id="{E1521774-E4C8-48BD-A73E-845EDCCECF68}">
          <p14:sldIdLst>
            <p14:sldId id="291"/>
            <p14:sldId id="298"/>
            <p14:sldId id="296"/>
            <p14:sldId id="292"/>
            <p14:sldId id="310"/>
            <p14:sldId id="302"/>
            <p14:sldId id="297"/>
            <p14:sldId id="290"/>
            <p14:sldId id="293"/>
            <p14:sldId id="294"/>
            <p14:sldId id="295"/>
            <p14:sldId id="299"/>
            <p14:sldId id="287"/>
            <p14:sldId id="270"/>
            <p14:sldId id="288"/>
            <p14:sldId id="300"/>
            <p14:sldId id="301"/>
            <p14:sldId id="313"/>
            <p14:sldId id="304"/>
            <p14:sldId id="303"/>
            <p14:sldId id="311"/>
            <p14:sldId id="305"/>
            <p14:sldId id="312"/>
            <p14:sldId id="306"/>
            <p14:sldId id="307"/>
            <p14:sldId id="308"/>
            <p14:sldId id="309"/>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FB0"/>
    <a:srgbClr val="002364"/>
    <a:srgbClr val="D70064"/>
    <a:srgbClr val="E9F1F2"/>
    <a:srgbClr val="D0E3E2"/>
    <a:srgbClr val="6ACCC3"/>
    <a:srgbClr val="AFCCFF"/>
    <a:srgbClr val="7DABFF"/>
    <a:srgbClr val="699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5" autoAdjust="0"/>
    <p:restoredTop sz="99607" autoAdjust="0"/>
  </p:normalViewPr>
  <p:slideViewPr>
    <p:cSldViewPr>
      <p:cViewPr>
        <p:scale>
          <a:sx n="100" d="100"/>
          <a:sy n="100" d="100"/>
        </p:scale>
        <p:origin x="528"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6"/>
    </p:cViewPr>
  </p:sorterViewPr>
  <p:notesViewPr>
    <p:cSldViewPr>
      <p:cViewPr varScale="1">
        <p:scale>
          <a:sx n="71" d="100"/>
          <a:sy n="71" d="100"/>
        </p:scale>
        <p:origin x="-270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omanma1a\Desktop\PRESENTAZIONE%20ROMA%2015%20OTT%2015\BLIP.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romanma1a\Desktop\PRESENTAZIONE%20ROMA%2015%20OTT%2015\BLIP.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romanma1a\Desktop\PRESENTAZIONE%20ROMA%2015%20OTT%2015\BLIP.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romanma1a\Desktop\PRESENTAZIONE%20ROMA%2015%20OTT%2015\BLIP.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romanma1a\Desktop\PRESENTAZIONE%20ROMA%2015%20OTT%2015\BLIP.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romanma1a\Desktop\PRESENTAZIONE%20ROMA%2015%20OTT%2015\BLIP.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PROFILO PRUDENTE</a:t>
            </a:r>
          </a:p>
        </c:rich>
      </c:tx>
      <c:layout>
        <c:manualLayout>
          <c:xMode val="edge"/>
          <c:yMode val="edge"/>
          <c:x val="0.20082037484007967"/>
          <c:y val="3.5794158224271538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0000026378612221"/>
          <c:y val="0.21953092742100272"/>
          <c:w val="0.74444444444444446"/>
          <c:h val="0.62461614173228341"/>
        </c:manualLayout>
      </c:layout>
      <c:pie3DChart>
        <c:varyColors val="1"/>
        <c:ser>
          <c:idx val="0"/>
          <c:order val="0"/>
          <c:explosion val="25"/>
          <c:dLbls>
            <c:dLbl>
              <c:idx val="0"/>
              <c:layout>
                <c:manualLayout>
                  <c:x val="0.11718776725942966"/>
                  <c:y val="3.28187755600317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7301994554051619E-2"/>
                  <c:y val="-2.21272050296038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6353262374866459"/>
                  <c:y val="2.617342128737774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'PROFILI TAB RIEPILOG'!$B$24:$B$27</c:f>
              <c:strCache>
                <c:ptCount val="4"/>
                <c:pt idx="0">
                  <c:v>MONETARIO</c:v>
                </c:pt>
                <c:pt idx="1">
                  <c:v>BOND</c:v>
                </c:pt>
                <c:pt idx="2">
                  <c:v>TOTAL RETURN</c:v>
                </c:pt>
                <c:pt idx="3">
                  <c:v>EQUITY</c:v>
                </c:pt>
              </c:strCache>
            </c:strRef>
          </c:cat>
          <c:val>
            <c:numRef>
              <c:f>'PROFILI TAB RIEPILOG'!$C$24:$C$27</c:f>
              <c:numCache>
                <c:formatCode>0%</c:formatCode>
                <c:ptCount val="4"/>
                <c:pt idx="0">
                  <c:v>0.01</c:v>
                </c:pt>
                <c:pt idx="1">
                  <c:v>0.73999999999999988</c:v>
                </c:pt>
                <c:pt idx="2">
                  <c:v>0.15000000000000002</c:v>
                </c:pt>
                <c:pt idx="3">
                  <c:v>9.9999999999999992E-2</c:v>
                </c:pt>
              </c:numCache>
            </c:numRef>
          </c:val>
        </c:ser>
        <c:ser>
          <c:idx val="1"/>
          <c:order val="1"/>
          <c:cat>
            <c:strRef>
              <c:f>'PROFILI TAB RIEPILOG'!$B$24:$B$27</c:f>
              <c:strCache>
                <c:ptCount val="4"/>
                <c:pt idx="0">
                  <c:v>MONETARIO</c:v>
                </c:pt>
                <c:pt idx="1">
                  <c:v>BOND</c:v>
                </c:pt>
                <c:pt idx="2">
                  <c:v>TOTAL RETURN</c:v>
                </c:pt>
                <c:pt idx="3">
                  <c:v>EQUITY</c:v>
                </c:pt>
              </c:strCache>
            </c:strRef>
          </c:cat>
          <c:val>
            <c:numRef>
              <c:f>'PROFILI TAB RIEPILOG'!$D$24:$D$27</c:f>
              <c:numCache>
                <c:formatCode>0%</c:formatCode>
                <c:ptCount val="4"/>
                <c:pt idx="0">
                  <c:v>0.01</c:v>
                </c:pt>
                <c:pt idx="1">
                  <c:v>0.64</c:v>
                </c:pt>
                <c:pt idx="2">
                  <c:v>0.1</c:v>
                </c:pt>
                <c:pt idx="3">
                  <c:v>0.24999999999999997</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3.2645413705309302E-2"/>
          <c:y val="0.79429774766526273"/>
          <c:w val="0.92533058995766249"/>
          <c:h val="0.19019837636574499"/>
        </c:manualLayout>
      </c:layout>
      <c:overlay val="0"/>
      <c:txPr>
        <a:bodyPr/>
        <a:lstStyle/>
        <a:p>
          <a:pPr rtl="0">
            <a:defRPr sz="800" baseline="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PROFILO MODERATO</a:t>
            </a:r>
          </a:p>
        </c:rich>
      </c:tx>
      <c:layout>
        <c:manualLayout>
          <c:xMode val="edge"/>
          <c:yMode val="edge"/>
          <c:x val="0.20616822429906545"/>
          <c:y val="3.5555555555555556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149814700128776"/>
          <c:y val="0.20402673503021429"/>
          <c:w val="0.63458196938865785"/>
          <c:h val="0.53159311481413662"/>
        </c:manualLayout>
      </c:layout>
      <c:pie3DChart>
        <c:varyColors val="1"/>
        <c:ser>
          <c:idx val="0"/>
          <c:order val="0"/>
          <c:explosion val="25"/>
          <c:dLbls>
            <c:dLbl>
              <c:idx val="0"/>
              <c:layout>
                <c:manualLayout>
                  <c:x val="5.2269009852029369E-2"/>
                  <c:y val="4.05704459356373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573129445775799E-2"/>
                  <c:y val="8.64000620612078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6330023964395778E-2"/>
                  <c:y val="-6.7232975188446272E-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'PROFILI TAB RIEPILOG'!$B$24:$B$27</c:f>
              <c:strCache>
                <c:ptCount val="4"/>
                <c:pt idx="0">
                  <c:v>MONETARIO</c:v>
                </c:pt>
                <c:pt idx="1">
                  <c:v>BOND</c:v>
                </c:pt>
                <c:pt idx="2">
                  <c:v>TOTAL RETURN</c:v>
                </c:pt>
                <c:pt idx="3">
                  <c:v>EQUITY</c:v>
                </c:pt>
              </c:strCache>
            </c:strRef>
          </c:cat>
          <c:val>
            <c:numRef>
              <c:f>'PROFILI TAB RIEPILOG'!$D$24:$D$27</c:f>
              <c:numCache>
                <c:formatCode>0%</c:formatCode>
                <c:ptCount val="4"/>
                <c:pt idx="0">
                  <c:v>0.01</c:v>
                </c:pt>
                <c:pt idx="1">
                  <c:v>0.64</c:v>
                </c:pt>
                <c:pt idx="2">
                  <c:v>0.1</c:v>
                </c:pt>
                <c:pt idx="3">
                  <c:v>0.24999999999999997</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4.263276465441819E-2"/>
          <c:y val="0.80980132691746864"/>
          <c:w val="0.87172923609267938"/>
          <c:h val="0.19019837636574499"/>
        </c:manualLayout>
      </c:layout>
      <c:overlay val="0"/>
      <c:txPr>
        <a:bodyPr/>
        <a:lstStyle/>
        <a:p>
          <a:pPr algn="l" rtl="0">
            <a:defRPr lang="it-IT" sz="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PROFILO EQUILIBRATO</a:t>
            </a:r>
            <a:r>
              <a:rPr lang="en-US" sz="1000" baseline="0"/>
              <a:t> </a:t>
            </a:r>
            <a:endParaRPr lang="en-US" sz="1000"/>
          </a:p>
        </c:rich>
      </c:tx>
      <c:layout>
        <c:manualLayout>
          <c:xMode val="edge"/>
          <c:yMode val="edge"/>
          <c:x val="0.20250738927904285"/>
          <c:y val="3.5555555555555556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3995025902661043"/>
          <c:y val="0.18852285906122204"/>
          <c:w val="0.67952578961337695"/>
          <c:h val="0.5703528047366172"/>
        </c:manualLayout>
      </c:layout>
      <c:pie3DChart>
        <c:varyColors val="1"/>
        <c:ser>
          <c:idx val="0"/>
          <c:order val="0"/>
          <c:explosion val="25"/>
          <c:dLbls>
            <c:dLbl>
              <c:idx val="0"/>
              <c:layout>
                <c:manualLayout>
                  <c:x val="5.2269009852029369E-2"/>
                  <c:y val="4.05704459356373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537088269371734E-3"/>
                  <c:y val="0.1219548556430446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6330023964395778E-2"/>
                  <c:y val="-6.7232975188446272E-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'PROFILI TAB RIEPILOG'!$B$24:$B$27</c:f>
              <c:strCache>
                <c:ptCount val="4"/>
                <c:pt idx="0">
                  <c:v>MONETARIO</c:v>
                </c:pt>
                <c:pt idx="1">
                  <c:v>BOND</c:v>
                </c:pt>
                <c:pt idx="2">
                  <c:v>TOTAL RETURN</c:v>
                </c:pt>
                <c:pt idx="3">
                  <c:v>EQUITY</c:v>
                </c:pt>
              </c:strCache>
            </c:strRef>
          </c:cat>
          <c:val>
            <c:numRef>
              <c:f>'PROFILI TAB RIEPILOG'!$E$24:$E$27</c:f>
              <c:numCache>
                <c:formatCode>0%</c:formatCode>
                <c:ptCount val="4"/>
                <c:pt idx="0">
                  <c:v>0.01</c:v>
                </c:pt>
                <c:pt idx="1">
                  <c:v>0.48699999999999993</c:v>
                </c:pt>
                <c:pt idx="2">
                  <c:v>5.2999999999999999E-2</c:v>
                </c:pt>
                <c:pt idx="3">
                  <c:v>0.45</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4.263276465441819E-2"/>
          <c:y val="0.80980132691746864"/>
          <c:w val="0.87172923609267938"/>
          <c:h val="0.19019837636574499"/>
        </c:manualLayout>
      </c:layout>
      <c:overlay val="0"/>
      <c:txPr>
        <a:bodyPr/>
        <a:lstStyle/>
        <a:p>
          <a:pPr algn="l" rtl="0">
            <a:defRPr lang="it-IT" sz="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PROFILO DINAMICO</a:t>
            </a:r>
            <a:r>
              <a:rPr lang="en-US" sz="1000" baseline="0"/>
              <a:t> </a:t>
            </a:r>
            <a:endParaRPr lang="en-US" sz="1000"/>
          </a:p>
        </c:rich>
      </c:tx>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7990036959665756"/>
          <c:y val="0.22991911725320049"/>
          <c:w val="0.66454451620513733"/>
          <c:h val="0.55484892876762493"/>
        </c:manualLayout>
      </c:layout>
      <c:pie3DChart>
        <c:varyColors val="1"/>
        <c:ser>
          <c:idx val="0"/>
          <c:order val="0"/>
          <c:explosion val="25"/>
          <c:dLbls>
            <c:dLbl>
              <c:idx val="0"/>
              <c:layout>
                <c:manualLayout>
                  <c:x val="5.2269009852029369E-2"/>
                  <c:y val="4.05704459356373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3640233173100558E-3"/>
                  <c:y val="-7.63907709210766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4519252509166598E-2"/>
                  <c:y val="1.684123786852224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6330023964395778E-2"/>
                  <c:y val="-6.7232975188446272E-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'PROFILI TAB RIEPILOG'!$B$24:$B$27</c:f>
              <c:strCache>
                <c:ptCount val="4"/>
                <c:pt idx="0">
                  <c:v>MONETARIO</c:v>
                </c:pt>
                <c:pt idx="1">
                  <c:v>BOND</c:v>
                </c:pt>
                <c:pt idx="2">
                  <c:v>TOTAL RETURN</c:v>
                </c:pt>
                <c:pt idx="3">
                  <c:v>EQUITY</c:v>
                </c:pt>
              </c:strCache>
            </c:strRef>
          </c:cat>
          <c:val>
            <c:numRef>
              <c:f>'PROFILI TAB RIEPILOG'!$F$24:$F$27</c:f>
              <c:numCache>
                <c:formatCode>0%</c:formatCode>
                <c:ptCount val="4"/>
                <c:pt idx="0">
                  <c:v>0.01</c:v>
                </c:pt>
                <c:pt idx="1">
                  <c:v>0.33999999999999997</c:v>
                </c:pt>
                <c:pt idx="2">
                  <c:v>0.05</c:v>
                </c:pt>
                <c:pt idx="3">
                  <c:v>0.60000000000000009</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4.263276465441819E-2"/>
          <c:y val="0.80980132691746864"/>
          <c:w val="0.87172923609267938"/>
          <c:h val="0.19019837636574499"/>
        </c:manualLayout>
      </c:layout>
      <c:overlay val="0"/>
      <c:txPr>
        <a:bodyPr/>
        <a:lstStyle/>
        <a:p>
          <a:pPr algn="l" rtl="0">
            <a:defRPr lang="it-IT" sz="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PROFILO AGGRESSIVO</a:t>
            </a:r>
            <a:r>
              <a:rPr lang="en-US" sz="1000" baseline="0"/>
              <a:t> </a:t>
            </a:r>
            <a:endParaRPr lang="en-US" sz="1000"/>
          </a:p>
        </c:rich>
      </c:tx>
      <c:layout>
        <c:manualLayout>
          <c:xMode val="edge"/>
          <c:yMode val="edge"/>
          <c:x val="0.19866281991778795"/>
          <c:y val="3.5555555555555556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7990036959665756"/>
          <c:y val="0.22991911725320049"/>
          <c:w val="0.66454451620513733"/>
          <c:h val="0.55484892876762493"/>
        </c:manualLayout>
      </c:layout>
      <c:pie3DChart>
        <c:varyColors val="1"/>
        <c:ser>
          <c:idx val="0"/>
          <c:order val="0"/>
          <c:explosion val="25"/>
          <c:dLbls>
            <c:dLbl>
              <c:idx val="0"/>
              <c:layout>
                <c:manualLayout>
                  <c:x val="-0.17215465926283582"/>
                  <c:y val="2.27926509186351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1957543700810115"/>
                  <c:y val="3.02754155730533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2032801659417197"/>
                  <c:y val="9.684129483814522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5534011867681125"/>
                  <c:y val="-0.1340059492563428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'PROFILI TAB RIEPILOG'!$B$24:$B$27</c:f>
              <c:strCache>
                <c:ptCount val="4"/>
                <c:pt idx="0">
                  <c:v>MONETARIO</c:v>
                </c:pt>
                <c:pt idx="1">
                  <c:v>BOND</c:v>
                </c:pt>
                <c:pt idx="2">
                  <c:v>TOTAL RETURN</c:v>
                </c:pt>
                <c:pt idx="3">
                  <c:v>EQUITY</c:v>
                </c:pt>
              </c:strCache>
            </c:strRef>
          </c:cat>
          <c:val>
            <c:numRef>
              <c:f>'PROFILI TAB RIEPILOG'!$G$24:$G$27</c:f>
              <c:numCache>
                <c:formatCode>0%</c:formatCode>
                <c:ptCount val="4"/>
                <c:pt idx="0">
                  <c:v>0.01</c:v>
                </c:pt>
                <c:pt idx="1">
                  <c:v>0.1</c:v>
                </c:pt>
                <c:pt idx="2">
                  <c:v>0</c:v>
                </c:pt>
                <c:pt idx="3">
                  <c:v>0.8899999999999999</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6.6006634966157302E-2"/>
          <c:y val="0.77424601924759417"/>
          <c:w val="0.92453466621692082"/>
          <c:h val="0.19019837636574499"/>
        </c:manualLayout>
      </c:layout>
      <c:overlay val="0"/>
      <c:txPr>
        <a:bodyPr/>
        <a:lstStyle/>
        <a:p>
          <a:pPr algn="l" rtl="0">
            <a:defRPr lang="it-IT" sz="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US" sz="1100"/>
              <a:t>TOTAL</a:t>
            </a:r>
            <a:r>
              <a:rPr lang="en-US" sz="1100" baseline="0"/>
              <a:t> RETURN</a:t>
            </a:r>
          </a:p>
        </c:rich>
      </c:tx>
      <c:layout>
        <c:manualLayout>
          <c:xMode val="edge"/>
          <c:yMode val="edge"/>
          <c:x val="0.34367766529183852"/>
          <c:y val="3.5793925759280087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0000026378612221"/>
          <c:y val="0.21953092742100272"/>
          <c:w val="0.74444444444444446"/>
          <c:h val="0.62461614173228341"/>
        </c:manualLayout>
      </c:layout>
      <c:pie3DChart>
        <c:varyColors val="1"/>
        <c:ser>
          <c:idx val="0"/>
          <c:order val="0"/>
          <c:explosion val="25"/>
          <c:dLbls>
            <c:dLbl>
              <c:idx val="0"/>
              <c:layout>
                <c:manualLayout>
                  <c:x val="0.1263101992498919"/>
                  <c:y val="-3.13155440641275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0233791073022539"/>
                  <c:y val="-0.1491526194059245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051358278198974"/>
                  <c:y val="1.121087555928129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6353262374866459"/>
                  <c:y val="2.617342128737774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baseline="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'TOT RETURN'!$B$15:$B$17</c:f>
              <c:strCache>
                <c:ptCount val="3"/>
                <c:pt idx="0">
                  <c:v>FLEXIBLE</c:v>
                </c:pt>
                <c:pt idx="1">
                  <c:v>FIXED INCOME </c:v>
                </c:pt>
                <c:pt idx="2">
                  <c:v>LONG SHORT</c:v>
                </c:pt>
              </c:strCache>
            </c:strRef>
          </c:cat>
          <c:val>
            <c:numRef>
              <c:f>'TOT RETURN'!$C$15:$C$17</c:f>
              <c:numCache>
                <c:formatCode>0.00%</c:formatCode>
                <c:ptCount val="3"/>
                <c:pt idx="0" formatCode="0%">
                  <c:v>0.2</c:v>
                </c:pt>
                <c:pt idx="1">
                  <c:v>0.5</c:v>
                </c:pt>
                <c:pt idx="2">
                  <c:v>0.1</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
          <c:y val="0.8510834654735332"/>
          <c:w val="0.92533058995766249"/>
          <c:h val="0.13675332370477356"/>
        </c:manualLayout>
      </c:layout>
      <c:overlay val="0"/>
      <c:txPr>
        <a:bodyPr/>
        <a:lstStyle/>
        <a:p>
          <a:pPr rtl="0">
            <a:defRPr sz="1000" baseline="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941585E-44DD-4A9A-95B7-EC4E4FBEB568}" type="datetimeFigureOut">
              <a:rPr lang="es-ES" smtClean="0"/>
              <a:pPr/>
              <a:t>15/10/2015</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E6A81F2-939D-44F6-BFD5-4607950226CF}" type="slidenum">
              <a:rPr lang="es-ES" smtClean="0"/>
              <a:pPr/>
              <a:t>‹N›</a:t>
            </a:fld>
            <a:endParaRPr lang="es-ES"/>
          </a:p>
        </p:txBody>
      </p:sp>
    </p:spTree>
    <p:extLst>
      <p:ext uri="{BB962C8B-B14F-4D97-AF65-F5344CB8AC3E}">
        <p14:creationId xmlns:p14="http://schemas.microsoft.com/office/powerpoint/2010/main" val="3174550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6A81F2-939D-44F6-BFD5-4607950226CF}" type="slidenum">
              <a:rPr lang="es-ES" smtClean="0"/>
              <a:pPr/>
              <a:t>18</a:t>
            </a:fld>
            <a:endParaRPr lang="es-ES"/>
          </a:p>
        </p:txBody>
      </p:sp>
    </p:spTree>
    <p:extLst>
      <p:ext uri="{BB962C8B-B14F-4D97-AF65-F5344CB8AC3E}">
        <p14:creationId xmlns:p14="http://schemas.microsoft.com/office/powerpoint/2010/main" val="163701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6A81F2-939D-44F6-BFD5-4607950226CF}" type="slidenum">
              <a:rPr lang="es-ES" smtClean="0"/>
              <a:pPr/>
              <a:t>27</a:t>
            </a:fld>
            <a:endParaRPr lang="es-ES"/>
          </a:p>
        </p:txBody>
      </p:sp>
    </p:spTree>
    <p:extLst>
      <p:ext uri="{BB962C8B-B14F-4D97-AF65-F5344CB8AC3E}">
        <p14:creationId xmlns:p14="http://schemas.microsoft.com/office/powerpoint/2010/main" val="163701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6A81F2-939D-44F6-BFD5-4607950226CF}" type="slidenum">
              <a:rPr lang="es-ES" smtClean="0"/>
              <a:pPr/>
              <a:t>28</a:t>
            </a:fld>
            <a:endParaRPr lang="es-ES"/>
          </a:p>
        </p:txBody>
      </p:sp>
    </p:spTree>
    <p:extLst>
      <p:ext uri="{BB962C8B-B14F-4D97-AF65-F5344CB8AC3E}">
        <p14:creationId xmlns:p14="http://schemas.microsoft.com/office/powerpoint/2010/main" val="1637010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6A81F2-939D-44F6-BFD5-4607950226CF}" type="slidenum">
              <a:rPr lang="es-ES" smtClean="0"/>
              <a:pPr/>
              <a:t>19</a:t>
            </a:fld>
            <a:endParaRPr lang="es-ES"/>
          </a:p>
        </p:txBody>
      </p:sp>
    </p:spTree>
    <p:extLst>
      <p:ext uri="{BB962C8B-B14F-4D97-AF65-F5344CB8AC3E}">
        <p14:creationId xmlns:p14="http://schemas.microsoft.com/office/powerpoint/2010/main" val="163701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6A81F2-939D-44F6-BFD5-4607950226CF}" type="slidenum">
              <a:rPr lang="es-ES" smtClean="0"/>
              <a:pPr/>
              <a:t>20</a:t>
            </a:fld>
            <a:endParaRPr lang="es-ES"/>
          </a:p>
        </p:txBody>
      </p:sp>
    </p:spTree>
    <p:extLst>
      <p:ext uri="{BB962C8B-B14F-4D97-AF65-F5344CB8AC3E}">
        <p14:creationId xmlns:p14="http://schemas.microsoft.com/office/powerpoint/2010/main" val="1637010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6A81F2-939D-44F6-BFD5-4607950226CF}" type="slidenum">
              <a:rPr lang="es-ES" smtClean="0"/>
              <a:pPr/>
              <a:t>21</a:t>
            </a:fld>
            <a:endParaRPr lang="es-ES"/>
          </a:p>
        </p:txBody>
      </p:sp>
    </p:spTree>
    <p:extLst>
      <p:ext uri="{BB962C8B-B14F-4D97-AF65-F5344CB8AC3E}">
        <p14:creationId xmlns:p14="http://schemas.microsoft.com/office/powerpoint/2010/main" val="163701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6A81F2-939D-44F6-BFD5-4607950226CF}" type="slidenum">
              <a:rPr lang="es-ES" smtClean="0"/>
              <a:pPr/>
              <a:t>22</a:t>
            </a:fld>
            <a:endParaRPr lang="es-ES"/>
          </a:p>
        </p:txBody>
      </p:sp>
    </p:spTree>
    <p:extLst>
      <p:ext uri="{BB962C8B-B14F-4D97-AF65-F5344CB8AC3E}">
        <p14:creationId xmlns:p14="http://schemas.microsoft.com/office/powerpoint/2010/main" val="163701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6A81F2-939D-44F6-BFD5-4607950226CF}" type="slidenum">
              <a:rPr lang="es-ES" smtClean="0"/>
              <a:pPr/>
              <a:t>23</a:t>
            </a:fld>
            <a:endParaRPr lang="es-ES"/>
          </a:p>
        </p:txBody>
      </p:sp>
    </p:spTree>
    <p:extLst>
      <p:ext uri="{BB962C8B-B14F-4D97-AF65-F5344CB8AC3E}">
        <p14:creationId xmlns:p14="http://schemas.microsoft.com/office/powerpoint/2010/main" val="1637010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6A81F2-939D-44F6-BFD5-4607950226CF}" type="slidenum">
              <a:rPr lang="es-ES" smtClean="0"/>
              <a:pPr/>
              <a:t>24</a:t>
            </a:fld>
            <a:endParaRPr lang="es-ES"/>
          </a:p>
        </p:txBody>
      </p:sp>
    </p:spTree>
    <p:extLst>
      <p:ext uri="{BB962C8B-B14F-4D97-AF65-F5344CB8AC3E}">
        <p14:creationId xmlns:p14="http://schemas.microsoft.com/office/powerpoint/2010/main" val="163701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6A81F2-939D-44F6-BFD5-4607950226CF}" type="slidenum">
              <a:rPr lang="es-ES" smtClean="0"/>
              <a:pPr/>
              <a:t>25</a:t>
            </a:fld>
            <a:endParaRPr lang="es-ES"/>
          </a:p>
        </p:txBody>
      </p:sp>
    </p:spTree>
    <p:extLst>
      <p:ext uri="{BB962C8B-B14F-4D97-AF65-F5344CB8AC3E}">
        <p14:creationId xmlns:p14="http://schemas.microsoft.com/office/powerpoint/2010/main" val="1637010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6A81F2-939D-44F6-BFD5-4607950226CF}" type="slidenum">
              <a:rPr lang="es-ES" smtClean="0"/>
              <a:pPr/>
              <a:t>26</a:t>
            </a:fld>
            <a:endParaRPr lang="es-ES"/>
          </a:p>
        </p:txBody>
      </p:sp>
    </p:spTree>
    <p:extLst>
      <p:ext uri="{BB962C8B-B14F-4D97-AF65-F5344CB8AC3E}">
        <p14:creationId xmlns:p14="http://schemas.microsoft.com/office/powerpoint/2010/main" val="1637010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7" name="6 Imagen" descr="pp.jpg"/>
          <p:cNvPicPr>
            <a:picLocks noChangeAspect="1"/>
          </p:cNvPicPr>
          <p:nvPr userDrawn="1"/>
        </p:nvPicPr>
        <p:blipFill>
          <a:blip r:embed="rId2" cstate="print"/>
          <a:stretch>
            <a:fillRect/>
          </a:stretch>
        </p:blipFill>
        <p:spPr>
          <a:xfrm>
            <a:off x="0" y="1268760"/>
            <a:ext cx="9143999" cy="3362220"/>
          </a:xfrm>
          <a:prstGeom prst="rect">
            <a:avLst/>
          </a:prstGeom>
        </p:spPr>
      </p:pic>
      <p:pic>
        <p:nvPicPr>
          <p:cNvPr id="8" name="7 Imagen" descr="CNP_Partners_20mm_4C.jpg"/>
          <p:cNvPicPr>
            <a:picLocks noChangeAspect="1"/>
          </p:cNvPicPr>
          <p:nvPr userDrawn="1"/>
        </p:nvPicPr>
        <p:blipFill>
          <a:blip r:embed="rId3" cstate="print"/>
          <a:stretch>
            <a:fillRect/>
          </a:stretch>
        </p:blipFill>
        <p:spPr>
          <a:xfrm>
            <a:off x="6876256" y="5733256"/>
            <a:ext cx="2016224" cy="886638"/>
          </a:xfrm>
          <a:prstGeom prst="rect">
            <a:avLst/>
          </a:prstGeom>
        </p:spPr>
      </p:pic>
      <p:sp>
        <p:nvSpPr>
          <p:cNvPr id="9" name="8 CuadroTexto"/>
          <p:cNvSpPr txBox="1"/>
          <p:nvPr userDrawn="1"/>
        </p:nvSpPr>
        <p:spPr>
          <a:xfrm>
            <a:off x="4932040" y="404664"/>
            <a:ext cx="3672408" cy="369332"/>
          </a:xfrm>
          <a:prstGeom prst="rect">
            <a:avLst/>
          </a:prstGeom>
          <a:noFill/>
        </p:spPr>
        <p:txBody>
          <a:bodyPr wrap="square" rtlCol="0">
            <a:spAutoFit/>
          </a:bodyPr>
          <a:lstStyle/>
          <a:p>
            <a:pPr algn="r"/>
            <a:r>
              <a:rPr lang="it-IT" noProof="0" dirty="0" smtClean="0">
                <a:solidFill>
                  <a:srgbClr val="002364"/>
                </a:solidFill>
                <a:latin typeface="Arial" pitchFamily="34" charset="0"/>
                <a:cs typeface="Arial" pitchFamily="34" charset="0"/>
              </a:rPr>
              <a:t>Assicuriamo</a:t>
            </a:r>
            <a:r>
              <a:rPr lang="es-ES" baseline="0" dirty="0" smtClean="0">
                <a:solidFill>
                  <a:srgbClr val="002364"/>
                </a:solidFill>
                <a:latin typeface="Arial" pitchFamily="34" charset="0"/>
                <a:cs typeface="Arial" pitchFamily="34" charset="0"/>
              </a:rPr>
              <a:t> </a:t>
            </a:r>
            <a:r>
              <a:rPr lang="it-IT" baseline="0" noProof="0" dirty="0" smtClean="0">
                <a:solidFill>
                  <a:srgbClr val="002364"/>
                </a:solidFill>
                <a:latin typeface="Arial" pitchFamily="34" charset="0"/>
                <a:cs typeface="Arial" pitchFamily="34" charset="0"/>
              </a:rPr>
              <a:t>il</a:t>
            </a:r>
            <a:r>
              <a:rPr lang="es-ES" baseline="0" dirty="0" smtClean="0">
                <a:solidFill>
                  <a:srgbClr val="002364"/>
                </a:solidFill>
                <a:latin typeface="Arial" pitchFamily="34" charset="0"/>
                <a:cs typeface="Arial" pitchFamily="34" charset="0"/>
              </a:rPr>
              <a:t> </a:t>
            </a:r>
            <a:r>
              <a:rPr lang="it-IT" baseline="0" noProof="0" dirty="0" smtClean="0">
                <a:solidFill>
                  <a:srgbClr val="002364"/>
                </a:solidFill>
                <a:latin typeface="Arial" pitchFamily="34" charset="0"/>
                <a:cs typeface="Arial" pitchFamily="34" charset="0"/>
              </a:rPr>
              <a:t>tuo</a:t>
            </a:r>
            <a:r>
              <a:rPr lang="es-ES" baseline="0" dirty="0" smtClean="0">
                <a:solidFill>
                  <a:srgbClr val="002364"/>
                </a:solidFill>
                <a:latin typeface="Arial" pitchFamily="34" charset="0"/>
                <a:cs typeface="Arial" pitchFamily="34" charset="0"/>
              </a:rPr>
              <a:t> futuro</a:t>
            </a:r>
            <a:endParaRPr lang="es-ES" dirty="0">
              <a:solidFill>
                <a:srgbClr val="002364"/>
              </a:solidFill>
              <a:latin typeface="Arial" pitchFamily="34" charset="0"/>
              <a:cs typeface="Arial" pitchFamily="34" charset="0"/>
            </a:endParaRPr>
          </a:p>
        </p:txBody>
      </p:sp>
      <p:sp>
        <p:nvSpPr>
          <p:cNvPr id="13" name="12 Título"/>
          <p:cNvSpPr>
            <a:spLocks noGrp="1"/>
          </p:cNvSpPr>
          <p:nvPr>
            <p:ph type="title"/>
          </p:nvPr>
        </p:nvSpPr>
        <p:spPr>
          <a:xfrm>
            <a:off x="539552" y="5013176"/>
            <a:ext cx="5760640" cy="1143000"/>
          </a:xfrm>
        </p:spPr>
        <p:txBody>
          <a:bodyPr>
            <a:normAutofit/>
          </a:bodyPr>
          <a:lstStyle>
            <a:lvl1pPr algn="l">
              <a:defRPr sz="2400">
                <a:solidFill>
                  <a:srgbClr val="002364"/>
                </a:solidFill>
                <a:latin typeface="Arial" pitchFamily="34" charset="0"/>
                <a:cs typeface="Arial" pitchFamily="34" charset="0"/>
              </a:defRPr>
            </a:lvl1pPr>
          </a:lstStyle>
          <a:p>
            <a:r>
              <a:rPr lang="it-IT" dirty="0" smtClean="0"/>
              <a:t>Fare clic per modificare lo stile del titolo</a:t>
            </a:r>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normAutofit/>
          </a:bodyPr>
          <a:lstStyle>
            <a:lvl1pPr algn="l">
              <a:defRPr lang="es-ES" sz="2000" b="1" kern="1200" cap="all" dirty="0">
                <a:solidFill>
                  <a:srgbClr val="4CAFAA"/>
                </a:solidFill>
                <a:latin typeface="Arial" pitchFamily="34" charset="0"/>
                <a:ea typeface="+mj-ea"/>
                <a:cs typeface="Arial" pitchFamily="34" charset="0"/>
              </a:defRPr>
            </a:lvl1pPr>
          </a:lstStyle>
          <a:p>
            <a:r>
              <a:rPr lang="it-IT" smtClean="0"/>
              <a:t>Fare clic per modificare lo stile del titolo</a:t>
            </a:r>
            <a:endParaRPr lang="es-ES" dirty="0"/>
          </a:p>
        </p:txBody>
      </p:sp>
      <p:pic>
        <p:nvPicPr>
          <p:cNvPr id="8" name="7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10"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pp2.jpg"/>
          <p:cNvPicPr>
            <a:picLocks noChangeAspect="1"/>
          </p:cNvPicPr>
          <p:nvPr userDrawn="1"/>
        </p:nvPicPr>
        <p:blipFill>
          <a:blip r:embed="rId3" cstate="print"/>
          <a:srcRect/>
          <a:stretch>
            <a:fillRect/>
          </a:stretch>
        </p:blipFill>
        <p:spPr>
          <a:xfrm>
            <a:off x="0" y="0"/>
            <a:ext cx="9144000" cy="383629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5626968" cy="1268760"/>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smtClean="0"/>
              <a:t>Fare clic per modificare lo stile del titolo</a:t>
            </a:r>
            <a:endParaRPr lang="es-ES" dirty="0"/>
          </a:p>
        </p:txBody>
      </p:sp>
      <p:sp>
        <p:nvSpPr>
          <p:cNvPr id="3" name="2 Marcador de contenido"/>
          <p:cNvSpPr>
            <a:spLocks noGrp="1"/>
          </p:cNvSpPr>
          <p:nvPr>
            <p:ph idx="1"/>
          </p:nvPr>
        </p:nvSpPr>
        <p:spPr/>
        <p:txBody>
          <a:bodyPr/>
          <a:lstStyle>
            <a:lvl1pPr>
              <a:defRPr sz="18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pic>
        <p:nvPicPr>
          <p:cNvPr id="8" name="7 Imagen" descr="pp2.jpg"/>
          <p:cNvPicPr>
            <a:picLocks noChangeAspect="1"/>
          </p:cNvPicPr>
          <p:nvPr userDrawn="1"/>
        </p:nvPicPr>
        <p:blipFill>
          <a:blip r:embed="rId3" cstate="print"/>
          <a:srcRect/>
          <a:stretch>
            <a:fillRect/>
          </a:stretch>
        </p:blipFill>
        <p:spPr>
          <a:xfrm>
            <a:off x="6084168" y="0"/>
            <a:ext cx="3059832" cy="128372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normAutofit/>
          </a:bodyPr>
          <a:lstStyle>
            <a:lvl1pPr algn="l" defTabSz="914400" rtl="0" eaLnBrk="1" latinLnBrk="0" hangingPunct="1">
              <a:spcBef>
                <a:spcPct val="0"/>
              </a:spcBef>
              <a:buNone/>
              <a:defRPr lang="es-ES" sz="2000" b="1" kern="1200" cap="all" dirty="0">
                <a:solidFill>
                  <a:srgbClr val="4CAFAA"/>
                </a:solidFill>
                <a:latin typeface="Arial" pitchFamily="34" charset="0"/>
                <a:ea typeface="+mj-ea"/>
                <a:cs typeface="Arial" pitchFamily="34" charset="0"/>
              </a:defRPr>
            </a:lvl1pPr>
          </a:lstStyle>
          <a:p>
            <a:r>
              <a:rPr lang="it-IT" smtClean="0"/>
              <a:t>Fare clic per modificare lo stile del titolo</a:t>
            </a:r>
            <a:endParaRPr lang="es-ES" dirty="0"/>
          </a:p>
        </p:txBody>
      </p:sp>
      <p:pic>
        <p:nvPicPr>
          <p:cNvPr id="8" name="7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10"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pp2.jpg"/>
          <p:cNvPicPr>
            <a:picLocks noChangeAspect="1"/>
          </p:cNvPicPr>
          <p:nvPr userDrawn="1"/>
        </p:nvPicPr>
        <p:blipFill>
          <a:blip r:embed="rId3" cstate="print"/>
          <a:srcRect/>
          <a:stretch>
            <a:fillRect/>
          </a:stretch>
        </p:blipFill>
        <p:spPr>
          <a:xfrm>
            <a:off x="0" y="0"/>
            <a:ext cx="9144000" cy="378904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5626968" cy="1268760"/>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smtClean="0"/>
              <a:t>Fare clic per modificare lo stile del titolo</a:t>
            </a:r>
            <a:endParaRPr lang="es-ES" dirty="0"/>
          </a:p>
        </p:txBody>
      </p:sp>
      <p:sp>
        <p:nvSpPr>
          <p:cNvPr id="3" name="2 Marcador de contenido"/>
          <p:cNvSpPr>
            <a:spLocks noGrp="1"/>
          </p:cNvSpPr>
          <p:nvPr>
            <p:ph idx="1"/>
          </p:nvPr>
        </p:nvSpPr>
        <p:spPr/>
        <p:txBody>
          <a:bodyPr/>
          <a:lstStyle>
            <a:lvl1pPr>
              <a:defRPr sz="18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pic>
        <p:nvPicPr>
          <p:cNvPr id="8" name="7 Imagen" descr="pp2.jpg"/>
          <p:cNvPicPr>
            <a:picLocks noChangeAspect="1"/>
          </p:cNvPicPr>
          <p:nvPr userDrawn="1"/>
        </p:nvPicPr>
        <p:blipFill>
          <a:blip r:embed="rId3" cstate="print"/>
          <a:srcRect/>
          <a:stretch>
            <a:fillRect/>
          </a:stretch>
        </p:blipFill>
        <p:spPr>
          <a:xfrm>
            <a:off x="6084168" y="0"/>
            <a:ext cx="3059832" cy="126876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pic>
        <p:nvPicPr>
          <p:cNvPr id="7" name="6 Imagen" descr="CNP_Partners_20mm_4C.jpg"/>
          <p:cNvPicPr>
            <a:picLocks noChangeAspect="1"/>
          </p:cNvPicPr>
          <p:nvPr userDrawn="1"/>
        </p:nvPicPr>
        <p:blipFill>
          <a:blip r:embed="rId2" cstate="print"/>
          <a:stretch>
            <a:fillRect/>
          </a:stretch>
        </p:blipFill>
        <p:spPr>
          <a:xfrm>
            <a:off x="3275856" y="1988840"/>
            <a:ext cx="2711690" cy="1192471"/>
          </a:xfrm>
          <a:prstGeom prst="rect">
            <a:avLst/>
          </a:prstGeom>
        </p:spPr>
      </p:pic>
      <p:sp>
        <p:nvSpPr>
          <p:cNvPr id="16" name="15 CuadroTexto"/>
          <p:cNvSpPr txBox="1"/>
          <p:nvPr userDrawn="1"/>
        </p:nvSpPr>
        <p:spPr>
          <a:xfrm>
            <a:off x="683568" y="5157192"/>
            <a:ext cx="7992888" cy="1569660"/>
          </a:xfrm>
          <a:prstGeom prst="rect">
            <a:avLst/>
          </a:prstGeom>
          <a:noFill/>
        </p:spPr>
        <p:txBody>
          <a:bodyPr wrap="square" rtlCol="0">
            <a:spAutoFit/>
          </a:bodyPr>
          <a:lstStyle/>
          <a:p>
            <a:pPr algn="just">
              <a:defRPr/>
            </a:pPr>
            <a:r>
              <a:rPr lang="fr-FR" sz="800" dirty="0" smtClean="0">
                <a:solidFill>
                  <a:schemeClr val="tx2"/>
                </a:solidFill>
                <a:latin typeface="Arial" pitchFamily="34" charset="0"/>
                <a:cs typeface="Arial" pitchFamily="34" charset="0"/>
              </a:rPr>
              <a:t>© CNP PARTNERS DE SEGUROS Y REASEGUROS, S.A.</a:t>
            </a:r>
            <a:endParaRPr lang="es-ES" sz="800" dirty="0" smtClean="0">
              <a:solidFill>
                <a:schemeClr val="tx2"/>
              </a:solidFill>
              <a:latin typeface="Arial" pitchFamily="34" charset="0"/>
              <a:cs typeface="Arial" pitchFamily="34" charset="0"/>
            </a:endParaRPr>
          </a:p>
          <a:p>
            <a:pPr algn="just">
              <a:defRPr/>
            </a:pPr>
            <a:r>
              <a:rPr lang="fr-FR" sz="800" dirty="0" smtClean="0">
                <a:solidFill>
                  <a:schemeClr val="tx2"/>
                </a:solidFill>
                <a:latin typeface="Arial" pitchFamily="34" charset="0"/>
                <a:cs typeface="Arial" pitchFamily="34" charset="0"/>
              </a:rPr>
              <a:t> </a:t>
            </a:r>
            <a:endParaRPr lang="es-ES" sz="800" dirty="0" smtClean="0">
              <a:solidFill>
                <a:schemeClr val="tx2"/>
              </a:solidFill>
              <a:latin typeface="Arial" pitchFamily="34" charset="0"/>
              <a:cs typeface="Arial" pitchFamily="34" charset="0"/>
            </a:endParaRPr>
          </a:p>
          <a:p>
            <a:pPr algn="just">
              <a:defRPr/>
            </a:pPr>
            <a:r>
              <a:rPr lang="es-ES" sz="800" dirty="0" smtClean="0">
                <a:solidFill>
                  <a:schemeClr val="tx2"/>
                </a:solidFill>
                <a:latin typeface="Arial" pitchFamily="34" charset="0"/>
                <a:cs typeface="Arial" pitchFamily="34" charset="0"/>
              </a:rPr>
              <a:t>Reservados todos los derechos. El contenido de este documento no puede ser reproducido, revelado, transmitido ni registrado, total o parcialmente, por ningún sistema de recuperación de información, o por cualquier otro medio, ya sea electrónico o mecánico, sin el permiso previo, por escrito, de CNP PARTNERS. Asimismo, se hace constar que el destinatario de este documento no usará ni permitirá que se use el mismo para cualquier finalidad distinta a la valoración y análisis exclusivamente por su parte de la posible relación comercial con CNP PARTNERS.</a:t>
            </a:r>
          </a:p>
          <a:p>
            <a:pPr algn="just">
              <a:defRPr/>
            </a:pPr>
            <a:r>
              <a:rPr lang="es-ES" sz="800" dirty="0" smtClean="0">
                <a:solidFill>
                  <a:schemeClr val="tx2"/>
                </a:solidFill>
                <a:latin typeface="Arial" pitchFamily="34" charset="0"/>
                <a:cs typeface="Arial" pitchFamily="34" charset="0"/>
              </a:rPr>
              <a:t> </a:t>
            </a:r>
          </a:p>
          <a:p>
            <a:pPr algn="just">
              <a:defRPr/>
            </a:pPr>
            <a:r>
              <a:rPr lang="es-ES" sz="800" dirty="0" smtClean="0">
                <a:solidFill>
                  <a:schemeClr val="tx2"/>
                </a:solidFill>
                <a:latin typeface="Arial" pitchFamily="34" charset="0"/>
                <a:cs typeface="Arial" pitchFamily="34" charset="0"/>
              </a:rPr>
              <a:t>Se hace constar igualmente que este documento (incluido su contenido) constituye información confidencial de CNP PARTNERS con un importante valor económico para dicha sociedad, razón por la cual su reproducción, revelación a terceros o tratamiento o uso indebido le ocasionaría importantes daños a dicha sociedad, los cuales el destinatario de este documento se obliga a resarcir e indemnizar.</a:t>
            </a:r>
          </a:p>
          <a:p>
            <a:pPr algn="just">
              <a:defRPr/>
            </a:pPr>
            <a:endParaRPr lang="es-ES" sz="800" dirty="0" smtClean="0">
              <a:solidFill>
                <a:schemeClr val="tx2"/>
              </a:solidFill>
              <a:latin typeface="Arial" pitchFamily="34" charset="0"/>
              <a:cs typeface="Arial" pitchFamily="34" charset="0"/>
            </a:endParaRPr>
          </a:p>
          <a:p>
            <a:pPr algn="just">
              <a:defRPr/>
            </a:pPr>
            <a:r>
              <a:rPr lang="es-ES" sz="800" dirty="0" smtClean="0">
                <a:solidFill>
                  <a:schemeClr val="tx2"/>
                </a:solidFill>
                <a:latin typeface="Arial" pitchFamily="34" charset="0"/>
                <a:cs typeface="Arial" pitchFamily="34" charset="0"/>
              </a:rPr>
              <a:t>CNP </a:t>
            </a:r>
            <a:r>
              <a:rPr lang="es-ES" sz="800" dirty="0" err="1" smtClean="0">
                <a:solidFill>
                  <a:schemeClr val="tx2"/>
                </a:solidFill>
                <a:latin typeface="Arial" pitchFamily="34" charset="0"/>
                <a:cs typeface="Arial" pitchFamily="34" charset="0"/>
              </a:rPr>
              <a:t>Partners</a:t>
            </a:r>
            <a:r>
              <a:rPr lang="es-ES" sz="800" baseline="0" dirty="0" smtClean="0">
                <a:solidFill>
                  <a:schemeClr val="tx2"/>
                </a:solidFill>
                <a:latin typeface="Arial" pitchFamily="34" charset="0"/>
                <a:cs typeface="Arial" pitchFamily="34" charset="0"/>
              </a:rPr>
              <a:t> de Seguros y Reaseguros. C/ </a:t>
            </a:r>
            <a:r>
              <a:rPr lang="es-ES" sz="800" baseline="0" dirty="0" err="1" smtClean="0">
                <a:solidFill>
                  <a:schemeClr val="tx2"/>
                </a:solidFill>
                <a:latin typeface="Arial" pitchFamily="34" charset="0"/>
                <a:cs typeface="Arial" pitchFamily="34" charset="0"/>
              </a:rPr>
              <a:t>Ochandiano</a:t>
            </a:r>
            <a:r>
              <a:rPr lang="es-ES" sz="800" baseline="0" dirty="0" smtClean="0">
                <a:solidFill>
                  <a:schemeClr val="tx2"/>
                </a:solidFill>
                <a:latin typeface="Arial" pitchFamily="34" charset="0"/>
                <a:cs typeface="Arial" pitchFamily="34" charset="0"/>
              </a:rPr>
              <a:t>, 10 – 1ª pta. -  28023 Madrid</a:t>
            </a:r>
            <a:endParaRPr lang="es-ES" sz="800" dirty="0" smtClean="0">
              <a:solidFill>
                <a:schemeClr val="tx2"/>
              </a:solidFill>
              <a:latin typeface="Arial" pitchFamily="34" charset="0"/>
              <a:cs typeface="Arial"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Image au-dessus de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6505" y="4424082"/>
            <a:ext cx="6191157" cy="833718"/>
          </a:xfrm>
        </p:spPr>
        <p:txBody>
          <a:bodyPr anchor="b">
            <a:noAutofit/>
          </a:bodyPr>
          <a:lstStyle>
            <a:lvl1pPr algn="l">
              <a:defRPr sz="4800" b="0"/>
            </a:lvl1pPr>
          </a:lstStyle>
          <a:p>
            <a:r>
              <a:rPr lang="fr-FR" dirty="0" smtClean="0"/>
              <a:t>CLIQUEZ ET MODIFIEZ LE TITRE</a:t>
            </a:r>
            <a:endParaRPr lang="fr-FR" dirty="0"/>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728701E-CAF4-4159-9B3E-41C86DFFA30D}"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‹N›</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contenus, Haut et b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474" y="205964"/>
            <a:ext cx="7556313" cy="1116106"/>
          </a:xfrm>
        </p:spPr>
        <p:txBody>
          <a:bodyPr/>
          <a:lstStyle>
            <a:lvl1pPr>
              <a:defRPr sz="3200"/>
            </a:lvl1pPr>
          </a:lstStyle>
          <a:p>
            <a:r>
              <a:rPr lang="fr-FR" dirty="0" smtClean="0"/>
              <a:t>CLIQUEZ ET MODIFIEZ LE TITRE</a:t>
            </a:r>
            <a:endParaRPr lang="fr-FR" dirty="0"/>
          </a:p>
        </p:txBody>
      </p:sp>
      <p:sp>
        <p:nvSpPr>
          <p:cNvPr id="11" name="Rectangle 10"/>
          <p:cNvSpPr/>
          <p:nvPr userDrawn="1"/>
        </p:nvSpPr>
        <p:spPr>
          <a:xfrm>
            <a:off x="8210550" y="199135"/>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Date Placeholder 3"/>
          <p:cNvSpPr>
            <a:spLocks noGrp="1"/>
          </p:cNvSpPr>
          <p:nvPr>
            <p:ph type="dt" sz="half" idx="10"/>
          </p:nvPr>
        </p:nvSpPr>
        <p:spPr>
          <a:xfrm>
            <a:off x="3192722" y="6396060"/>
            <a:ext cx="2133600" cy="365125"/>
          </a:xfrm>
        </p:spPr>
        <p:txBody>
          <a:bodyPr/>
          <a:lstStyle/>
          <a:p>
            <a:fld id="{D728701E-CAF4-4159-9B3E-41C86DFFA30D}" type="datetimeFigureOut">
              <a:rPr lang="en-US" smtClean="0"/>
              <a:pPr/>
              <a:t>10/15/2015</a:t>
            </a:fld>
            <a:endParaRPr lang="en-US"/>
          </a:p>
        </p:txBody>
      </p:sp>
      <p:sp>
        <p:nvSpPr>
          <p:cNvPr id="17" name="Slide Number Placeholder 5"/>
          <p:cNvSpPr txBox="1">
            <a:spLocks/>
          </p:cNvSpPr>
          <p:nvPr userDrawn="1"/>
        </p:nvSpPr>
        <p:spPr>
          <a:xfrm>
            <a:off x="8305800" y="158795"/>
            <a:ext cx="554038"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2F1D00-BD13-4404-86B0-79703945A0A7}" type="slidenum">
              <a:rPr lang="en-US" smtClean="0"/>
              <a:pPr/>
              <a:t>‹N›</a:t>
            </a:fld>
            <a:endParaRPr lang="en-US"/>
          </a:p>
        </p:txBody>
      </p:sp>
      <p:sp>
        <p:nvSpPr>
          <p:cNvPr id="19" name="Rectangle 18"/>
          <p:cNvSpPr/>
          <p:nvPr userDrawn="1"/>
        </p:nvSpPr>
        <p:spPr>
          <a:xfrm>
            <a:off x="8068235" y="199135"/>
            <a:ext cx="91440" cy="1600200"/>
          </a:xfrm>
          <a:prstGeom prst="rect">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Content Placeholder 2"/>
          <p:cNvSpPr>
            <a:spLocks noGrp="1"/>
          </p:cNvSpPr>
          <p:nvPr>
            <p:ph idx="1"/>
          </p:nvPr>
        </p:nvSpPr>
        <p:spPr>
          <a:xfrm>
            <a:off x="498474" y="1981201"/>
            <a:ext cx="7556313" cy="1923412"/>
          </a:xfrm>
        </p:spPr>
        <p:txBody>
          <a:bodyPr/>
          <a:lstStyle>
            <a:lvl2pPr marL="457200" indent="-228600">
              <a:buClr>
                <a:srgbClr val="800000"/>
              </a:buClr>
              <a:buFont typeface="Wingdings" charset="2"/>
              <a:buChar char="n"/>
              <a:defRPr/>
            </a:lvl2pPr>
            <a:lvl3pPr>
              <a:buClr>
                <a:schemeClr val="bg2"/>
              </a:buClr>
              <a:defRPr/>
            </a:lvl3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24" name="Content Placeholder 2"/>
          <p:cNvSpPr>
            <a:spLocks noGrp="1"/>
          </p:cNvSpPr>
          <p:nvPr>
            <p:ph idx="11"/>
          </p:nvPr>
        </p:nvSpPr>
        <p:spPr>
          <a:xfrm>
            <a:off x="498474" y="4057013"/>
            <a:ext cx="7556313" cy="1923412"/>
          </a:xfrm>
        </p:spPr>
        <p:txBody>
          <a:bodyPr/>
          <a:lstStyle>
            <a:lvl2pPr marL="457200" indent="-228600">
              <a:buClr>
                <a:srgbClr val="800000"/>
              </a:buClr>
              <a:buFont typeface="Wingdings" charset="2"/>
              <a:buChar char="n"/>
              <a:defRPr/>
            </a:lvl2pPr>
            <a:lvl3pPr>
              <a:buClr>
                <a:schemeClr val="bg2"/>
              </a:buClr>
              <a:defRPr/>
            </a:lvl3pPr>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cxnSp>
        <p:nvCxnSpPr>
          <p:cNvPr id="5" name="Connecteur droit 4"/>
          <p:cNvCxnSpPr/>
          <p:nvPr userDrawn="1"/>
        </p:nvCxnSpPr>
        <p:spPr>
          <a:xfrm>
            <a:off x="1113114" y="6731953"/>
            <a:ext cx="6955121" cy="0"/>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pic>
        <p:nvPicPr>
          <p:cNvPr id="13" name="Image 12" descr="CNP Assurances_GROUP_CMJN.pdf"/>
          <p:cNvPicPr>
            <a:picLocks noChangeAspect="1"/>
          </p:cNvPicPr>
          <p:nvPr userDrawn="1"/>
        </p:nvPicPr>
        <p:blipFill rotWithShape="1">
          <a:blip r:embed="rId2" cstate="print">
            <a:extLst>
              <a:ext uri="{28A0092B-C50C-407E-A947-70E740481C1C}">
                <a14:useLocalDpi xmlns:a14="http://schemas.microsoft.com/office/drawing/2010/main" val="0"/>
              </a:ext>
            </a:extLst>
          </a:blip>
          <a:srcRect l="14877"/>
          <a:stretch/>
        </p:blipFill>
        <p:spPr>
          <a:xfrm>
            <a:off x="343676" y="6168598"/>
            <a:ext cx="818106" cy="689402"/>
          </a:xfrm>
          <a:prstGeom prst="rect">
            <a:avLst/>
          </a:prstGeom>
        </p:spPr>
      </p:pic>
      <p:sp>
        <p:nvSpPr>
          <p:cNvPr id="12" name="TextBox 8"/>
          <p:cNvSpPr txBox="1"/>
          <p:nvPr userDrawn="1"/>
        </p:nvSpPr>
        <p:spPr>
          <a:xfrm>
            <a:off x="176835" y="-105156"/>
            <a:ext cx="260909" cy="553998"/>
          </a:xfrm>
          <a:prstGeom prst="rect">
            <a:avLst/>
          </a:prstGeom>
          <a:noFill/>
        </p:spPr>
        <p:txBody>
          <a:bodyPr wrap="square" lIns="0" tIns="0" rIns="0" bIns="0" rtlCol="0">
            <a:spAutoFit/>
          </a:bodyPr>
          <a:lstStyle/>
          <a:p>
            <a:r>
              <a:rPr sz="3600" b="1" dirty="0">
                <a:solidFill>
                  <a:srgbClr val="FF8000"/>
                </a:solidFill>
              </a:rPr>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normAutofit/>
          </a:bodyPr>
          <a:lstStyle>
            <a:lvl1pPr algn="l">
              <a:defRPr sz="2000" b="1" cap="all">
                <a:solidFill>
                  <a:srgbClr val="4CAFAA"/>
                </a:solidFill>
                <a:latin typeface="Arial" pitchFamily="34" charset="0"/>
                <a:cs typeface="Arial" pitchFamily="34" charset="0"/>
              </a:defRPr>
            </a:lvl1pPr>
          </a:lstStyle>
          <a:p>
            <a:r>
              <a:rPr lang="it-IT" dirty="0" smtClean="0"/>
              <a:t>Fare clic per modificare lo stile del titolo</a:t>
            </a:r>
            <a:endParaRPr lang="es-ES" dirty="0"/>
          </a:p>
        </p:txBody>
      </p:sp>
      <p:pic>
        <p:nvPicPr>
          <p:cNvPr id="7" name="6 Imagen" descr="pp2.jpg"/>
          <p:cNvPicPr>
            <a:picLocks noChangeAspect="1"/>
          </p:cNvPicPr>
          <p:nvPr userDrawn="1"/>
        </p:nvPicPr>
        <p:blipFill>
          <a:blip r:embed="rId2" cstate="print"/>
          <a:stretch>
            <a:fillRect/>
          </a:stretch>
        </p:blipFill>
        <p:spPr>
          <a:xfrm>
            <a:off x="0" y="0"/>
            <a:ext cx="9144000" cy="3791562"/>
          </a:xfrm>
          <a:prstGeom prst="rect">
            <a:avLst/>
          </a:prstGeom>
        </p:spPr>
      </p:pic>
      <p:pic>
        <p:nvPicPr>
          <p:cNvPr id="8" name="7 Imagen" descr="CNP_Partners_20mm_4C.jpg"/>
          <p:cNvPicPr>
            <a:picLocks noChangeAspect="1"/>
          </p:cNvPicPr>
          <p:nvPr userDrawn="1"/>
        </p:nvPicPr>
        <p:blipFill>
          <a:blip r:embed="rId3" cstate="print"/>
          <a:stretch>
            <a:fillRect/>
          </a:stretch>
        </p:blipFill>
        <p:spPr>
          <a:xfrm>
            <a:off x="7452320" y="6214770"/>
            <a:ext cx="1361236" cy="598606"/>
          </a:xfrm>
          <a:prstGeom prst="rect">
            <a:avLst/>
          </a:prstGeom>
        </p:spPr>
      </p:pic>
      <p:sp>
        <p:nvSpPr>
          <p:cNvPr id="10"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5626968" cy="1268760"/>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smtClean="0"/>
              <a:t>Fare clic per modificare lo stile del titolo</a:t>
            </a:r>
            <a:endParaRPr lang="es-ES" dirty="0"/>
          </a:p>
        </p:txBody>
      </p:sp>
      <p:sp>
        <p:nvSpPr>
          <p:cNvPr id="3" name="2 Marcador de contenido"/>
          <p:cNvSpPr>
            <a:spLocks noGrp="1"/>
          </p:cNvSpPr>
          <p:nvPr>
            <p:ph idx="1"/>
          </p:nvPr>
        </p:nvSpPr>
        <p:spPr/>
        <p:txBody>
          <a:bodyPr/>
          <a:lstStyle>
            <a:lvl1pPr>
              <a:defRPr sz="18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pic>
        <p:nvPicPr>
          <p:cNvPr id="8" name="7 Imagen" descr="pp2.jpg"/>
          <p:cNvPicPr>
            <a:picLocks noChangeAspect="1"/>
          </p:cNvPicPr>
          <p:nvPr userDrawn="1"/>
        </p:nvPicPr>
        <p:blipFill>
          <a:blip r:embed="rId3" cstate="print"/>
          <a:stretch>
            <a:fillRect/>
          </a:stretch>
        </p:blipFill>
        <p:spPr>
          <a:xfrm>
            <a:off x="6084168" y="0"/>
            <a:ext cx="3059832" cy="126876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32048"/>
            <a:ext cx="5770984" cy="980728"/>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dirty="0" smtClean="0"/>
              <a:t>Fare clic per modificare lo stile </a:t>
            </a:r>
            <a:r>
              <a:rPr lang="it-IT" smtClean="0"/>
              <a:t>del titolo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grpSp>
        <p:nvGrpSpPr>
          <p:cNvPr id="3" name="Gruppo 9"/>
          <p:cNvGrpSpPr/>
          <p:nvPr userDrawn="1"/>
        </p:nvGrpSpPr>
        <p:grpSpPr>
          <a:xfrm>
            <a:off x="323528" y="332656"/>
            <a:ext cx="1296144" cy="1224136"/>
            <a:chOff x="7524328" y="188640"/>
            <a:chExt cx="1296144" cy="1224136"/>
          </a:xfrm>
        </p:grpSpPr>
        <p:pic>
          <p:nvPicPr>
            <p:cNvPr id="1026" name="Picture 2"/>
            <p:cNvPicPr>
              <a:picLocks noChangeAspect="1" noChangeArrowheads="1"/>
            </p:cNvPicPr>
            <p:nvPr userDrawn="1"/>
          </p:nvPicPr>
          <p:blipFill>
            <a:blip r:embed="rId3" cstate="print"/>
            <a:srcRect/>
            <a:stretch>
              <a:fillRect/>
            </a:stretch>
          </p:blipFill>
          <p:spPr bwMode="auto">
            <a:xfrm>
              <a:off x="7524328" y="188640"/>
              <a:ext cx="1151872" cy="1152000"/>
            </a:xfrm>
            <a:prstGeom prst="rect">
              <a:avLst/>
            </a:prstGeom>
            <a:noFill/>
            <a:ln w="9525">
              <a:noFill/>
              <a:miter lim="800000"/>
              <a:headEnd/>
              <a:tailEnd/>
            </a:ln>
          </p:spPr>
        </p:pic>
        <p:sp>
          <p:nvSpPr>
            <p:cNvPr id="9" name="Rettangolo 8"/>
            <p:cNvSpPr/>
            <p:nvPr userDrawn="1"/>
          </p:nvSpPr>
          <p:spPr>
            <a:xfrm>
              <a:off x="8100392" y="764704"/>
              <a:ext cx="72008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18"/>
          <p:cNvGrpSpPr/>
          <p:nvPr userDrawn="1"/>
        </p:nvGrpSpPr>
        <p:grpSpPr>
          <a:xfrm>
            <a:off x="323528" y="1988840"/>
            <a:ext cx="1510259" cy="1567965"/>
            <a:chOff x="6078831" y="2579206"/>
            <a:chExt cx="1510259" cy="1567965"/>
          </a:xfrm>
        </p:grpSpPr>
        <p:pic>
          <p:nvPicPr>
            <p:cNvPr id="1027" name="Picture 3"/>
            <p:cNvPicPr>
              <a:picLocks noChangeAspect="1" noChangeArrowheads="1"/>
            </p:cNvPicPr>
            <p:nvPr userDrawn="1"/>
          </p:nvPicPr>
          <p:blipFill>
            <a:blip r:embed="rId4" cstate="print"/>
            <a:srcRect/>
            <a:stretch>
              <a:fillRect/>
            </a:stretch>
          </p:blipFill>
          <p:spPr bwMode="auto">
            <a:xfrm>
              <a:off x="6078831" y="2636912"/>
              <a:ext cx="1510259" cy="1510259"/>
            </a:xfrm>
            <a:prstGeom prst="rect">
              <a:avLst/>
            </a:prstGeom>
            <a:noFill/>
            <a:ln w="9525">
              <a:noFill/>
              <a:miter lim="800000"/>
              <a:headEnd/>
              <a:tailEnd/>
            </a:ln>
          </p:spPr>
        </p:pic>
        <p:sp>
          <p:nvSpPr>
            <p:cNvPr id="11" name="CasellaDiTesto 10"/>
            <p:cNvSpPr txBox="1"/>
            <p:nvPr userDrawn="1"/>
          </p:nvSpPr>
          <p:spPr>
            <a:xfrm>
              <a:off x="6228184" y="2636912"/>
              <a:ext cx="431750" cy="633770"/>
            </a:xfrm>
            <a:prstGeom prst="rect">
              <a:avLst/>
            </a:prstGeom>
            <a:noFill/>
          </p:spPr>
          <p:txBody>
            <a:bodyPr wrap="square" rtlCol="0">
              <a:spAutoFit/>
            </a:bodyPr>
            <a:lstStyle/>
            <a:p>
              <a:pPr algn="ctr"/>
              <a:r>
                <a:rPr lang="it-IT" sz="5400" dirty="0" smtClean="0">
                  <a:solidFill>
                    <a:schemeClr val="bg1"/>
                  </a:solidFill>
                </a:rPr>
                <a:t>C</a:t>
              </a:r>
              <a:endParaRPr lang="it-IT" sz="5400" dirty="0">
                <a:solidFill>
                  <a:schemeClr val="bg1"/>
                </a:solidFill>
              </a:endParaRPr>
            </a:p>
          </p:txBody>
        </p:sp>
        <p:sp>
          <p:nvSpPr>
            <p:cNvPr id="12" name="CasellaDiTesto 11"/>
            <p:cNvSpPr txBox="1"/>
            <p:nvPr userDrawn="1"/>
          </p:nvSpPr>
          <p:spPr>
            <a:xfrm>
              <a:off x="7020570" y="2579206"/>
              <a:ext cx="431750" cy="633770"/>
            </a:xfrm>
            <a:prstGeom prst="rect">
              <a:avLst/>
            </a:prstGeom>
            <a:noFill/>
          </p:spPr>
          <p:txBody>
            <a:bodyPr wrap="square" rtlCol="0">
              <a:spAutoFit/>
            </a:bodyPr>
            <a:lstStyle/>
            <a:p>
              <a:pPr algn="ctr"/>
              <a:r>
                <a:rPr lang="it-IT" sz="5400" dirty="0" smtClean="0">
                  <a:solidFill>
                    <a:schemeClr val="bg1"/>
                  </a:solidFill>
                </a:rPr>
                <a:t>i</a:t>
              </a:r>
              <a:endParaRPr lang="it-IT" sz="5400" dirty="0">
                <a:solidFill>
                  <a:schemeClr val="bg1"/>
                </a:solidFill>
              </a:endParaRPr>
            </a:p>
          </p:txBody>
        </p:sp>
        <p:sp>
          <p:nvSpPr>
            <p:cNvPr id="13" name="CasellaDiTesto 12"/>
            <p:cNvSpPr txBox="1"/>
            <p:nvPr userDrawn="1"/>
          </p:nvSpPr>
          <p:spPr>
            <a:xfrm>
              <a:off x="6228184" y="3356992"/>
              <a:ext cx="431750" cy="633770"/>
            </a:xfrm>
            <a:prstGeom prst="rect">
              <a:avLst/>
            </a:prstGeom>
            <a:noFill/>
          </p:spPr>
          <p:txBody>
            <a:bodyPr wrap="square" rtlCol="0">
              <a:spAutoFit/>
            </a:bodyPr>
            <a:lstStyle/>
            <a:p>
              <a:pPr algn="ctr"/>
              <a:r>
                <a:rPr lang="it-IT" sz="5400" dirty="0" smtClean="0">
                  <a:solidFill>
                    <a:schemeClr val="bg1"/>
                  </a:solidFill>
                </a:rPr>
                <a:t>i</a:t>
              </a:r>
              <a:endParaRPr lang="it-IT" sz="5400" dirty="0">
                <a:solidFill>
                  <a:schemeClr val="bg1"/>
                </a:solidFill>
              </a:endParaRPr>
            </a:p>
          </p:txBody>
        </p:sp>
        <p:sp>
          <p:nvSpPr>
            <p:cNvPr id="14" name="CasellaDiTesto 13"/>
            <p:cNvSpPr txBox="1"/>
            <p:nvPr userDrawn="1"/>
          </p:nvSpPr>
          <p:spPr>
            <a:xfrm>
              <a:off x="7020570" y="3356992"/>
              <a:ext cx="431750" cy="633770"/>
            </a:xfrm>
            <a:prstGeom prst="rect">
              <a:avLst/>
            </a:prstGeom>
            <a:noFill/>
          </p:spPr>
          <p:txBody>
            <a:bodyPr wrap="square" rtlCol="0">
              <a:spAutoFit/>
            </a:bodyPr>
            <a:lstStyle/>
            <a:p>
              <a:pPr algn="ctr"/>
              <a:r>
                <a:rPr lang="it-IT" sz="5400" dirty="0" smtClean="0">
                  <a:solidFill>
                    <a:schemeClr val="bg1"/>
                  </a:solidFill>
                </a:rPr>
                <a:t>S</a:t>
              </a:r>
              <a:endParaRPr lang="it-IT" sz="5400" dirty="0">
                <a:solidFill>
                  <a:schemeClr val="bg1"/>
                </a:solidFill>
              </a:endParaRPr>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23" name="2 Marcador de contenido"/>
          <p:cNvSpPr>
            <a:spLocks noGrp="1"/>
          </p:cNvSpPr>
          <p:nvPr>
            <p:ph idx="1"/>
          </p:nvPr>
        </p:nvSpPr>
        <p:spPr>
          <a:xfrm>
            <a:off x="683568" y="1988840"/>
            <a:ext cx="4968552" cy="4021907"/>
          </a:xfrm>
        </p:spPr>
        <p:txBody>
          <a:bodyPr/>
          <a:lstStyle>
            <a:lvl1pPr>
              <a:defRPr sz="18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s-ES" dirty="0"/>
          </a:p>
        </p:txBody>
      </p:sp>
      <p:pic>
        <p:nvPicPr>
          <p:cNvPr id="21" name="7 Imagen" descr="pp2.jpg"/>
          <p:cNvPicPr>
            <a:picLocks noChangeAspect="1"/>
          </p:cNvPicPr>
          <p:nvPr userDrawn="1"/>
        </p:nvPicPr>
        <p:blipFill>
          <a:blip r:embed="rId3" cstate="print"/>
          <a:stretch>
            <a:fillRect/>
          </a:stretch>
        </p:blipFill>
        <p:spPr>
          <a:xfrm>
            <a:off x="5641677" y="260648"/>
            <a:ext cx="3106787" cy="1281149"/>
          </a:xfrm>
          <a:prstGeom prst="rect">
            <a:avLst/>
          </a:prstGeom>
        </p:spPr>
      </p:pic>
      <p:sp>
        <p:nvSpPr>
          <p:cNvPr id="30" name="1 Título"/>
          <p:cNvSpPr>
            <a:spLocks noGrp="1"/>
          </p:cNvSpPr>
          <p:nvPr>
            <p:ph type="title"/>
          </p:nvPr>
        </p:nvSpPr>
        <p:spPr>
          <a:xfrm>
            <a:off x="683568" y="864096"/>
            <a:ext cx="4968552" cy="692696"/>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dirty="0" smtClean="0"/>
              <a:t>Fare clic per modificare lo stile del titolo</a:t>
            </a:r>
            <a:endParaRPr lang="es-ES" dirty="0"/>
          </a:p>
        </p:txBody>
      </p:sp>
      <p:sp>
        <p:nvSpPr>
          <p:cNvPr id="43" name="Rettangolo 42"/>
          <p:cNvSpPr/>
          <p:nvPr userDrawn="1"/>
        </p:nvSpPr>
        <p:spPr>
          <a:xfrm>
            <a:off x="539552" y="1592816"/>
            <a:ext cx="8208000" cy="180000"/>
          </a:xfrm>
          <a:prstGeom prst="rect">
            <a:avLst/>
          </a:prstGeom>
          <a:solidFill>
            <a:srgbClr val="6AC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32048"/>
            <a:ext cx="6984776" cy="980728"/>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dirty="0" smtClean="0"/>
              <a:t>Fare clic per modificare lo stile del titolo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16" name="Rettangolo 15"/>
          <p:cNvSpPr>
            <a:spLocks noChangeAspect="1"/>
          </p:cNvSpPr>
          <p:nvPr userDrawn="1"/>
        </p:nvSpPr>
        <p:spPr>
          <a:xfrm>
            <a:off x="539552" y="404664"/>
            <a:ext cx="1008000" cy="1008000"/>
          </a:xfrm>
          <a:prstGeom prst="rect">
            <a:avLst/>
          </a:prstGeom>
          <a:solidFill>
            <a:srgbClr val="002364"/>
          </a:solidFill>
          <a:ln>
            <a:solidFill>
              <a:srgbClr val="002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dirty="0"/>
          </a:p>
        </p:txBody>
      </p:sp>
      <p:sp>
        <p:nvSpPr>
          <p:cNvPr id="17" name="Rettangolo 16"/>
          <p:cNvSpPr/>
          <p:nvPr userDrawn="1"/>
        </p:nvSpPr>
        <p:spPr>
          <a:xfrm>
            <a:off x="540448" y="1484784"/>
            <a:ext cx="8208000" cy="180000"/>
          </a:xfrm>
          <a:prstGeom prst="rect">
            <a:avLst/>
          </a:prstGeom>
          <a:solidFill>
            <a:srgbClr val="6AC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userDrawn="1"/>
        </p:nvSpPr>
        <p:spPr>
          <a:xfrm>
            <a:off x="539552" y="1484784"/>
            <a:ext cx="8208000" cy="180000"/>
          </a:xfrm>
          <a:prstGeom prst="rect">
            <a:avLst/>
          </a:prstGeom>
          <a:solidFill>
            <a:srgbClr val="6AC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91680" y="432048"/>
            <a:ext cx="6984776" cy="980728"/>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dirty="0" smtClean="0"/>
              <a:t>Fare clic per modificare lo stile del titolo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16" name="Rettangolo 15"/>
          <p:cNvSpPr/>
          <p:nvPr userDrawn="1"/>
        </p:nvSpPr>
        <p:spPr>
          <a:xfrm>
            <a:off x="539552" y="404664"/>
            <a:ext cx="1008112" cy="1008112"/>
          </a:xfrm>
          <a:prstGeom prst="rect">
            <a:avLst/>
          </a:prstGeom>
          <a:solidFill>
            <a:srgbClr val="002364"/>
          </a:solidFill>
          <a:ln>
            <a:solidFill>
              <a:srgbClr val="002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dirty="0"/>
          </a:p>
        </p:txBody>
      </p:sp>
      <p:sp>
        <p:nvSpPr>
          <p:cNvPr id="18" name="Rettangolo 17"/>
          <p:cNvSpPr/>
          <p:nvPr userDrawn="1"/>
        </p:nvSpPr>
        <p:spPr>
          <a:xfrm>
            <a:off x="539552" y="1484784"/>
            <a:ext cx="8208912" cy="180000"/>
          </a:xfrm>
          <a:prstGeom prst="rect">
            <a:avLst/>
          </a:prstGeom>
          <a:solidFill>
            <a:srgbClr val="D7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normAutofit/>
          </a:bodyPr>
          <a:lstStyle>
            <a:lvl1pPr algn="l" defTabSz="914400" rtl="0" eaLnBrk="1" latinLnBrk="0" hangingPunct="1">
              <a:spcBef>
                <a:spcPct val="0"/>
              </a:spcBef>
              <a:buNone/>
              <a:defRPr lang="es-ES" sz="2000" b="1" kern="1200" cap="all" dirty="0">
                <a:solidFill>
                  <a:srgbClr val="4CAFAA"/>
                </a:solidFill>
                <a:latin typeface="Arial" pitchFamily="34" charset="0"/>
                <a:ea typeface="+mj-ea"/>
                <a:cs typeface="Arial" pitchFamily="34" charset="0"/>
              </a:defRPr>
            </a:lvl1pPr>
          </a:lstStyle>
          <a:p>
            <a:r>
              <a:rPr lang="it-IT" smtClean="0"/>
              <a:t>Fare clic per modificare lo stile del titolo</a:t>
            </a:r>
            <a:endParaRPr lang="es-ES" dirty="0"/>
          </a:p>
        </p:txBody>
      </p:sp>
      <p:pic>
        <p:nvPicPr>
          <p:cNvPr id="8" name="7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sp>
        <p:nvSpPr>
          <p:cNvPr id="10"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6" name="5 Imagen" descr="pp2.jpg"/>
          <p:cNvPicPr>
            <a:picLocks noChangeAspect="1"/>
          </p:cNvPicPr>
          <p:nvPr userDrawn="1"/>
        </p:nvPicPr>
        <p:blipFill>
          <a:blip r:embed="rId3" cstate="print"/>
          <a:stretch>
            <a:fillRect/>
          </a:stretch>
        </p:blipFill>
        <p:spPr>
          <a:xfrm>
            <a:off x="1" y="0"/>
            <a:ext cx="9190954" cy="379008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5626968" cy="1268760"/>
          </a:xfrm>
        </p:spPr>
        <p:txBody>
          <a:bodyPr>
            <a:normAutofit/>
          </a:bodyPr>
          <a:lstStyle>
            <a:lvl1pPr algn="l">
              <a:defRPr sz="2000" cap="small" baseline="0">
                <a:solidFill>
                  <a:srgbClr val="002364"/>
                </a:solidFill>
                <a:latin typeface="Arial" pitchFamily="34" charset="0"/>
                <a:cs typeface="Arial" pitchFamily="34" charset="0"/>
              </a:defRPr>
            </a:lvl1pPr>
          </a:lstStyle>
          <a:p>
            <a:r>
              <a:rPr lang="it-IT" smtClean="0"/>
              <a:t>Fare clic per modificare lo stile del titolo</a:t>
            </a:r>
            <a:endParaRPr lang="es-ES" dirty="0"/>
          </a:p>
        </p:txBody>
      </p:sp>
      <p:sp>
        <p:nvSpPr>
          <p:cNvPr id="3" name="2 Marcador de contenido"/>
          <p:cNvSpPr>
            <a:spLocks noGrp="1"/>
          </p:cNvSpPr>
          <p:nvPr>
            <p:ph idx="1"/>
          </p:nvPr>
        </p:nvSpPr>
        <p:spPr/>
        <p:txBody>
          <a:bodyPr/>
          <a:lstStyle>
            <a:lvl1pPr>
              <a:defRPr sz="18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dirty="0"/>
          </a:p>
        </p:txBody>
      </p:sp>
      <p:sp>
        <p:nvSpPr>
          <p:cNvPr id="6" name="5 Marcador de número de diapositiva"/>
          <p:cNvSpPr>
            <a:spLocks noGrp="1"/>
          </p:cNvSpPr>
          <p:nvPr>
            <p:ph type="sldNum" sz="quarter" idx="12"/>
          </p:nvPr>
        </p:nvSpPr>
        <p:spPr>
          <a:xfrm>
            <a:off x="3275856" y="6356350"/>
            <a:ext cx="2133600" cy="365125"/>
          </a:xfrm>
        </p:spPr>
        <p:txBody>
          <a:bodyPr/>
          <a:lstStyle>
            <a:lvl1pPr algn="ctr">
              <a:defRPr sz="900">
                <a:latin typeface="Arial" pitchFamily="34" charset="0"/>
                <a:cs typeface="Arial" pitchFamily="34" charset="0"/>
              </a:defRPr>
            </a:lvl1pPr>
          </a:lstStyle>
          <a:p>
            <a:fld id="{9D6A66C3-F6AC-47B2-B5BC-E0A86AF003C3}" type="slidenum">
              <a:rPr lang="es-ES" smtClean="0"/>
              <a:pPr/>
              <a:t>‹N›</a:t>
            </a:fld>
            <a:endParaRPr lang="es-ES" dirty="0"/>
          </a:p>
        </p:txBody>
      </p:sp>
      <p:pic>
        <p:nvPicPr>
          <p:cNvPr id="7" name="6 Imagen" descr="CNP_Partners_20mm_4C.jpg"/>
          <p:cNvPicPr>
            <a:picLocks noChangeAspect="1"/>
          </p:cNvPicPr>
          <p:nvPr userDrawn="1"/>
        </p:nvPicPr>
        <p:blipFill>
          <a:blip r:embed="rId2" cstate="print"/>
          <a:stretch>
            <a:fillRect/>
          </a:stretch>
        </p:blipFill>
        <p:spPr>
          <a:xfrm>
            <a:off x="7452320" y="6214770"/>
            <a:ext cx="1361236" cy="598606"/>
          </a:xfrm>
          <a:prstGeom prst="rect">
            <a:avLst/>
          </a:prstGeom>
        </p:spPr>
      </p:pic>
      <p:pic>
        <p:nvPicPr>
          <p:cNvPr id="8" name="7 Imagen" descr="pp2.jpg"/>
          <p:cNvPicPr>
            <a:picLocks noChangeAspect="1"/>
          </p:cNvPicPr>
          <p:nvPr userDrawn="1"/>
        </p:nvPicPr>
        <p:blipFill>
          <a:blip r:embed="rId3" cstate="print"/>
          <a:stretch>
            <a:fillRect/>
          </a:stretch>
        </p:blipFill>
        <p:spPr>
          <a:xfrm>
            <a:off x="6084167" y="0"/>
            <a:ext cx="3106787" cy="128114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88D13-5448-4040-B720-504D8EF8C859}" type="datetime1">
              <a:rPr lang="es-ES" smtClean="0"/>
              <a:pPr/>
              <a:t>15/10/2015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A66C3-F6AC-47B2-B5BC-E0A86AF003C3}" type="slidenum">
              <a:rPr lang="es-ES" smtClean="0"/>
              <a:pPr/>
              <a:t>‹N›</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0" r:id="rId4"/>
    <p:sldLayoutId id="2147483667" r:id="rId5"/>
    <p:sldLayoutId id="2147483669" r:id="rId6"/>
    <p:sldLayoutId id="2147483668" r:id="rId7"/>
    <p:sldLayoutId id="2147483663" r:id="rId8"/>
    <p:sldLayoutId id="2147483660" r:id="rId9"/>
    <p:sldLayoutId id="2147483664" r:id="rId10"/>
    <p:sldLayoutId id="2147483661" r:id="rId11"/>
    <p:sldLayoutId id="2147483665" r:id="rId12"/>
    <p:sldLayoutId id="2147483662" r:id="rId13"/>
    <p:sldLayoutId id="2147483666" r:id="rId14"/>
    <p:sldLayoutId id="2147483672" r:id="rId15"/>
    <p:sldLayoutId id="2147483673" r:id="rId1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32.emf"/><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14348" y="5118099"/>
            <a:ext cx="5286412" cy="523220"/>
          </a:xfrm>
          <a:prstGeom prst="rect">
            <a:avLst/>
          </a:prstGeom>
          <a:noFill/>
        </p:spPr>
        <p:txBody>
          <a:bodyPr wrap="square" rtlCol="0">
            <a:spAutoFit/>
          </a:bodyPr>
          <a:lstStyle/>
          <a:p>
            <a:pPr algn="ctr"/>
            <a:r>
              <a:rPr lang="it-IT" sz="2800" b="1" cap="small" dirty="0" smtClean="0">
                <a:solidFill>
                  <a:srgbClr val="002364"/>
                </a:solidFill>
                <a:latin typeface="Arial" pitchFamily="34" charset="0"/>
                <a:ea typeface="+mj-ea"/>
                <a:cs typeface="Arial" pitchFamily="34" charset="0"/>
              </a:rPr>
              <a:t>PRIME LIFE </a:t>
            </a:r>
            <a:endParaRPr lang="es-ES" sz="2800" b="1" cap="small" dirty="0" smtClean="0">
              <a:solidFill>
                <a:srgbClr val="002364"/>
              </a:solidFill>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Cina: eccesso di crescita?</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10</a:t>
            </a:fld>
            <a:endParaRPr lang="es-ES" dirty="0"/>
          </a:p>
        </p:txBody>
      </p:sp>
      <p:pic>
        <p:nvPicPr>
          <p:cNvPr id="4" name="Picture 2"/>
          <p:cNvPicPr>
            <a:picLocks noChangeAspect="1" noChangeArrowheads="1"/>
          </p:cNvPicPr>
          <p:nvPr/>
        </p:nvPicPr>
        <p:blipFill>
          <a:blip r:embed="rId2" cstate="print"/>
          <a:srcRect/>
          <a:stretch>
            <a:fillRect/>
          </a:stretch>
        </p:blipFill>
        <p:spPr bwMode="auto">
          <a:xfrm>
            <a:off x="840850" y="2133821"/>
            <a:ext cx="3528392" cy="207574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827584" y="4221088"/>
            <a:ext cx="3554924" cy="2134922"/>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4571742" y="2118194"/>
            <a:ext cx="4341932" cy="3471046"/>
          </a:xfrm>
          <a:prstGeom prst="rect">
            <a:avLst/>
          </a:prstGeom>
          <a:noFill/>
          <a:ln w="9525">
            <a:noFill/>
            <a:miter lim="800000"/>
            <a:headEnd/>
            <a:tailEnd/>
          </a:ln>
        </p:spPr>
      </p:pic>
      <p:sp>
        <p:nvSpPr>
          <p:cNvPr id="7" name="8 Rectángulo"/>
          <p:cNvSpPr/>
          <p:nvPr/>
        </p:nvSpPr>
        <p:spPr>
          <a:xfrm>
            <a:off x="899592" y="1772816"/>
            <a:ext cx="3528530" cy="292388"/>
          </a:xfrm>
          <a:prstGeom prst="rect">
            <a:avLst/>
          </a:prstGeom>
        </p:spPr>
        <p:txBody>
          <a:bodyPr wrap="none">
            <a:spAutoFit/>
          </a:bodyPr>
          <a:lstStyle/>
          <a:p>
            <a:r>
              <a:rPr lang="es-ES" sz="1300" dirty="0" smtClean="0">
                <a:solidFill>
                  <a:schemeClr val="tx2"/>
                </a:solidFill>
                <a:latin typeface="+mj-lt"/>
                <a:ea typeface="+mj-ea"/>
                <a:cs typeface="+mj-cs"/>
              </a:rPr>
              <a:t>Distretto finanziario di Shangai: 1987 – 2013</a:t>
            </a: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525344"/>
            <a:ext cx="51879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0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Cina: rilevanza globale </a:t>
            </a:r>
            <a:r>
              <a:rPr lang="it-IT" dirty="0"/>
              <a:t>a livello </a:t>
            </a:r>
            <a:r>
              <a:rPr lang="it-IT" dirty="0" smtClean="0"/>
              <a:t>macro </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11</a:t>
            </a:fld>
            <a:endParaRPr lang="es-ES" dirty="0"/>
          </a:p>
        </p:txBody>
      </p:sp>
      <p:sp>
        <p:nvSpPr>
          <p:cNvPr id="7" name="8 Rectángulo"/>
          <p:cNvSpPr/>
          <p:nvPr/>
        </p:nvSpPr>
        <p:spPr>
          <a:xfrm>
            <a:off x="899592" y="1772816"/>
            <a:ext cx="4250459" cy="292388"/>
          </a:xfrm>
          <a:prstGeom prst="rect">
            <a:avLst/>
          </a:prstGeom>
        </p:spPr>
        <p:txBody>
          <a:bodyPr wrap="none">
            <a:spAutoFit/>
          </a:bodyPr>
          <a:lstStyle/>
          <a:p>
            <a:pPr marL="285750" indent="-285750">
              <a:buFont typeface="Arial" panose="020B0604020202020204" pitchFamily="34" charset="0"/>
              <a:buChar char="•"/>
            </a:pPr>
            <a:r>
              <a:rPr lang="es-ES" sz="1300" dirty="0" smtClean="0">
                <a:solidFill>
                  <a:schemeClr val="tx2"/>
                </a:solidFill>
                <a:latin typeface="+mj-lt"/>
                <a:ea typeface="+mj-ea"/>
                <a:cs typeface="+mj-cs"/>
              </a:rPr>
              <a:t>PRINCIPALE IMPORTATORE DI MATERIE PRIME</a:t>
            </a:r>
          </a:p>
        </p:txBody>
      </p:sp>
      <p:pic>
        <p:nvPicPr>
          <p:cNvPr id="8" name="Picture 2"/>
          <p:cNvPicPr>
            <a:picLocks noChangeAspect="1" noChangeArrowheads="1"/>
          </p:cNvPicPr>
          <p:nvPr/>
        </p:nvPicPr>
        <p:blipFill>
          <a:blip r:embed="rId2" cstate="print"/>
          <a:srcRect/>
          <a:stretch>
            <a:fillRect/>
          </a:stretch>
        </p:blipFill>
        <p:spPr bwMode="auto">
          <a:xfrm>
            <a:off x="1983507" y="2348880"/>
            <a:ext cx="4355257" cy="1826836"/>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979712" y="4077071"/>
            <a:ext cx="4355257" cy="1823447"/>
          </a:xfrm>
          <a:prstGeom prst="rect">
            <a:avLst/>
          </a:prstGeom>
          <a:noFill/>
          <a:ln w="9525">
            <a:noFill/>
            <a:miter lim="800000"/>
            <a:headEnd/>
            <a:tailEnd/>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381328"/>
            <a:ext cx="51879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6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Cina: rilevanza globale a livello micro </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12</a:t>
            </a:fld>
            <a:endParaRPr lang="es-ES" dirty="0"/>
          </a:p>
        </p:txBody>
      </p:sp>
      <p:pic>
        <p:nvPicPr>
          <p:cNvPr id="11" name="Picture 2"/>
          <p:cNvPicPr>
            <a:picLocks noChangeAspect="1" noChangeArrowheads="1"/>
          </p:cNvPicPr>
          <p:nvPr/>
        </p:nvPicPr>
        <p:blipFill>
          <a:blip r:embed="rId2" cstate="print"/>
          <a:srcRect/>
          <a:stretch>
            <a:fillRect/>
          </a:stretch>
        </p:blipFill>
        <p:spPr bwMode="auto">
          <a:xfrm>
            <a:off x="539552" y="2204864"/>
            <a:ext cx="7800866" cy="1800200"/>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539551" y="4005064"/>
            <a:ext cx="7800867" cy="1800200"/>
          </a:xfrm>
          <a:prstGeom prst="rect">
            <a:avLst/>
          </a:prstGeom>
          <a:noFill/>
          <a:ln w="9525">
            <a:noFill/>
            <a:miter lim="800000"/>
            <a:headEnd/>
            <a:tailEnd/>
          </a:ln>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381328"/>
            <a:ext cx="51879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03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Politiche Monetarie: </a:t>
            </a:r>
            <a:r>
              <a:rPr lang="it-IT" dirty="0" err="1" smtClean="0"/>
              <a:t>europa</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13</a:t>
            </a:fld>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47342"/>
            <a:ext cx="4383087"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39552" y="1916832"/>
            <a:ext cx="4320480" cy="369332"/>
          </a:xfrm>
          <a:prstGeom prst="rect">
            <a:avLst/>
          </a:prstGeom>
          <a:noFill/>
        </p:spPr>
        <p:txBody>
          <a:bodyPr wrap="square" rtlCol="0">
            <a:spAutoFit/>
          </a:bodyPr>
          <a:lstStyle/>
          <a:p>
            <a:r>
              <a:rPr lang="it-IT" dirty="0" smtClean="0"/>
              <a:t>Aspettative di inflazione nell’eurozona</a:t>
            </a:r>
            <a:endParaRPr lang="it-IT" dirty="0"/>
          </a:p>
        </p:txBody>
      </p:sp>
      <p:sp>
        <p:nvSpPr>
          <p:cNvPr id="5" name="CasellaDiTesto 4"/>
          <p:cNvSpPr txBox="1"/>
          <p:nvPr/>
        </p:nvSpPr>
        <p:spPr>
          <a:xfrm>
            <a:off x="5284231" y="1923716"/>
            <a:ext cx="3672408" cy="4678204"/>
          </a:xfrm>
          <a:prstGeom prst="rect">
            <a:avLst/>
          </a:prstGeom>
          <a:noFill/>
        </p:spPr>
        <p:txBody>
          <a:bodyPr wrap="square" rtlCol="0">
            <a:spAutoFit/>
          </a:bodyPr>
          <a:lstStyle/>
          <a:p>
            <a:pPr marL="285750" indent="-285750">
              <a:buFont typeface="Wingdings" panose="05000000000000000000" pitchFamily="2" charset="2"/>
              <a:buChar char="Ø"/>
            </a:pPr>
            <a:r>
              <a:rPr lang="it-IT" sz="1400" dirty="0" smtClean="0"/>
              <a:t>In calo a causa </a:t>
            </a:r>
            <a:r>
              <a:rPr lang="it-IT" sz="1400" i="1" dirty="0" smtClean="0"/>
              <a:t>in primis </a:t>
            </a:r>
            <a:r>
              <a:rPr lang="it-IT" sz="1400" dirty="0" smtClean="0"/>
              <a:t>del deprezzamento delle materie prime (in particolare petrolio).</a:t>
            </a:r>
          </a:p>
          <a:p>
            <a:pPr marL="285750" indent="-285750">
              <a:buFont typeface="Wingdings" panose="05000000000000000000" pitchFamily="2" charset="2"/>
              <a:buChar char="Ø"/>
            </a:pPr>
            <a:endParaRPr lang="it-IT" sz="1400" dirty="0"/>
          </a:p>
          <a:p>
            <a:pPr marL="285750" indent="-285750">
              <a:buFont typeface="Wingdings" panose="05000000000000000000" pitchFamily="2" charset="2"/>
              <a:buChar char="Ø"/>
            </a:pPr>
            <a:r>
              <a:rPr lang="it-IT" sz="1400" dirty="0" smtClean="0"/>
              <a:t>Difficoltà a raggiungere obbiettivo di medio termine (2%)             la BCE estenderà il QE nell’entità, composizione o durata?</a:t>
            </a:r>
          </a:p>
          <a:p>
            <a:r>
              <a:rPr lang="it-IT" sz="1400" dirty="0" smtClean="0"/>
              <a:t>Possibile QE sui corporate e ampliamento a dopo settembre 2016                                         </a:t>
            </a:r>
          </a:p>
          <a:p>
            <a:endParaRPr lang="it-IT" dirty="0" smtClean="0"/>
          </a:p>
          <a:p>
            <a:pPr marL="285750" indent="-285750">
              <a:buFont typeface="Wingdings" panose="05000000000000000000" pitchFamily="2" charset="2"/>
              <a:buChar char="Ø"/>
            </a:pPr>
            <a:r>
              <a:rPr lang="it-IT" sz="1400" dirty="0" smtClean="0"/>
              <a:t>BCE 3 settembre: nuove previsioni macro, con revisione al ribasso su crescita e inflazione</a:t>
            </a:r>
          </a:p>
          <a:p>
            <a:r>
              <a:rPr lang="it-IT" sz="1400" dirty="0" smtClean="0"/>
              <a:t>PIL:	2015 +1,4% (da 1,5%)</a:t>
            </a:r>
          </a:p>
          <a:p>
            <a:r>
              <a:rPr lang="it-IT" sz="1400" dirty="0" smtClean="0"/>
              <a:t> 	2016 +1,7% (da 1,9%)</a:t>
            </a:r>
            <a:endParaRPr lang="it-IT" sz="1400" dirty="0"/>
          </a:p>
          <a:p>
            <a:pPr algn="just"/>
            <a:r>
              <a:rPr lang="es-ES" sz="1400" dirty="0" smtClean="0"/>
              <a:t>	2017 </a:t>
            </a:r>
            <a:r>
              <a:rPr lang="es-ES" sz="1400" dirty="0"/>
              <a:t>+1,8% (+2,0%).</a:t>
            </a:r>
          </a:p>
          <a:p>
            <a:pPr algn="just"/>
            <a:r>
              <a:rPr lang="es-ES" sz="1400" dirty="0" smtClean="0"/>
              <a:t>Inflazione: 	2015 </a:t>
            </a:r>
            <a:r>
              <a:rPr lang="es-ES" sz="1400" dirty="0"/>
              <a:t>+0,1% </a:t>
            </a:r>
            <a:r>
              <a:rPr lang="es-ES" sz="1400" dirty="0" smtClean="0"/>
              <a:t>(preced. </a:t>
            </a:r>
            <a:r>
              <a:rPr lang="es-ES" sz="1400" dirty="0"/>
              <a:t>+0,3%)</a:t>
            </a:r>
          </a:p>
          <a:p>
            <a:pPr algn="just"/>
            <a:r>
              <a:rPr lang="es-ES" sz="1400" dirty="0" smtClean="0"/>
              <a:t>	2016 </a:t>
            </a:r>
            <a:r>
              <a:rPr lang="es-ES" sz="1400" dirty="0"/>
              <a:t>+1,1% (+1,5%)</a:t>
            </a:r>
          </a:p>
          <a:p>
            <a:pPr algn="just"/>
            <a:r>
              <a:rPr lang="es-ES" sz="1400" dirty="0" smtClean="0"/>
              <a:t>	2017 </a:t>
            </a:r>
            <a:r>
              <a:rPr lang="es-ES" sz="1400" dirty="0"/>
              <a:t>+1,7% (+1,8%)</a:t>
            </a:r>
          </a:p>
          <a:p>
            <a:endParaRPr lang="it-IT" sz="1400" dirty="0"/>
          </a:p>
        </p:txBody>
      </p:sp>
      <p:sp>
        <p:nvSpPr>
          <p:cNvPr id="6" name="Freccia a destra 5"/>
          <p:cNvSpPr/>
          <p:nvPr/>
        </p:nvSpPr>
        <p:spPr>
          <a:xfrm>
            <a:off x="7236296" y="3113592"/>
            <a:ext cx="547909"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Fonte: Bloomberg; Investment  Commetee 5/10/2015</a:t>
            </a:r>
            <a:endParaRPr lang="es-ES" sz="900" i="1" dirty="0">
              <a:solidFill>
                <a:schemeClr val="accent5"/>
              </a:solidFill>
            </a:endParaRPr>
          </a:p>
        </p:txBody>
      </p:sp>
    </p:spTree>
    <p:extLst>
      <p:ext uri="{BB962C8B-B14F-4D97-AF65-F5344CB8AC3E}">
        <p14:creationId xmlns:p14="http://schemas.microsoft.com/office/powerpoint/2010/main" val="296912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inVertical)">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Global </a:t>
            </a:r>
            <a:r>
              <a:rPr lang="it-IT" dirty="0" err="1" smtClean="0"/>
              <a:t>Asset</a:t>
            </a:r>
            <a:r>
              <a:rPr lang="it-IT" dirty="0" smtClean="0"/>
              <a:t> </a:t>
            </a:r>
            <a:r>
              <a:rPr lang="it-IT" dirty="0" err="1" smtClean="0"/>
              <a:t>allocation</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z="800" smtClean="0"/>
              <a:pPr/>
              <a:t>14</a:t>
            </a:fld>
            <a:endParaRPr lang="es-ES" sz="800" dirty="0"/>
          </a:p>
        </p:txBody>
      </p:sp>
      <p:sp>
        <p:nvSpPr>
          <p:cNvPr id="11"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Fonte: Investment  commetee 5/10/2015</a:t>
            </a:r>
            <a:endParaRPr lang="es-ES" sz="900" i="1" dirty="0">
              <a:solidFill>
                <a:schemeClr val="accent5"/>
              </a:solidFill>
            </a:endParaRPr>
          </a:p>
        </p:txBody>
      </p:sp>
      <p:pic>
        <p:nvPicPr>
          <p:cNvPr id="9" name="Picture 2"/>
          <p:cNvPicPr>
            <a:picLocks noChangeAspect="1" noChangeArrowheads="1"/>
          </p:cNvPicPr>
          <p:nvPr/>
        </p:nvPicPr>
        <p:blipFill>
          <a:blip r:embed="rId2" cstate="print"/>
          <a:srcRect/>
          <a:stretch>
            <a:fillRect/>
          </a:stretch>
        </p:blipFill>
        <p:spPr bwMode="auto">
          <a:xfrm>
            <a:off x="2049438" y="1772816"/>
            <a:ext cx="4466778" cy="44903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dirty="0" smtClean="0"/>
              <a:t>Fondi interni: profili d’investimento</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15</a:t>
            </a:fld>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14" y="1800969"/>
            <a:ext cx="817245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afico 11"/>
          <p:cNvGraphicFramePr>
            <a:graphicFrameLocks/>
          </p:cNvGraphicFramePr>
          <p:nvPr>
            <p:extLst>
              <p:ext uri="{D42A27DB-BD31-4B8C-83A1-F6EECF244321}">
                <p14:modId xmlns:p14="http://schemas.microsoft.com/office/powerpoint/2010/main" val="4265701263"/>
              </p:ext>
            </p:extLst>
          </p:nvPr>
        </p:nvGraphicFramePr>
        <p:xfrm>
          <a:off x="107504" y="4747249"/>
          <a:ext cx="1895475" cy="14192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ico 12"/>
          <p:cNvGraphicFramePr>
            <a:graphicFrameLocks/>
          </p:cNvGraphicFramePr>
          <p:nvPr>
            <p:extLst>
              <p:ext uri="{D42A27DB-BD31-4B8C-83A1-F6EECF244321}">
                <p14:modId xmlns:p14="http://schemas.microsoft.com/office/powerpoint/2010/main" val="1390173368"/>
              </p:ext>
            </p:extLst>
          </p:nvPr>
        </p:nvGraphicFramePr>
        <p:xfrm>
          <a:off x="1763688" y="4725144"/>
          <a:ext cx="2038350" cy="1428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ico 13"/>
          <p:cNvGraphicFramePr>
            <a:graphicFrameLocks/>
          </p:cNvGraphicFramePr>
          <p:nvPr>
            <p:extLst>
              <p:ext uri="{D42A27DB-BD31-4B8C-83A1-F6EECF244321}">
                <p14:modId xmlns:p14="http://schemas.microsoft.com/office/powerpoint/2010/main" val="3989682599"/>
              </p:ext>
            </p:extLst>
          </p:nvPr>
        </p:nvGraphicFramePr>
        <p:xfrm>
          <a:off x="3491880" y="4725144"/>
          <a:ext cx="2114550" cy="14287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fico 14"/>
          <p:cNvGraphicFramePr>
            <a:graphicFrameLocks/>
          </p:cNvGraphicFramePr>
          <p:nvPr>
            <p:extLst>
              <p:ext uri="{D42A27DB-BD31-4B8C-83A1-F6EECF244321}">
                <p14:modId xmlns:p14="http://schemas.microsoft.com/office/powerpoint/2010/main" val="890615521"/>
              </p:ext>
            </p:extLst>
          </p:nvPr>
        </p:nvGraphicFramePr>
        <p:xfrm>
          <a:off x="5436096" y="4725144"/>
          <a:ext cx="1924049" cy="14287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Grafico 15"/>
          <p:cNvGraphicFramePr>
            <a:graphicFrameLocks/>
          </p:cNvGraphicFramePr>
          <p:nvPr>
            <p:extLst>
              <p:ext uri="{D42A27DB-BD31-4B8C-83A1-F6EECF244321}">
                <p14:modId xmlns:p14="http://schemas.microsoft.com/office/powerpoint/2010/main" val="1985498579"/>
              </p:ext>
            </p:extLst>
          </p:nvPr>
        </p:nvGraphicFramePr>
        <p:xfrm>
          <a:off x="7219951" y="4725144"/>
          <a:ext cx="1924049" cy="1428750"/>
        </p:xfrm>
        <a:graphic>
          <a:graphicData uri="http://schemas.openxmlformats.org/drawingml/2006/chart">
            <c:chart xmlns:c="http://schemas.openxmlformats.org/drawingml/2006/chart" xmlns:r="http://schemas.openxmlformats.org/officeDocument/2006/relationships" r:id="rId7"/>
          </a:graphicData>
        </a:graphic>
      </p:graphicFrame>
      <p:sp>
        <p:nvSpPr>
          <p:cNvPr id="17"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Allocazione al 30/09/2015 </a:t>
            </a:r>
            <a:endParaRPr lang="es-ES" sz="900" i="1"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circle(in)">
                                      <p:cBhvr>
                                        <p:cTn id="13" dur="20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2" grpId="0">
        <p:bldAsOne/>
      </p:bldGraphic>
      <p:bldGraphic spid="13" grpId="0">
        <p:bldAsOne/>
      </p:bldGraphic>
      <p:bldGraphic spid="14" grpId="0">
        <p:bldAsOne/>
      </p:bldGraphic>
      <p:bldGraphic spid="15" grpId="0">
        <p:bldAsOne/>
      </p:bldGraphic>
      <p:bldGraphic spid="1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16</a:t>
            </a:fld>
            <a:endParaRPr lang="es-ES" dirty="0"/>
          </a:p>
        </p:txBody>
      </p:sp>
      <p:sp>
        <p:nvSpPr>
          <p:cNvPr id="4" name="Titolo 3"/>
          <p:cNvSpPr>
            <a:spLocks noGrp="1"/>
          </p:cNvSpPr>
          <p:nvPr>
            <p:ph type="title"/>
          </p:nvPr>
        </p:nvSpPr>
        <p:spPr/>
        <p:txBody>
          <a:bodyPr/>
          <a:lstStyle/>
          <a:p>
            <a:r>
              <a:rPr lang="it-IT" dirty="0" smtClean="0"/>
              <a:t>Fondi interni: linea Total Return </a:t>
            </a:r>
            <a:endParaRPr lang="it-IT"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72816"/>
            <a:ext cx="53340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Grafico 10"/>
          <p:cNvGraphicFramePr>
            <a:graphicFrameLocks/>
          </p:cNvGraphicFramePr>
          <p:nvPr>
            <p:extLst>
              <p:ext uri="{D42A27DB-BD31-4B8C-83A1-F6EECF244321}">
                <p14:modId xmlns:p14="http://schemas.microsoft.com/office/powerpoint/2010/main" val="1530552073"/>
              </p:ext>
            </p:extLst>
          </p:nvPr>
        </p:nvGraphicFramePr>
        <p:xfrm>
          <a:off x="2483768" y="3861048"/>
          <a:ext cx="4176464"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12"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Allocazione al 30/09/2015 </a:t>
            </a:r>
            <a:endParaRPr lang="es-ES" sz="900" i="1" dirty="0">
              <a:solidFill>
                <a:schemeClr val="accent5"/>
              </a:solidFill>
            </a:endParaRPr>
          </a:p>
        </p:txBody>
      </p:sp>
    </p:spTree>
    <p:extLst>
      <p:ext uri="{BB962C8B-B14F-4D97-AF65-F5344CB8AC3E}">
        <p14:creationId xmlns:p14="http://schemas.microsoft.com/office/powerpoint/2010/main" val="280273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500"/>
                                        <p:tgtEl>
                                          <p:spTgt spid="1024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1"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17</a:t>
            </a:fld>
            <a:endParaRPr lang="es-ES" dirty="0"/>
          </a:p>
        </p:txBody>
      </p:sp>
      <p:sp>
        <p:nvSpPr>
          <p:cNvPr id="4" name="Titolo 3"/>
          <p:cNvSpPr>
            <a:spLocks noGrp="1"/>
          </p:cNvSpPr>
          <p:nvPr>
            <p:ph type="title"/>
          </p:nvPr>
        </p:nvSpPr>
        <p:spPr/>
        <p:txBody>
          <a:bodyPr/>
          <a:lstStyle/>
          <a:p>
            <a:r>
              <a:rPr lang="it-IT" dirty="0"/>
              <a:t>Fondi </a:t>
            </a:r>
            <a:r>
              <a:rPr lang="it-IT" dirty="0" smtClean="0"/>
              <a:t>interni: figure rischio/rendimento</a:t>
            </a:r>
            <a:endParaRPr lang="it-IT" dirty="0"/>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96" y="2166937"/>
            <a:ext cx="83724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Rielaborazione dati  al 30/09/2015  sui ptf con storicità </a:t>
            </a:r>
            <a:endParaRPr lang="es-ES" sz="900" i="1" dirty="0">
              <a:solidFill>
                <a:schemeClr val="accent5"/>
              </a:solidFill>
            </a:endParaRPr>
          </a:p>
        </p:txBody>
      </p:sp>
    </p:spTree>
    <p:extLst>
      <p:ext uri="{BB962C8B-B14F-4D97-AF65-F5344CB8AC3E}">
        <p14:creationId xmlns:p14="http://schemas.microsoft.com/office/powerpoint/2010/main" val="184708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ppt_x"/>
                                          </p:val>
                                        </p:tav>
                                        <p:tav tm="100000">
                                          <p:val>
                                            <p:strVal val="#ppt_x"/>
                                          </p:val>
                                        </p:tav>
                                      </p:tavLst>
                                    </p:anim>
                                    <p:anim calcmode="lin" valueType="num">
                                      <p:cBhvr additive="base">
                                        <p:cTn id="14"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18</a:t>
            </a:fld>
            <a:endParaRPr lang="es-ES" dirty="0"/>
          </a:p>
        </p:txBody>
      </p:sp>
      <p:sp>
        <p:nvSpPr>
          <p:cNvPr id="4" name="Titolo 3"/>
          <p:cNvSpPr>
            <a:spLocks noGrp="1"/>
          </p:cNvSpPr>
          <p:nvPr>
            <p:ph type="title"/>
          </p:nvPr>
        </p:nvSpPr>
        <p:spPr/>
        <p:txBody>
          <a:bodyPr/>
          <a:lstStyle/>
          <a:p>
            <a:r>
              <a:rPr lang="it-IT" dirty="0" smtClean="0"/>
              <a:t>Fondi esterni: bond</a:t>
            </a:r>
            <a:endParaRPr lang="it-IT" dirty="0"/>
          </a:p>
        </p:txBody>
      </p:sp>
      <p:sp>
        <p:nvSpPr>
          <p:cNvPr id="8"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Dati  al 30/08/2015 </a:t>
            </a:r>
            <a:endParaRPr lang="es-ES" sz="900" i="1" dirty="0">
              <a:solidFill>
                <a:schemeClr val="accent5"/>
              </a:solidFill>
            </a:endParaRPr>
          </a:p>
        </p:txBody>
      </p:sp>
      <p:graphicFrame>
        <p:nvGraphicFramePr>
          <p:cNvPr id="7" name="Tabella 6"/>
          <p:cNvGraphicFramePr>
            <a:graphicFrameLocks noGrp="1"/>
          </p:cNvGraphicFramePr>
          <p:nvPr>
            <p:extLst>
              <p:ext uri="{D42A27DB-BD31-4B8C-83A1-F6EECF244321}">
                <p14:modId xmlns:p14="http://schemas.microsoft.com/office/powerpoint/2010/main" val="3880224094"/>
              </p:ext>
            </p:extLst>
          </p:nvPr>
        </p:nvGraphicFramePr>
        <p:xfrm>
          <a:off x="457199" y="1985789"/>
          <a:ext cx="8229602" cy="2739355"/>
        </p:xfrm>
        <a:graphic>
          <a:graphicData uri="http://schemas.openxmlformats.org/drawingml/2006/table">
            <a:tbl>
              <a:tblPr/>
              <a:tblGrid>
                <a:gridCol w="860902"/>
                <a:gridCol w="1215913"/>
                <a:gridCol w="2576048"/>
                <a:gridCol w="718898"/>
                <a:gridCol w="718898"/>
                <a:gridCol w="541392"/>
                <a:gridCol w="532517"/>
                <a:gridCol w="532517"/>
                <a:gridCol w="532517"/>
              </a:tblGrid>
              <a:tr h="241029">
                <a:tc>
                  <a:txBody>
                    <a:bodyPr/>
                    <a:lstStyle/>
                    <a:p>
                      <a:pPr algn="l" fontAlgn="b"/>
                      <a:r>
                        <a:rPr lang="it-IT" sz="800" b="1" i="0" u="none" strike="noStrike" dirty="0">
                          <a:solidFill>
                            <a:srgbClr val="FFFFFF"/>
                          </a:solidFill>
                          <a:effectLst/>
                          <a:latin typeface="Arial"/>
                        </a:rPr>
                        <a:t>ASSET CLASS</a:t>
                      </a:r>
                    </a:p>
                  </a:txBody>
                  <a:tcPr marL="6658" marR="6658" marT="6658"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a:solidFill>
                            <a:srgbClr val="FFFFFF"/>
                          </a:solidFill>
                          <a:effectLst/>
                          <a:latin typeface="Arial"/>
                        </a:rPr>
                        <a:t>STRATEGIA</a:t>
                      </a:r>
                    </a:p>
                  </a:txBody>
                  <a:tcPr marL="6658" marR="6658" marT="665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dirty="0">
                          <a:solidFill>
                            <a:srgbClr val="FFFFFF"/>
                          </a:solidFill>
                          <a:effectLst/>
                          <a:latin typeface="Arial"/>
                        </a:rPr>
                        <a:t>DENOMINAZIONE FONDO</a:t>
                      </a:r>
                    </a:p>
                  </a:txBody>
                  <a:tcPr marL="6658" marR="6658" marT="665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ISIN</a:t>
                      </a:r>
                    </a:p>
                  </a:txBody>
                  <a:tcPr marL="6658" marR="6658" marT="665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2015</a:t>
                      </a:r>
                    </a:p>
                  </a:txBody>
                  <a:tcPr marL="6658" marR="6658" marT="665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2014</a:t>
                      </a:r>
                    </a:p>
                  </a:txBody>
                  <a:tcPr marL="6658" marR="6658" marT="665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2013</a:t>
                      </a:r>
                    </a:p>
                  </a:txBody>
                  <a:tcPr marL="6658" marR="6658" marT="665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2012</a:t>
                      </a:r>
                    </a:p>
                  </a:txBody>
                  <a:tcPr marL="6658" marR="6658" marT="665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3 YRS ACC</a:t>
                      </a:r>
                    </a:p>
                  </a:txBody>
                  <a:tcPr marL="6658" marR="6658" marT="6658"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118517">
                <a:tc>
                  <a:txBody>
                    <a:bodyPr/>
                    <a:lstStyle/>
                    <a:p>
                      <a:pPr algn="l" fontAlgn="b"/>
                      <a:r>
                        <a:rPr lang="it-IT" sz="700" b="0" i="0" u="none" strike="noStrike">
                          <a:solidFill>
                            <a:srgbClr val="404040"/>
                          </a:solidFill>
                          <a:effectLst/>
                          <a:latin typeface="Arial"/>
                        </a:rPr>
                        <a:t>MONETARIO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MONETARIO</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DB PORTFOLIO EURO LIQUIDITY</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LU0080237943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0,1%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0,3%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0,2%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0,8%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0,7%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18517">
                <a:tc>
                  <a:txBody>
                    <a:bodyPr/>
                    <a:lstStyle/>
                    <a:p>
                      <a:pPr algn="l" fontAlgn="b"/>
                      <a:r>
                        <a:rPr lang="it-IT" sz="700" b="0" i="1" u="none" strike="noStrike">
                          <a:solidFill>
                            <a:srgbClr val="404040"/>
                          </a:solidFill>
                          <a:effectLst/>
                          <a:latin typeface="Arial"/>
                        </a:rPr>
                        <a:t> </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0" i="1" u="none" strike="noStrike">
                          <a:solidFill>
                            <a:srgbClr val="404040"/>
                          </a:solidFill>
                          <a:effectLst/>
                          <a:latin typeface="Arial"/>
                        </a:rPr>
                        <a:t> </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EONIA 7 DAYS CAPT</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0,0%</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0,1%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0,1%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0,2%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0,3%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EURO</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en-US" sz="700" b="0" i="0" u="none" strike="noStrike">
                          <a:solidFill>
                            <a:srgbClr val="404040"/>
                          </a:solidFill>
                          <a:effectLst/>
                          <a:latin typeface="Arial"/>
                        </a:rPr>
                        <a:t>BNY MELLON EUROLAND BOND A </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IE0032722260</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10,7%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1,4%</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13,1%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16,6%</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EURO</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15C2FF"/>
                      </a:solidFill>
                      <a:prstDash val="dot"/>
                      <a:round/>
                      <a:headEnd type="none" w="med" len="med"/>
                      <a:tailEnd type="none" w="med" len="med"/>
                    </a:lnR>
                    <a:lnT>
                      <a:noFill/>
                    </a:lnT>
                    <a:lnB>
                      <a:noFill/>
                    </a:lnB>
                  </a:tcPr>
                </a:tc>
                <a:tc>
                  <a:txBody>
                    <a:bodyPr/>
                    <a:lstStyle/>
                    <a:p>
                      <a:pPr algn="l" fontAlgn="b"/>
                      <a:r>
                        <a:rPr lang="it-IT" sz="700" b="0" i="0" u="none" strike="noStrike" dirty="0">
                          <a:solidFill>
                            <a:srgbClr val="404040"/>
                          </a:solidFill>
                          <a:effectLst/>
                          <a:latin typeface="Arial"/>
                        </a:rPr>
                        <a:t>CARMIGNAC PORTFOLIO CAPITAL PLUS A  (ex Cash Plus)</a:t>
                      </a:r>
                    </a:p>
                  </a:txBody>
                  <a:tcPr marL="6658" marR="6658" marT="6658" marB="0" anchor="b">
                    <a:lnL w="6350" cap="flat" cmpd="sng" algn="ctr">
                      <a:solidFill>
                        <a:srgbClr val="15C2FF"/>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LU0336084032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0,1%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2,0%</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3,2%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4,9%</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7,4%</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EURO</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GENERALI EURO BOND 1-3 YEAR EX</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LU0396183898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0,7%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1,5%</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6,8%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7,1%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EURO</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GENERALI EURO BOND 3-5 YEAR EX</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LU0396185240</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0,9%</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6,3%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1,5%</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11,2%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12,7%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EURO</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NATIXIS EURO AGGREGATE R/A</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LU0935223627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-0,8%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11,9%</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11,1%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18,6%</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EURO</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NATIXIS SOUVERAINES EURO R</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FR0000003196</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-0,3%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13,9%</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11,0%</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20,7%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EURO</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SCHRODER EURO BOND A</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LU0106235533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-0,7%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10,8%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13,4%</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18,2%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EURO</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en-US" sz="700" b="0" i="0" u="none" strike="noStrike">
                          <a:solidFill>
                            <a:srgbClr val="404040"/>
                          </a:solidFill>
                          <a:effectLst/>
                          <a:latin typeface="Arial"/>
                        </a:rPr>
                        <a:t>SCHRODER EURO GOVERNMENT BOND A</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LU0106235962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-0,1%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12,3%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2,4%</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10,4%</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19,5%</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18517">
                <a:tc>
                  <a:txBody>
                    <a:bodyPr/>
                    <a:lstStyle/>
                    <a:p>
                      <a:pPr algn="l" fontAlgn="b"/>
                      <a:r>
                        <a:rPr lang="it-IT" sz="700" b="0" i="1" u="none" strike="noStrike">
                          <a:solidFill>
                            <a:srgbClr val="404040"/>
                          </a:solidFill>
                          <a:effectLst/>
                          <a:latin typeface="Arial"/>
                        </a:rPr>
                        <a:t> </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0" i="1" u="none" strike="noStrike">
                          <a:solidFill>
                            <a:srgbClr val="404040"/>
                          </a:solidFill>
                          <a:effectLst/>
                          <a:latin typeface="Arial"/>
                        </a:rPr>
                        <a:t> </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EFFA EURO ALL MATURITIES</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3,1%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13,1%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4,9%</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11,7%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28,6%</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GLOBAL</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AMUNDI BOND GLOBAL AGGREGATE FU C</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dirty="0">
                          <a:solidFill>
                            <a:srgbClr val="404040"/>
                          </a:solidFill>
                          <a:effectLst/>
                          <a:latin typeface="Arial"/>
                        </a:rPr>
                        <a:t>LU0557861431 </a:t>
                      </a:r>
                    </a:p>
                  </a:txBody>
                  <a:tcPr marL="6658" marR="6658" marT="6658" marB="0" anchor="b">
                    <a:lnL w="6350" cap="flat" cmpd="sng" algn="ctr">
                      <a:solidFill>
                        <a:srgbClr val="15C2FF"/>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8,1%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19,8%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-0,4%</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18,2%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26,9%</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GLOBAL</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L SAYLES MULTISECTOR INCOME FUND RE/A</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IE00B5M1TD13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3,2%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16,8%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11,9%</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21,7%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GLOBAL</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PIMCO GLOBAL BOND E USD</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IE00B11XZ210</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7,8%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23,1%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-5,7%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8,2%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22,6%</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GLOBAL</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TENDERCAPITAL BOND TWO STEPS A</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IE00B90F5P70</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3,8%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-0,6%</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NA</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NA</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NA</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GLOBAL</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SCHRODER GLOBAL BOND A USD</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LU0106256372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3,6%</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15,0%</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-6,7%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4,5%</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8,1%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GLOBAL</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TEMPLETON GLOBAL BOND A H1</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LU0294219869</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-5,7%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1,0%</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15,4%</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2,3%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18517">
                <a:tc>
                  <a:txBody>
                    <a:bodyPr/>
                    <a:lstStyle/>
                    <a:p>
                      <a:pPr algn="l" fontAlgn="b"/>
                      <a:r>
                        <a:rPr lang="it-IT" sz="700" b="0" i="1" u="none" strike="noStrike">
                          <a:solidFill>
                            <a:srgbClr val="404040"/>
                          </a:solidFill>
                          <a:effectLst/>
                          <a:latin typeface="Arial"/>
                        </a:rPr>
                        <a:t> </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0" i="1" u="none" strike="noStrike">
                          <a:solidFill>
                            <a:srgbClr val="404040"/>
                          </a:solidFill>
                          <a:effectLst/>
                          <a:latin typeface="Arial"/>
                        </a:rPr>
                        <a:t> </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JPMORGAN GLOBAL BOND INDEX</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7,2%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15,8%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-8,7%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2,3%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18,6%</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GLOBAL INFLATION LINKED</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en-US" sz="700" b="0" i="0" u="none" strike="noStrike">
                          <a:solidFill>
                            <a:srgbClr val="404040"/>
                          </a:solidFill>
                          <a:effectLst/>
                          <a:latin typeface="Arial"/>
                        </a:rPr>
                        <a:t>FIDELITY GLOBAL INFLATION LINK BOND AC H</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LU0353649279</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-2,2%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-0,4%</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-4,7%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4,5%</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-6,2%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18517">
                <a:tc>
                  <a:txBody>
                    <a:bodyPr/>
                    <a:lstStyle/>
                    <a:p>
                      <a:pPr algn="l" fontAlgn="b"/>
                      <a:r>
                        <a:rPr lang="it-IT" sz="700" b="0" i="0" u="none" strike="noStrike">
                          <a:solidFill>
                            <a:srgbClr val="404040"/>
                          </a:solidFill>
                          <a:effectLst/>
                          <a:latin typeface="Arial"/>
                        </a:rPr>
                        <a:t>OBBLIGAZIONARIO</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GLOBAL INFLATION LINKED</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PIMCO GLOBAL REAL RETURN E USD</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IE00B11XZ657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7,0%</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23,3%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-11,2%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4,8%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13,2%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18517">
                <a:tc>
                  <a:txBody>
                    <a:bodyPr/>
                    <a:lstStyle/>
                    <a:p>
                      <a:pPr algn="l" fontAlgn="b"/>
                      <a:r>
                        <a:rPr lang="it-IT" sz="700" b="0" i="1" u="none" strike="noStrike">
                          <a:solidFill>
                            <a:srgbClr val="404040"/>
                          </a:solidFill>
                          <a:effectLst/>
                          <a:latin typeface="Arial"/>
                        </a:rPr>
                        <a:t> </a:t>
                      </a:r>
                    </a:p>
                  </a:txBody>
                  <a:tcPr marL="6658" marR="6658" marT="6658"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0" i="1" u="none" strike="noStrike">
                          <a:solidFill>
                            <a:srgbClr val="404040"/>
                          </a:solidFill>
                          <a:effectLst/>
                          <a:latin typeface="Arial"/>
                        </a:rPr>
                        <a:t> </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dirty="0">
                          <a:solidFill>
                            <a:srgbClr val="404040"/>
                          </a:solidFill>
                          <a:effectLst/>
                          <a:latin typeface="Arial"/>
                        </a:rPr>
                        <a:t>JPMORGAN GLOBAL BOND INDEX</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7,2%</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15,8%</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-8,7%</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2,3%</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dirty="0">
                          <a:solidFill>
                            <a:srgbClr val="404040"/>
                          </a:solidFill>
                          <a:effectLst/>
                          <a:latin typeface="Arial"/>
                        </a:rPr>
                        <a:t>18,6%</a:t>
                      </a:r>
                    </a:p>
                  </a:txBody>
                  <a:tcPr marL="6658" marR="6658" marT="6658"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bl>
          </a:graphicData>
        </a:graphic>
      </p:graphicFrame>
      <p:sp>
        <p:nvSpPr>
          <p:cNvPr id="9" name="Ovale 8"/>
          <p:cNvSpPr/>
          <p:nvPr/>
        </p:nvSpPr>
        <p:spPr>
          <a:xfrm>
            <a:off x="5796136" y="1916832"/>
            <a:ext cx="720080" cy="2880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2 10"/>
          <p:cNvCxnSpPr/>
          <p:nvPr/>
        </p:nvCxnSpPr>
        <p:spPr>
          <a:xfrm flipV="1">
            <a:off x="4355976" y="4077072"/>
            <a:ext cx="1512168" cy="122413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2267744" y="5301208"/>
            <a:ext cx="3672408" cy="369332"/>
          </a:xfrm>
          <a:prstGeom prst="rect">
            <a:avLst/>
          </a:prstGeom>
          <a:noFill/>
        </p:spPr>
        <p:txBody>
          <a:bodyPr wrap="square" rtlCol="0">
            <a:spAutoFit/>
          </a:bodyPr>
          <a:lstStyle/>
          <a:p>
            <a:r>
              <a:rPr lang="it-IT" dirty="0" smtClean="0"/>
              <a:t>EFFETTO CAMBIO</a:t>
            </a:r>
            <a:endParaRPr lang="it-IT" dirty="0"/>
          </a:p>
        </p:txBody>
      </p:sp>
      <p:sp>
        <p:nvSpPr>
          <p:cNvPr id="13" name="Ovale 12"/>
          <p:cNvSpPr/>
          <p:nvPr/>
        </p:nvSpPr>
        <p:spPr>
          <a:xfrm>
            <a:off x="2051720" y="5182163"/>
            <a:ext cx="2448272" cy="6074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1731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19</a:t>
            </a:fld>
            <a:endParaRPr lang="es-ES" dirty="0"/>
          </a:p>
        </p:txBody>
      </p:sp>
      <p:sp>
        <p:nvSpPr>
          <p:cNvPr id="4" name="Titolo 3"/>
          <p:cNvSpPr>
            <a:spLocks noGrp="1"/>
          </p:cNvSpPr>
          <p:nvPr>
            <p:ph type="title"/>
          </p:nvPr>
        </p:nvSpPr>
        <p:spPr/>
        <p:txBody>
          <a:bodyPr/>
          <a:lstStyle/>
          <a:p>
            <a:r>
              <a:rPr lang="it-IT" dirty="0" smtClean="0"/>
              <a:t>Fondi esterni: bond</a:t>
            </a:r>
            <a:endParaRPr lang="it-IT" dirty="0"/>
          </a:p>
        </p:txBody>
      </p:sp>
      <p:graphicFrame>
        <p:nvGraphicFramePr>
          <p:cNvPr id="2" name="Tabella 1"/>
          <p:cNvGraphicFramePr>
            <a:graphicFrameLocks noGrp="1"/>
          </p:cNvGraphicFramePr>
          <p:nvPr>
            <p:extLst>
              <p:ext uri="{D42A27DB-BD31-4B8C-83A1-F6EECF244321}">
                <p14:modId xmlns:p14="http://schemas.microsoft.com/office/powerpoint/2010/main" val="1286401345"/>
              </p:ext>
            </p:extLst>
          </p:nvPr>
        </p:nvGraphicFramePr>
        <p:xfrm>
          <a:off x="457200" y="2217944"/>
          <a:ext cx="8229601" cy="3290474"/>
        </p:xfrm>
        <a:graphic>
          <a:graphicData uri="http://schemas.openxmlformats.org/drawingml/2006/table">
            <a:tbl>
              <a:tblPr/>
              <a:tblGrid>
                <a:gridCol w="853766"/>
                <a:gridCol w="1205834"/>
                <a:gridCol w="2622910"/>
                <a:gridCol w="712939"/>
                <a:gridCol w="712939"/>
                <a:gridCol w="536904"/>
                <a:gridCol w="528103"/>
                <a:gridCol w="528103"/>
                <a:gridCol w="528103"/>
              </a:tblGrid>
              <a:tr h="238966">
                <a:tc>
                  <a:txBody>
                    <a:bodyPr/>
                    <a:lstStyle/>
                    <a:p>
                      <a:pPr algn="l" fontAlgn="b"/>
                      <a:r>
                        <a:rPr lang="it-IT" sz="800" b="1" i="0" u="none" strike="noStrike" dirty="0">
                          <a:solidFill>
                            <a:srgbClr val="FFFFFF"/>
                          </a:solidFill>
                          <a:effectLst/>
                          <a:latin typeface="Arial"/>
                        </a:rPr>
                        <a:t>ASSET CLASS</a:t>
                      </a:r>
                    </a:p>
                  </a:txBody>
                  <a:tcPr marL="6601" marR="6601" marT="6601"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a:solidFill>
                            <a:srgbClr val="FFFFFF"/>
                          </a:solidFill>
                          <a:effectLst/>
                          <a:latin typeface="Arial"/>
                        </a:rPr>
                        <a:t>STRATEGIA</a:t>
                      </a:r>
                    </a:p>
                  </a:txBody>
                  <a:tcPr marL="6601" marR="6601" marT="660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dirty="0">
                          <a:solidFill>
                            <a:srgbClr val="FFFFFF"/>
                          </a:solidFill>
                          <a:effectLst/>
                          <a:latin typeface="Arial"/>
                        </a:rPr>
                        <a:t>DENOMINAZIONE FONDO</a:t>
                      </a:r>
                    </a:p>
                  </a:txBody>
                  <a:tcPr marL="6601" marR="6601" marT="660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ISIN</a:t>
                      </a:r>
                    </a:p>
                  </a:txBody>
                  <a:tcPr marL="6601" marR="6601" marT="660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2015</a:t>
                      </a:r>
                    </a:p>
                  </a:txBody>
                  <a:tcPr marL="6601" marR="6601" marT="660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2014</a:t>
                      </a:r>
                    </a:p>
                  </a:txBody>
                  <a:tcPr marL="6601" marR="6601" marT="660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2013</a:t>
                      </a:r>
                    </a:p>
                  </a:txBody>
                  <a:tcPr marL="6601" marR="6601" marT="660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2012</a:t>
                      </a:r>
                    </a:p>
                  </a:txBody>
                  <a:tcPr marL="6601" marR="6601" marT="660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3 YRS ACC</a:t>
                      </a:r>
                    </a:p>
                  </a:txBody>
                  <a:tcPr marL="6601" marR="6601" marT="6601"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117503">
                <a:tc>
                  <a:txBody>
                    <a:bodyPr/>
                    <a:lstStyle/>
                    <a:p>
                      <a:pPr algn="l" fontAlgn="b"/>
                      <a:r>
                        <a:rPr lang="it-IT" sz="700" b="0" i="0" u="none" strike="noStrike" dirty="0">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CORPORATE EURO</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INVESCO EURO CORPORATE BOND E</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LU0243958393</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-0,9%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7,7%</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3,0%</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20,0%</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18,1%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CORPORATE EURO</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HENDERSON EURO CORPORATE BOND A2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LU0451950314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7,6%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2,8%</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17,4%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15,1%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CORPORATE EURO</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en-US" sz="700" b="0" i="0" u="none" strike="noStrike">
                          <a:solidFill>
                            <a:srgbClr val="404040"/>
                          </a:solidFill>
                          <a:effectLst/>
                          <a:latin typeface="Arial"/>
                        </a:rPr>
                        <a:t>MORGAN STANLEY EURO CORPORATE BOND A</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LU0132601682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-0,8%</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7,2%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4,3%</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19,9%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18,0%</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17503">
                <a:tc>
                  <a:txBody>
                    <a:bodyPr/>
                    <a:lstStyle/>
                    <a:p>
                      <a:pPr algn="l" fontAlgn="b"/>
                      <a:r>
                        <a:rPr lang="it-IT" sz="700" b="0" i="1" u="none" strike="noStrike">
                          <a:solidFill>
                            <a:srgbClr val="404040"/>
                          </a:solidFill>
                          <a:effectLst/>
                          <a:latin typeface="Arial"/>
                        </a:rPr>
                        <a:t> </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0" i="1" u="none" strike="noStrike">
                          <a:solidFill>
                            <a:srgbClr val="404040"/>
                          </a:solidFill>
                          <a:effectLst/>
                          <a:latin typeface="Arial"/>
                        </a:rPr>
                        <a:t> </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MERRILL LYNCH EURO CORPORATE</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1,0%</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8,3%</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4,2%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13,0%</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19,8%</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CORPORATE GLOBAL</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PIMCO GLOBAL INVEST GRADE CREDIT E USD</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IE00B3K7XK29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8,2%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21,4%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-5,9%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10,5%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21,4%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CORPORATE GLOBAL</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SCHRODER GLOBAL CORPORATE BOND A H</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LU0201324851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5,6%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0,1%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9,4%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6,7%</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CORPORATE GLOBAL</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en-US" sz="700" b="0" i="0" u="none" strike="noStrike">
                          <a:solidFill>
                            <a:srgbClr val="404040"/>
                          </a:solidFill>
                          <a:effectLst/>
                          <a:latin typeface="Arial"/>
                        </a:rPr>
                        <a:t>SEB CORPORATE BOND C SEK</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LU0133012632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-1,8%</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0,9%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-2,5%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18,2%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-3,2%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17503">
                <a:tc>
                  <a:txBody>
                    <a:bodyPr/>
                    <a:lstStyle/>
                    <a:p>
                      <a:pPr algn="l" fontAlgn="b"/>
                      <a:r>
                        <a:rPr lang="it-IT" sz="700" b="0" i="1" u="none" strike="noStrike">
                          <a:solidFill>
                            <a:srgbClr val="404040"/>
                          </a:solidFill>
                          <a:effectLst/>
                          <a:latin typeface="Arial"/>
                        </a:rPr>
                        <a:t> </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0" i="1" u="none" strike="noStrike">
                          <a:solidFill>
                            <a:srgbClr val="404040"/>
                          </a:solidFill>
                          <a:effectLst/>
                          <a:latin typeface="Arial"/>
                        </a:rPr>
                        <a:t> </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MERRILL LYNCH GLOBAL CORPORATE</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7,1%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17,5%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-5,1%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9,4%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28,2%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GEM</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en-US" sz="700" b="0" i="0" u="none" strike="noStrike">
                          <a:solidFill>
                            <a:srgbClr val="404040"/>
                          </a:solidFill>
                          <a:effectLst/>
                          <a:latin typeface="Arial"/>
                        </a:rPr>
                        <a:t>HSBC GLOBAL EMERG MKT LOCAL DEBT AC USD</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LU0234585437</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7,6%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-10,7%</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10,3%</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-5,6%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a:noFill/>
                    </a:lnL>
                    <a:lnR>
                      <a:noFill/>
                    </a:lnR>
                    <a:lnT>
                      <a:noFill/>
                    </a:lnT>
                    <a:lnB>
                      <a:noFill/>
                    </a:lnB>
                  </a:tcPr>
                </a:tc>
                <a:tc>
                  <a:txBody>
                    <a:bodyPr/>
                    <a:lstStyle/>
                    <a:p>
                      <a:pPr algn="l" fontAlgn="b"/>
                      <a:r>
                        <a:rPr lang="it-IT" sz="700" b="0" i="0" u="none" strike="noStrike">
                          <a:solidFill>
                            <a:srgbClr val="404040"/>
                          </a:solidFill>
                          <a:effectLst/>
                          <a:latin typeface="Arial"/>
                        </a:rPr>
                        <a:t>GEM</a:t>
                      </a:r>
                    </a:p>
                  </a:txBody>
                  <a:tcPr marL="6601" marR="6601" marT="6601" marB="0" anchor="b">
                    <a:lnL>
                      <a:noFill/>
                    </a:lnL>
                    <a:lnR>
                      <a:noFill/>
                    </a:lnR>
                    <a:lnT>
                      <a:noFill/>
                    </a:lnT>
                    <a:lnB>
                      <a:noFill/>
                    </a:lnB>
                  </a:tcPr>
                </a:tc>
                <a:tc>
                  <a:txBody>
                    <a:bodyPr/>
                    <a:lstStyle/>
                    <a:p>
                      <a:pPr algn="l" fontAlgn="b"/>
                      <a:r>
                        <a:rPr lang="en-US" sz="700" b="0" i="0" u="none" strike="noStrike">
                          <a:solidFill>
                            <a:srgbClr val="404040"/>
                          </a:solidFill>
                          <a:effectLst/>
                          <a:latin typeface="Arial"/>
                        </a:rPr>
                        <a:t>HSBC GLOBAL EMERGING MKT BOND PC USD (HC)</a:t>
                      </a:r>
                    </a:p>
                  </a:txBody>
                  <a:tcPr marL="6601" marR="6601" marT="6601" marB="0" anchor="b">
                    <a:lnL>
                      <a:noFill/>
                    </a:lnL>
                    <a:lnR>
                      <a:noFill/>
                    </a:lnR>
                    <a:lnT>
                      <a:noFill/>
                    </a:lnT>
                    <a:lnB>
                      <a:noFill/>
                    </a:lnB>
                  </a:tcPr>
                </a:tc>
                <a:tc>
                  <a:txBody>
                    <a:bodyPr/>
                    <a:lstStyle/>
                    <a:p>
                      <a:pPr algn="l" fontAlgn="b"/>
                      <a:r>
                        <a:rPr lang="it-IT" sz="700" b="0" i="0" u="none" strike="noStrike">
                          <a:solidFill>
                            <a:srgbClr val="404040"/>
                          </a:solidFill>
                          <a:effectLst/>
                          <a:latin typeface="Arial"/>
                        </a:rPr>
                        <a:t>LU0164943648</a:t>
                      </a:r>
                    </a:p>
                  </a:txBody>
                  <a:tcPr marL="6601" marR="6601" marT="6601" marB="0" anchor="b">
                    <a:lnL>
                      <a:noFill/>
                    </a:lnL>
                    <a:lnR>
                      <a:noFill/>
                    </a:lnR>
                    <a:lnT>
                      <a:noFill/>
                    </a:lnT>
                    <a:lnB>
                      <a:noFill/>
                    </a:lnB>
                  </a:tcPr>
                </a:tc>
                <a:tc>
                  <a:txBody>
                    <a:bodyPr/>
                    <a:lstStyle/>
                    <a:p>
                      <a:pPr algn="ctr" fontAlgn="b"/>
                      <a:r>
                        <a:rPr lang="it-IT" sz="700" b="0" i="0" u="none" strike="noStrike">
                          <a:solidFill>
                            <a:srgbClr val="404040"/>
                          </a:solidFill>
                          <a:effectLst/>
                          <a:latin typeface="Arial"/>
                        </a:rPr>
                        <a:t>8,0%</a:t>
                      </a:r>
                    </a:p>
                  </a:txBody>
                  <a:tcPr marL="6601" marR="6601" marT="6601" marB="0" anchor="b">
                    <a:lnL>
                      <a:noFill/>
                    </a:lnL>
                    <a:lnR>
                      <a:noFill/>
                    </a:lnR>
                    <a:lnT>
                      <a:noFill/>
                    </a:lnT>
                    <a:lnB>
                      <a:noFill/>
                    </a:lnB>
                  </a:tcPr>
                </a:tc>
                <a:tc>
                  <a:txBody>
                    <a:bodyPr/>
                    <a:lstStyle/>
                    <a:p>
                      <a:pPr algn="ctr" fontAlgn="b"/>
                      <a:r>
                        <a:rPr lang="it-IT" sz="700" b="0" i="0" u="none" strike="noStrike">
                          <a:solidFill>
                            <a:srgbClr val="404040"/>
                          </a:solidFill>
                          <a:effectLst/>
                          <a:latin typeface="Arial"/>
                        </a:rPr>
                        <a:t>20,0%</a:t>
                      </a:r>
                    </a:p>
                  </a:txBody>
                  <a:tcPr marL="6601" marR="6601" marT="6601" marB="0" anchor="b">
                    <a:lnL>
                      <a:noFill/>
                    </a:lnL>
                    <a:lnR>
                      <a:noFill/>
                    </a:lnR>
                    <a:lnT>
                      <a:noFill/>
                    </a:lnT>
                    <a:lnB>
                      <a:noFill/>
                    </a:lnB>
                  </a:tcPr>
                </a:tc>
                <a:tc>
                  <a:txBody>
                    <a:bodyPr/>
                    <a:lstStyle/>
                    <a:p>
                      <a:pPr algn="ctr" fontAlgn="b"/>
                      <a:r>
                        <a:rPr lang="it-IT" sz="700" b="0" i="0" u="none" strike="noStrike">
                          <a:solidFill>
                            <a:srgbClr val="404040"/>
                          </a:solidFill>
                          <a:effectLst/>
                          <a:latin typeface="Arial"/>
                        </a:rPr>
                        <a:t>-11,6%</a:t>
                      </a:r>
                    </a:p>
                  </a:txBody>
                  <a:tcPr marL="6601" marR="6601" marT="6601" marB="0" anchor="b">
                    <a:lnL>
                      <a:noFill/>
                    </a:lnL>
                    <a:lnR>
                      <a:noFill/>
                    </a:lnR>
                    <a:lnT>
                      <a:noFill/>
                    </a:lnT>
                    <a:lnB>
                      <a:noFill/>
                    </a:lnB>
                  </a:tcPr>
                </a:tc>
                <a:tc>
                  <a:txBody>
                    <a:bodyPr/>
                    <a:lstStyle/>
                    <a:p>
                      <a:pPr algn="ctr" fontAlgn="b"/>
                      <a:r>
                        <a:rPr lang="it-IT" sz="700" b="0" i="0" u="none" strike="noStrike">
                          <a:solidFill>
                            <a:srgbClr val="404040"/>
                          </a:solidFill>
                          <a:effectLst/>
                          <a:latin typeface="Arial"/>
                        </a:rPr>
                        <a:t>16,1%</a:t>
                      </a:r>
                    </a:p>
                  </a:txBody>
                  <a:tcPr marL="6601" marR="6601" marT="6601" marB="0" anchor="b">
                    <a:lnL>
                      <a:noFill/>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13,9%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15C2FF"/>
                      </a:solidFill>
                      <a:prstDash val="solid"/>
                      <a:round/>
                      <a:headEnd type="none" w="med" len="med"/>
                      <a:tailEnd type="none" w="med" len="med"/>
                    </a:lnL>
                    <a:lnR w="6350" cap="flat" cmpd="sng" algn="ctr">
                      <a:solidFill>
                        <a:srgbClr val="15C2FF"/>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GEM</a:t>
                      </a:r>
                    </a:p>
                  </a:txBody>
                  <a:tcPr marL="6601" marR="6601" marT="6601"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ING (L) RENTA ASIAN DEBT H CCY P USD</a:t>
                      </a:r>
                    </a:p>
                  </a:txBody>
                  <a:tcPr marL="6601" marR="6601" marT="6601"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LU0546914168 </a:t>
                      </a:r>
                    </a:p>
                  </a:txBody>
                  <a:tcPr marL="6601" marR="6601" marT="6601"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8,1%</a:t>
                      </a:r>
                    </a:p>
                  </a:txBody>
                  <a:tcPr marL="6601" marR="6601" marT="6601"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22,5%</a:t>
                      </a:r>
                    </a:p>
                  </a:txBody>
                  <a:tcPr marL="6601" marR="6601" marT="6601"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-5,2%</a:t>
                      </a:r>
                    </a:p>
                  </a:txBody>
                  <a:tcPr marL="6601" marR="6601" marT="6601"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11,0%</a:t>
                      </a:r>
                    </a:p>
                  </a:txBody>
                  <a:tcPr marL="6601" marR="6601" marT="6601" marB="0" anchor="b">
                    <a:lnL w="6350" cap="flat" cmpd="sng" algn="ctr">
                      <a:solidFill>
                        <a:srgbClr val="15C2FF"/>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24,9%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GEM</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1" i="0" u="none" strike="noStrike" dirty="0">
                          <a:solidFill>
                            <a:srgbClr val="002060"/>
                          </a:solidFill>
                          <a:effectLst/>
                          <a:latin typeface="Arial"/>
                        </a:rPr>
                        <a:t>PICTET EMERGING LOCAL CURRENCY DEBT </a:t>
                      </a:r>
                      <a:r>
                        <a:rPr lang="en-US" sz="700" b="0" i="0" u="none" strike="noStrike" dirty="0">
                          <a:solidFill>
                            <a:srgbClr val="404040"/>
                          </a:solidFill>
                          <a:effectLst/>
                          <a:latin typeface="Arial"/>
                        </a:rPr>
                        <a:t>I</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LU0280437160</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-4,5%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6,8%</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-14,5%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13,5%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-10,9%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GEM</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dirty="0">
                          <a:solidFill>
                            <a:srgbClr val="404040"/>
                          </a:solidFill>
                          <a:effectLst/>
                          <a:latin typeface="Arial"/>
                        </a:rPr>
                        <a:t>SCHRODER WEALTH PRESERVATION B</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LU0107768136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-5,4%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-3,7%</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-0,9%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3,1%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-4,1%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217842">
                <a:tc>
                  <a:txBody>
                    <a:bodyPr/>
                    <a:lstStyle/>
                    <a:p>
                      <a:pPr algn="l" fontAlgn="b"/>
                      <a:r>
                        <a:rPr lang="it-IT" sz="700" b="0" i="1" u="none" strike="noStrike">
                          <a:solidFill>
                            <a:srgbClr val="404040"/>
                          </a:solidFill>
                          <a:effectLst/>
                          <a:latin typeface="Arial"/>
                        </a:rPr>
                        <a:t> </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0" i="1" u="none" strike="noStrike">
                          <a:solidFill>
                            <a:srgbClr val="404040"/>
                          </a:solidFill>
                          <a:effectLst/>
                          <a:latin typeface="Arial"/>
                        </a:rPr>
                        <a:t> </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en-US" sz="700" b="1" i="1" u="none" strike="noStrike">
                          <a:solidFill>
                            <a:srgbClr val="404040"/>
                          </a:solidFill>
                          <a:effectLst/>
                          <a:latin typeface="Arial"/>
                        </a:rPr>
                        <a:t>CREDIT SUISSE GLOBAL EMERGING MARKET LOCAL CURRENCY</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7,3%</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9,1%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-9,0%</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13,3%</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12,9%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HIGH YIELD</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en-US" sz="700" b="0" i="0" u="none" strike="noStrike">
                          <a:solidFill>
                            <a:srgbClr val="404040"/>
                          </a:solidFill>
                          <a:effectLst/>
                          <a:latin typeface="Arial"/>
                        </a:rPr>
                        <a:t>BNY MELLON GLOBAL HIGH YIELD BOND C</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LU0214897356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6,1%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10,0%</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2,7%</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13,9%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22,0%</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HIGH YIELD</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FIDELITY EUROPEAN HIGH YIELD A </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LU0251130802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1,7%</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8,8%</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22,6%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23,2%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HIGH YIELD</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HENDERSON EURO HIGH YIELD BOND A2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LU0828815570</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4,8%</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3,6%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11,7%</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NA</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NA</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HIGH YIELD</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PIMCO GLOBAL HIGH YIELD BOND FUND E USD</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IE00B1D7YM41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9,3%</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16,3%</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0,9%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13,5%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28,2%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HIGH YIELD</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SCHRODER GLOBAL HIGH YIELD A H</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LU0189894842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6,5%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15,4%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15,7%</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HIGH YIELD</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SEB HIGH YIELD C </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LU0456547701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2,4%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5,2%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13,8%</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13,5%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17503">
                <a:tc>
                  <a:txBody>
                    <a:bodyPr/>
                    <a:lstStyle/>
                    <a:p>
                      <a:pPr algn="l" fontAlgn="b"/>
                      <a:r>
                        <a:rPr lang="it-IT" sz="700" b="0" i="1" u="none" strike="noStrike">
                          <a:solidFill>
                            <a:srgbClr val="404040"/>
                          </a:solidFill>
                          <a:effectLst/>
                          <a:latin typeface="Arial"/>
                        </a:rPr>
                        <a:t> </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0" i="1" u="none" strike="noStrike">
                          <a:solidFill>
                            <a:srgbClr val="404040"/>
                          </a:solidFill>
                          <a:effectLst/>
                          <a:latin typeface="Arial"/>
                        </a:rPr>
                        <a:t> </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en-US" sz="700" b="1" i="1" u="none" strike="noStrike">
                          <a:solidFill>
                            <a:srgbClr val="404040"/>
                          </a:solidFill>
                          <a:effectLst/>
                          <a:latin typeface="Arial"/>
                        </a:rPr>
                        <a:t>MERRILL LYNCH GLOBAL HIGH YIELD</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13,2%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13,8%</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4,8%</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17,5%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47,4%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CONVERTIBLE</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DWS CONVERTIBLES LC</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LU0179219752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5,8%</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15,5%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8,3%</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700" b="0" i="0" u="none" strike="noStrike">
                          <a:solidFill>
                            <a:srgbClr val="404040"/>
                          </a:solidFill>
                          <a:effectLst/>
                          <a:latin typeface="Arial"/>
                        </a:rPr>
                        <a:t>27,3%</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CONVERTIBLE</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EDR EUROPE CONVERTIBLE</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FR0010204552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3,0%</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0,7%</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12,6%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16,7%</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700" b="0" i="0" u="none" strike="noStrike">
                          <a:solidFill>
                            <a:srgbClr val="404040"/>
                          </a:solidFill>
                          <a:effectLst/>
                          <a:latin typeface="Arial"/>
                        </a:rPr>
                        <a:t>23,3%</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17503">
                <a:tc>
                  <a:txBody>
                    <a:bodyPr/>
                    <a:lstStyle/>
                    <a:p>
                      <a:pPr algn="l" fontAlgn="b"/>
                      <a:r>
                        <a:rPr lang="it-IT" sz="700" b="0" i="0" u="none" strike="noStrike">
                          <a:solidFill>
                            <a:srgbClr val="404040"/>
                          </a:solidFill>
                          <a:effectLst/>
                          <a:latin typeface="Arial"/>
                        </a:rPr>
                        <a:t>OBBLIGAZIONARIO</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CONVERTIBLE</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UBS CONVERT EUROPE P</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LU0108066076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5,6%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0,9%</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10,5%</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21,6%</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700" b="0" i="0" u="none" strike="noStrike">
                          <a:solidFill>
                            <a:srgbClr val="404040"/>
                          </a:solidFill>
                          <a:effectLst/>
                          <a:latin typeface="Arial"/>
                        </a:rPr>
                        <a:t>25,3%</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17503">
                <a:tc>
                  <a:txBody>
                    <a:bodyPr/>
                    <a:lstStyle/>
                    <a:p>
                      <a:pPr algn="l" fontAlgn="b"/>
                      <a:r>
                        <a:rPr lang="it-IT" sz="700" b="0" i="1" u="none" strike="noStrike">
                          <a:solidFill>
                            <a:srgbClr val="404040"/>
                          </a:solidFill>
                          <a:effectLst/>
                          <a:latin typeface="Arial"/>
                        </a:rPr>
                        <a:t> </a:t>
                      </a:r>
                    </a:p>
                  </a:txBody>
                  <a:tcPr marL="6601" marR="6601" marT="6601"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0" i="1" u="none" strike="noStrike">
                          <a:solidFill>
                            <a:srgbClr val="404040"/>
                          </a:solidFill>
                          <a:effectLst/>
                          <a:latin typeface="Arial"/>
                        </a:rPr>
                        <a:t> </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dirty="0">
                          <a:solidFill>
                            <a:srgbClr val="404040"/>
                          </a:solidFill>
                          <a:effectLst/>
                          <a:latin typeface="Arial"/>
                        </a:rPr>
                        <a:t>EXANE EUROZONE CONVERTIBLE BOND</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dirty="0">
                          <a:solidFill>
                            <a:srgbClr val="404040"/>
                          </a:solidFill>
                          <a:effectLst/>
                          <a:latin typeface="Arial"/>
                        </a:rPr>
                        <a:t>6,8%</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3,1%</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13,2%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a:solidFill>
                            <a:srgbClr val="404040"/>
                          </a:solidFill>
                          <a:effectLst/>
                          <a:latin typeface="Arial"/>
                        </a:rPr>
                        <a:t>18,2%</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700" b="1" i="1" u="none" strike="noStrike" dirty="0">
                          <a:solidFill>
                            <a:srgbClr val="404040"/>
                          </a:solidFill>
                          <a:effectLst/>
                          <a:latin typeface="Arial"/>
                        </a:rPr>
                        <a:t>32,4%</a:t>
                      </a:r>
                    </a:p>
                  </a:txBody>
                  <a:tcPr marL="6601" marR="6601" marT="6601"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bl>
          </a:graphicData>
        </a:graphic>
      </p:graphicFrame>
      <p:sp>
        <p:nvSpPr>
          <p:cNvPr id="8"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Dati  al 30/08/2015 </a:t>
            </a:r>
            <a:endParaRPr lang="es-ES" sz="900" i="1" dirty="0">
              <a:solidFill>
                <a:schemeClr val="accent5"/>
              </a:solidFill>
            </a:endParaRPr>
          </a:p>
        </p:txBody>
      </p:sp>
      <p:sp>
        <p:nvSpPr>
          <p:cNvPr id="9" name="Ovale 8"/>
          <p:cNvSpPr/>
          <p:nvPr/>
        </p:nvSpPr>
        <p:spPr>
          <a:xfrm>
            <a:off x="5796136" y="2132856"/>
            <a:ext cx="720080" cy="35283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p:cNvCxnSpPr/>
          <p:nvPr/>
        </p:nvCxnSpPr>
        <p:spPr>
          <a:xfrm flipV="1">
            <a:off x="3059832" y="3789040"/>
            <a:ext cx="2727151" cy="201622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1115616" y="5820097"/>
            <a:ext cx="3672408" cy="369332"/>
          </a:xfrm>
          <a:prstGeom prst="rect">
            <a:avLst/>
          </a:prstGeom>
          <a:noFill/>
        </p:spPr>
        <p:txBody>
          <a:bodyPr wrap="square" rtlCol="0">
            <a:spAutoFit/>
          </a:bodyPr>
          <a:lstStyle/>
          <a:p>
            <a:r>
              <a:rPr lang="it-IT" dirty="0"/>
              <a:t> </a:t>
            </a:r>
            <a:r>
              <a:rPr lang="it-IT" dirty="0" smtClean="0"/>
              <a:t>    EFFETTO CAMBIO!! </a:t>
            </a:r>
            <a:endParaRPr lang="it-IT" dirty="0"/>
          </a:p>
        </p:txBody>
      </p:sp>
      <p:sp>
        <p:nvSpPr>
          <p:cNvPr id="13" name="Ovale 12"/>
          <p:cNvSpPr/>
          <p:nvPr/>
        </p:nvSpPr>
        <p:spPr>
          <a:xfrm>
            <a:off x="1331640" y="5789585"/>
            <a:ext cx="2448272" cy="5197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5127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6"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404664"/>
            <a:ext cx="6984776" cy="980728"/>
          </a:xfrm>
        </p:spPr>
        <p:txBody>
          <a:bodyPr/>
          <a:lstStyle/>
          <a:p>
            <a:r>
              <a:rPr lang="it-IT" dirty="0" smtClean="0"/>
              <a:t>AGENDA</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z="800" smtClean="0"/>
              <a:pPr/>
              <a:t>2</a:t>
            </a:fld>
            <a:endParaRPr lang="es-ES" sz="800" dirty="0"/>
          </a:p>
        </p:txBody>
      </p:sp>
      <p:sp>
        <p:nvSpPr>
          <p:cNvPr id="4" name="CasellaDiTesto 3"/>
          <p:cNvSpPr txBox="1"/>
          <p:nvPr/>
        </p:nvSpPr>
        <p:spPr>
          <a:xfrm>
            <a:off x="683568" y="2132856"/>
            <a:ext cx="7488832" cy="400110"/>
          </a:xfrm>
          <a:prstGeom prst="rect">
            <a:avLst/>
          </a:prstGeom>
          <a:noFill/>
        </p:spPr>
        <p:txBody>
          <a:bodyPr wrap="square" rtlCol="0">
            <a:spAutoFit/>
          </a:bodyPr>
          <a:lstStyle/>
          <a:p>
            <a:pPr marL="342900" indent="-342900">
              <a:spcBef>
                <a:spcPct val="0"/>
              </a:spcBef>
              <a:buFont typeface="Arial" panose="020B0604020202020204" pitchFamily="34" charset="0"/>
              <a:buChar char="•"/>
            </a:pPr>
            <a:r>
              <a:rPr lang="it-IT" sz="2000" cap="small" dirty="0">
                <a:solidFill>
                  <a:srgbClr val="002364"/>
                </a:solidFill>
                <a:latin typeface="Arial" pitchFamily="34" charset="0"/>
                <a:ea typeface="+mj-ea"/>
                <a:cs typeface="Arial" pitchFamily="34" charset="0"/>
              </a:rPr>
              <a:t>VIEW DI </a:t>
            </a:r>
            <a:r>
              <a:rPr lang="it-IT" sz="2000" cap="small" dirty="0" smtClean="0">
                <a:solidFill>
                  <a:srgbClr val="002364"/>
                </a:solidFill>
                <a:latin typeface="Arial" pitchFamily="34" charset="0"/>
                <a:ea typeface="+mj-ea"/>
                <a:cs typeface="Arial" pitchFamily="34" charset="0"/>
              </a:rPr>
              <a:t>MERCATO</a:t>
            </a:r>
            <a:endParaRPr lang="it-IT" sz="2000" cap="small" dirty="0">
              <a:solidFill>
                <a:srgbClr val="002364"/>
              </a:solidFill>
              <a:latin typeface="Arial" pitchFamily="34" charset="0"/>
              <a:ea typeface="+mj-ea"/>
              <a:cs typeface="Arial" pitchFamily="34" charset="0"/>
            </a:endParaRPr>
          </a:p>
        </p:txBody>
      </p:sp>
      <p:sp>
        <p:nvSpPr>
          <p:cNvPr id="13" name="CasellaDiTesto 12"/>
          <p:cNvSpPr txBox="1"/>
          <p:nvPr/>
        </p:nvSpPr>
        <p:spPr>
          <a:xfrm>
            <a:off x="690828" y="3112196"/>
            <a:ext cx="7488832" cy="400110"/>
          </a:xfrm>
          <a:prstGeom prst="rect">
            <a:avLst/>
          </a:prstGeom>
          <a:noFill/>
        </p:spPr>
        <p:txBody>
          <a:bodyPr wrap="square" rtlCol="0">
            <a:spAutoFit/>
          </a:bodyPr>
          <a:lstStyle/>
          <a:p>
            <a:pPr marL="342900" indent="-342900">
              <a:spcBef>
                <a:spcPct val="0"/>
              </a:spcBef>
              <a:buFont typeface="Arial" panose="020B0604020202020204" pitchFamily="34" charset="0"/>
              <a:buChar char="•"/>
            </a:pPr>
            <a:r>
              <a:rPr lang="it-IT" sz="2000" cap="small" dirty="0" smtClean="0">
                <a:solidFill>
                  <a:srgbClr val="002364"/>
                </a:solidFill>
                <a:latin typeface="Arial" pitchFamily="34" charset="0"/>
                <a:ea typeface="+mj-ea"/>
                <a:cs typeface="Arial" pitchFamily="34" charset="0"/>
              </a:rPr>
              <a:t>FONDI INTERNI</a:t>
            </a:r>
            <a:endParaRPr lang="it-IT" sz="2000" cap="small" dirty="0">
              <a:solidFill>
                <a:srgbClr val="002364"/>
              </a:solidFill>
              <a:latin typeface="Arial" pitchFamily="34" charset="0"/>
              <a:ea typeface="+mj-ea"/>
              <a:cs typeface="Arial" pitchFamily="34" charset="0"/>
            </a:endParaRPr>
          </a:p>
        </p:txBody>
      </p:sp>
      <p:sp>
        <p:nvSpPr>
          <p:cNvPr id="16" name="CasellaDiTesto 15"/>
          <p:cNvSpPr txBox="1"/>
          <p:nvPr/>
        </p:nvSpPr>
        <p:spPr>
          <a:xfrm>
            <a:off x="696771" y="4077072"/>
            <a:ext cx="7488832" cy="400110"/>
          </a:xfrm>
          <a:prstGeom prst="rect">
            <a:avLst/>
          </a:prstGeom>
          <a:noFill/>
        </p:spPr>
        <p:txBody>
          <a:bodyPr wrap="square" rtlCol="0">
            <a:spAutoFit/>
          </a:bodyPr>
          <a:lstStyle/>
          <a:p>
            <a:pPr marL="342900" indent="-342900">
              <a:spcBef>
                <a:spcPct val="0"/>
              </a:spcBef>
              <a:buFont typeface="Arial" panose="020B0604020202020204" pitchFamily="34" charset="0"/>
              <a:buChar char="•"/>
            </a:pPr>
            <a:r>
              <a:rPr lang="it-IT" sz="2000" cap="small" dirty="0" smtClean="0">
                <a:solidFill>
                  <a:srgbClr val="002364"/>
                </a:solidFill>
                <a:latin typeface="Arial" pitchFamily="34" charset="0"/>
                <a:ea typeface="+mj-ea"/>
                <a:cs typeface="Arial" pitchFamily="34" charset="0"/>
              </a:rPr>
              <a:t>FONDI ESTERNI</a:t>
            </a:r>
            <a:endParaRPr lang="it-IT" sz="2000" cap="small" dirty="0">
              <a:solidFill>
                <a:srgbClr val="002364"/>
              </a:solidFill>
              <a:latin typeface="Arial" pitchFamily="34" charset="0"/>
              <a:ea typeface="+mj-ea"/>
              <a:cs typeface="Arial" pitchFamily="34" charset="0"/>
            </a:endParaRPr>
          </a:p>
        </p:txBody>
      </p:sp>
    </p:spTree>
    <p:extLst>
      <p:ext uri="{BB962C8B-B14F-4D97-AF65-F5344CB8AC3E}">
        <p14:creationId xmlns:p14="http://schemas.microsoft.com/office/powerpoint/2010/main" val="73970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2" fill="hold" grpId="0" nodeType="afterEffect">
                                  <p:stCondLst>
                                    <p:cond delay="25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1" fill="hold" grpId="0" nodeType="afterEffect">
                                  <p:stCondLst>
                                    <p:cond delay="25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20</a:t>
            </a:fld>
            <a:endParaRPr lang="es-ES" dirty="0"/>
          </a:p>
        </p:txBody>
      </p:sp>
      <p:sp>
        <p:nvSpPr>
          <p:cNvPr id="4" name="Titolo 3"/>
          <p:cNvSpPr>
            <a:spLocks noGrp="1"/>
          </p:cNvSpPr>
          <p:nvPr>
            <p:ph type="title"/>
          </p:nvPr>
        </p:nvSpPr>
        <p:spPr/>
        <p:txBody>
          <a:bodyPr/>
          <a:lstStyle/>
          <a:p>
            <a:r>
              <a:rPr lang="it-IT" dirty="0" smtClean="0"/>
              <a:t>Fondi esterni: </a:t>
            </a:r>
            <a:r>
              <a:rPr lang="it-IT" dirty="0" err="1" smtClean="0"/>
              <a:t>equity</a:t>
            </a:r>
            <a:r>
              <a:rPr lang="it-IT" dirty="0" smtClean="0"/>
              <a:t> area geografica</a:t>
            </a:r>
            <a:endParaRPr lang="it-IT" dirty="0"/>
          </a:p>
        </p:txBody>
      </p:sp>
      <p:sp>
        <p:nvSpPr>
          <p:cNvPr id="6"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Dati  al 30/08/2015 </a:t>
            </a:r>
            <a:endParaRPr lang="es-ES" sz="900" i="1" dirty="0">
              <a:solidFill>
                <a:schemeClr val="accent5"/>
              </a:solidFill>
            </a:endParaRPr>
          </a:p>
        </p:txBody>
      </p:sp>
      <p:graphicFrame>
        <p:nvGraphicFramePr>
          <p:cNvPr id="8" name="Tabella 7"/>
          <p:cNvGraphicFramePr>
            <a:graphicFrameLocks noGrp="1"/>
          </p:cNvGraphicFramePr>
          <p:nvPr>
            <p:extLst>
              <p:ext uri="{D42A27DB-BD31-4B8C-83A1-F6EECF244321}">
                <p14:modId xmlns:p14="http://schemas.microsoft.com/office/powerpoint/2010/main" val="3279749063"/>
              </p:ext>
            </p:extLst>
          </p:nvPr>
        </p:nvGraphicFramePr>
        <p:xfrm>
          <a:off x="518863" y="1679447"/>
          <a:ext cx="8229601" cy="4413849"/>
        </p:xfrm>
        <a:graphic>
          <a:graphicData uri="http://schemas.openxmlformats.org/drawingml/2006/table">
            <a:tbl>
              <a:tblPr/>
              <a:tblGrid>
                <a:gridCol w="637383"/>
                <a:gridCol w="794278"/>
                <a:gridCol w="2846162"/>
                <a:gridCol w="794278"/>
                <a:gridCol w="794278"/>
                <a:gridCol w="598160"/>
                <a:gridCol w="588354"/>
                <a:gridCol w="588354"/>
                <a:gridCol w="588354"/>
              </a:tblGrid>
              <a:tr h="266309">
                <a:tc>
                  <a:txBody>
                    <a:bodyPr/>
                    <a:lstStyle/>
                    <a:p>
                      <a:pPr algn="l" fontAlgn="b"/>
                      <a:r>
                        <a:rPr lang="it-IT" sz="800" b="1" i="0" u="none" strike="noStrike" dirty="0">
                          <a:solidFill>
                            <a:srgbClr val="FFFFFF"/>
                          </a:solidFill>
                          <a:effectLst/>
                          <a:latin typeface="Arial"/>
                        </a:rPr>
                        <a:t>ASSET CLASS</a:t>
                      </a:r>
                    </a:p>
                  </a:txBody>
                  <a:tcPr marL="7357" marR="7357" marT="7357"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a:solidFill>
                            <a:srgbClr val="FFFFFF"/>
                          </a:solidFill>
                          <a:effectLst/>
                          <a:latin typeface="Arial"/>
                        </a:rPr>
                        <a:t>STRATEGIA</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a:solidFill>
                            <a:srgbClr val="FFFFFF"/>
                          </a:solidFill>
                          <a:effectLst/>
                          <a:latin typeface="Arial"/>
                        </a:rPr>
                        <a:t>DENOMINAZIONE FONDO</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ISIN</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dirty="0">
                          <a:solidFill>
                            <a:srgbClr val="FFFFFF"/>
                          </a:solidFill>
                          <a:effectLst/>
                          <a:latin typeface="Arial"/>
                        </a:rPr>
                        <a:t>2015</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2014</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2013</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2012</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3 YRS ACC</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EUROPA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CARMIGNAC PORTFOLIO GRANDE EUROPE 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LU0099161993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4,2%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10,3%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8,6%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17,9%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28,5%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24276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EUROPA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pt-BR" sz="800" b="0" i="0" u="none" strike="noStrike">
                          <a:solidFill>
                            <a:srgbClr val="404040"/>
                          </a:solidFill>
                          <a:effectLst/>
                          <a:latin typeface="Arial"/>
                        </a:rPr>
                        <a:t>CANDRIAM EQUITIES L EUROPE HIGH DIVIDEND N (ex Dexia)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LU0304860561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12,7%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12,0%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44,5%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EUROPA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800" b="0" i="0" u="none" strike="noStrike">
                          <a:solidFill>
                            <a:srgbClr val="404040"/>
                          </a:solidFill>
                          <a:effectLst/>
                          <a:latin typeface="Arial"/>
                        </a:rPr>
                        <a:t>FIDELITY EUROPEAN LARGER COMPANIES A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LU0251129549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8,4%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8,1%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19,6%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20,2%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44,1%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EUROPA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FRANKLIN EUROPEAN GROWTH A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LU0122612848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8,0%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24,6%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25,1%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41,0%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EUROPA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HENDERSON CONTINENTAL EUROPEAN R</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LU0201071890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22,5%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34,7%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24,2%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92,7%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EUROPA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HENDERSON EUROPEAN GROWTH A2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LU0503932328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11,5%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9,7%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20,2%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20,1%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55,7%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EUROPA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HENDERSON PAN EUROPEAN EQUITY A2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LU0138821268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12,4%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6,4%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25,2%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19,4%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57,0%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dirty="0">
                          <a:solidFill>
                            <a:srgbClr val="404040"/>
                          </a:solidFill>
                          <a:effectLst/>
                          <a:latin typeface="Arial"/>
                        </a:rPr>
                        <a:t>EUROPA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INVESCO PAN EUROPEAN STRUCTURED EQUITY  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LU0119750205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9,6%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12,6%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23,3%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17,0%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54,1%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0948">
                <a:tc>
                  <a:txBody>
                    <a:bodyPr/>
                    <a:lstStyle/>
                    <a:p>
                      <a:pPr algn="l" fontAlgn="b"/>
                      <a:r>
                        <a:rPr lang="it-IT" sz="800" b="0"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it-IT" sz="800" b="0"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EUROPE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15,3%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4,1%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13,4%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51,5%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4276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EUROPA SC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FIDELITY EUROPEAN SMALL COMPANIES A DIS (fondo non piu' sottoscrivibile)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LU0061175625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19,6%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28,0%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25,1%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65,6%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EUROPA SC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FIDELITY EUROPEAN SMALL COMPANIES A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LU0261951528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19,6%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28,4%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25,3%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66,3%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276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EUROPA SC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HENDERSON PAN EUROPEAN SMALLER COMPANIES R (fondo non piu' sottoscrivibile)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LU0201078713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22,5%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34,7%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24,2%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92,7%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EUROPA SC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THREADNEEDLE PAN EUROP SMALLER COMP AE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LU0282719219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20,1%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9,0%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23,2%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74,3%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EUROPE SMALL CAP</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18,6%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4,4%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35,7%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23,4%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73,7%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GERMANY</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JPMORGAN GERMANY EQUITY A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LU0210532791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8,8%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29,1%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28,3%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GERMANY</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16,0%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28,7%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25,2%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ITALY</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OYSTER ITALIAN VALUE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LU0096450399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13,7%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37,0%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14,4%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69,6%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ITALY</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dirty="0">
                          <a:solidFill>
                            <a:srgbClr val="404040"/>
                          </a:solidFill>
                          <a:effectLst/>
                          <a:latin typeface="Arial"/>
                        </a:rPr>
                        <a:t>FIDELITY ITALY FUND 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dirty="0">
                          <a:solidFill>
                            <a:srgbClr val="404040"/>
                          </a:solidFill>
                          <a:effectLst/>
                          <a:latin typeface="Arial"/>
                        </a:rPr>
                        <a:t>LU0283901063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23,5%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31,9%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24,2%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73,1%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dirty="0">
                          <a:solidFill>
                            <a:srgbClr val="404040"/>
                          </a:solidFill>
                          <a:effectLst/>
                          <a:latin typeface="Arial"/>
                        </a:rPr>
                        <a:t>MSCI ITALY</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16,0%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48,2%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NORDIK</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en-US" sz="800" b="0" i="0" u="none" strike="noStrike" dirty="0">
                          <a:solidFill>
                            <a:srgbClr val="404040"/>
                          </a:solidFill>
                          <a:effectLst/>
                          <a:latin typeface="Arial"/>
                        </a:rPr>
                        <a:t>FIDELITY NORDIC FUND A SEK</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LU0261949381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6,9%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-0,2%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33,0%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27,6%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53,2%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NORDIK</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dirty="0">
                          <a:solidFill>
                            <a:srgbClr val="404040"/>
                          </a:solidFill>
                          <a:effectLst/>
                          <a:latin typeface="Arial"/>
                        </a:rPr>
                        <a:t>SEB NORDIK FOCUS RC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LU0324984854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16,3%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9,7%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11,4%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29,1%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51,7%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NORDIK</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dirty="0">
                          <a:solidFill>
                            <a:srgbClr val="404040"/>
                          </a:solidFill>
                          <a:effectLst/>
                          <a:latin typeface="Arial"/>
                        </a:rPr>
                        <a:t>SEB NORDIK SMALL CAP 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LU0385664312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15,1%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10,8%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24,4%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21,5%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68,7%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NORDIK</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4,5%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21,9%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16,8%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53,5%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RUSSIA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PARVEST EQUITY RUSSIA OPPORTUNIT C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LU0265268689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22,6%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-31,9%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16,1%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-15,1%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RUSSIA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50,2%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-41,4%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-3,2%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7,6%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-21,4%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24276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SWITZERLAND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FIDELITY SWITZERLAND A CHF DIV (fondo non piu' sottoscrivibile)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LU0054754816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10,5%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10,1%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30,2%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18,2%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71,4%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SWITZERLAND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FIDELITY SWITZERLAND A CHF</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LU0261951288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10,8%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30,5%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18,3%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72,1%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SWITZERLAND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15,3%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22,7%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15,7%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dirty="0">
                          <a:solidFill>
                            <a:srgbClr val="404040"/>
                          </a:solidFill>
                          <a:effectLst/>
                          <a:latin typeface="Arial"/>
                        </a:rPr>
                        <a:t>68,5%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251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21</a:t>
            </a:fld>
            <a:endParaRPr lang="es-ES" dirty="0"/>
          </a:p>
        </p:txBody>
      </p:sp>
      <p:sp>
        <p:nvSpPr>
          <p:cNvPr id="4" name="Titolo 3"/>
          <p:cNvSpPr>
            <a:spLocks noGrp="1"/>
          </p:cNvSpPr>
          <p:nvPr>
            <p:ph type="title"/>
          </p:nvPr>
        </p:nvSpPr>
        <p:spPr/>
        <p:txBody>
          <a:bodyPr/>
          <a:lstStyle/>
          <a:p>
            <a:r>
              <a:rPr lang="it-IT" dirty="0" smtClean="0"/>
              <a:t>Fondi esterni: </a:t>
            </a:r>
            <a:r>
              <a:rPr lang="it-IT" dirty="0" err="1" smtClean="0"/>
              <a:t>equity</a:t>
            </a:r>
            <a:r>
              <a:rPr lang="it-IT" dirty="0" smtClean="0"/>
              <a:t> area geografica</a:t>
            </a:r>
            <a:endParaRPr lang="it-IT" dirty="0"/>
          </a:p>
        </p:txBody>
      </p:sp>
      <p:sp>
        <p:nvSpPr>
          <p:cNvPr id="6"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Dati  al 30/08/2015 </a:t>
            </a:r>
            <a:endParaRPr lang="es-ES" sz="900" i="1" dirty="0">
              <a:solidFill>
                <a:schemeClr val="accent5"/>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val="215760014"/>
              </p:ext>
            </p:extLst>
          </p:nvPr>
        </p:nvGraphicFramePr>
        <p:xfrm>
          <a:off x="539552" y="1844824"/>
          <a:ext cx="8229601" cy="3780507"/>
        </p:xfrm>
        <a:graphic>
          <a:graphicData uri="http://schemas.openxmlformats.org/drawingml/2006/table">
            <a:tbl>
              <a:tblPr/>
              <a:tblGrid>
                <a:gridCol w="637383"/>
                <a:gridCol w="794278"/>
                <a:gridCol w="2846162"/>
                <a:gridCol w="794278"/>
                <a:gridCol w="794278"/>
                <a:gridCol w="598160"/>
                <a:gridCol w="588354"/>
                <a:gridCol w="588354"/>
                <a:gridCol w="588354"/>
              </a:tblGrid>
              <a:tr h="266309">
                <a:tc>
                  <a:txBody>
                    <a:bodyPr/>
                    <a:lstStyle/>
                    <a:p>
                      <a:pPr algn="l" fontAlgn="b"/>
                      <a:r>
                        <a:rPr lang="it-IT" sz="800" b="1" i="0" u="none" strike="noStrike" dirty="0">
                          <a:solidFill>
                            <a:srgbClr val="FFFFFF"/>
                          </a:solidFill>
                          <a:effectLst/>
                          <a:latin typeface="Arial"/>
                        </a:rPr>
                        <a:t>ASSET CLASS</a:t>
                      </a:r>
                    </a:p>
                  </a:txBody>
                  <a:tcPr marL="7357" marR="7357" marT="7357"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a:solidFill>
                            <a:srgbClr val="FFFFFF"/>
                          </a:solidFill>
                          <a:effectLst/>
                          <a:latin typeface="Arial"/>
                        </a:rPr>
                        <a:t>STRATEGIA</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dirty="0">
                          <a:solidFill>
                            <a:srgbClr val="FFFFFF"/>
                          </a:solidFill>
                          <a:effectLst/>
                          <a:latin typeface="Arial"/>
                        </a:rPr>
                        <a:t>DENOMINAZIONE FONDO</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ISIN</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2015</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2014</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2013</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2012</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3 YRS ACC</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USA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FIDELITY AMERICA 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LU0069450822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5,5%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33,5%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29,9%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14,3%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77,9%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USA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800" b="0" i="0" u="none" strike="noStrike">
                          <a:solidFill>
                            <a:srgbClr val="404040"/>
                          </a:solidFill>
                          <a:effectLst/>
                          <a:latin typeface="Arial"/>
                        </a:rPr>
                        <a:t>FRANKLIN US OPPORTUNITIES N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LU0188150956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20,7%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31,8%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6,5%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72,2%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USA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800" b="0" i="0" u="none" strike="noStrike">
                          <a:solidFill>
                            <a:srgbClr val="404040"/>
                          </a:solidFill>
                          <a:effectLst/>
                          <a:latin typeface="Arial"/>
                        </a:rPr>
                        <a:t>HARRIS US EQUITY RA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LU0130102774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29,1%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30,4%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13,7%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66,5%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USA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800" b="0" i="0" u="none" strike="noStrike">
                          <a:solidFill>
                            <a:srgbClr val="404040"/>
                          </a:solidFill>
                          <a:effectLst/>
                          <a:latin typeface="Arial"/>
                        </a:rPr>
                        <a:t>MORGAN STANLEY US ADVANTAGE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LU0225737302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13,0%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29,4%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10,6%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75,3%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USA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SCHRODER US LARGE CAP EQUITY A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LU0106261372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28,5%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26,4%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12,8%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dirty="0">
                          <a:solidFill>
                            <a:srgbClr val="404040"/>
                          </a:solidFill>
                          <a:effectLst/>
                          <a:latin typeface="Arial"/>
                        </a:rPr>
                        <a:t>63,1%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NORTH AMERICA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9,6%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25,7%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21,3%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10,9%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71,5%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USA SC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en-US" sz="800" b="0" i="0" u="none" strike="noStrike">
                          <a:solidFill>
                            <a:srgbClr val="404040"/>
                          </a:solidFill>
                          <a:effectLst/>
                          <a:latin typeface="Arial"/>
                        </a:rPr>
                        <a:t>PARVEST EQUITY USA MID CAP C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LU0154245756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-4,4%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22,6%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34,2%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12,8%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56,4%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USA SC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SCHRODER US SMALLER COMPANIES A1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LU0133716109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24,0%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27,9%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8,0%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62,8%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NORTH AMERICASMALL CAP</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10,5%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19,4%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29,0%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73,2%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JAPAN</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HENDERSON JAPANESE EQUITY A2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LU0011889929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21,1%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7,8%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24,5%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0,8%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59,4%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JAPAN</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GLG JAPAN CORE ALPHA EQUITY</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IE00B5648R31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15,3%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6,4%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58,4%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12,7%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140,7%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JAPAN</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INVESCO JAPANESE EQUITY CORE E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IE00B0H1QB84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18,3%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25,5%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74,2%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JAPAN</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22,4%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7,4%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26,3%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4,2%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57,8%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24276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JAPAN SC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HENDERSON JAPANESE EQUITY SMALLER COMPANIES A2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LU0011890265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17,2%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18,5%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24,7%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10,9%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82,4%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JAPAN SMALL CAP</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19,1%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21,0%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52,8%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GLOBAL</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DWS TOP DIVIDEND LC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LU0507265923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5,9%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17,0%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12,0%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6,5%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35,2%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24276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GLOBAL</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JPMORGAN GLOBAL FOCUS A DIS (fondo non piu' sottoscrivibile)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LU0168341575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18,0%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17,5%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12,6%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43,6%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GLOBAL</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JPMORGAN GLOBAL FOCUS A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LU0210534227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18,0%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18,2%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13,2%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45,4%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GLOBAL</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800" b="0" i="0" u="none" strike="noStrike">
                          <a:solidFill>
                            <a:srgbClr val="404040"/>
                          </a:solidFill>
                          <a:effectLst/>
                          <a:latin typeface="Arial"/>
                        </a:rPr>
                        <a:t>HARRIS GLOBAL EQUITY R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LU0130103400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16,0%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25,7%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14,1%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53,2%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GLOBAL</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MARCH VINI CATENA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LU0566417696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50,2%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-6,1%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28,3%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10,8%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107,4%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GLOBAL</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PICTET GLOBAL MEGATREND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LU0386856941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18,2%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21,5%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14,6%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49,4%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GLOBAL</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SEB GLOBAL C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LU0030158231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25,7%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18,2%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11,7%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51,8%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WORLD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GLOBAL SC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SEB LISTED PRIVATE EQUITY C SEK</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LU0385668222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8,0%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34,5%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23,4%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59,5%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WORLD SMALL CAP</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13,2%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14,4%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27,4%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13,5%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dirty="0">
                          <a:solidFill>
                            <a:srgbClr val="404040"/>
                          </a:solidFill>
                          <a:effectLst/>
                          <a:latin typeface="Arial"/>
                        </a:rPr>
                        <a:t>67,1%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4064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22</a:t>
            </a:fld>
            <a:endParaRPr lang="es-ES" dirty="0"/>
          </a:p>
        </p:txBody>
      </p:sp>
      <p:sp>
        <p:nvSpPr>
          <p:cNvPr id="4" name="Titolo 3"/>
          <p:cNvSpPr>
            <a:spLocks noGrp="1"/>
          </p:cNvSpPr>
          <p:nvPr>
            <p:ph type="title"/>
          </p:nvPr>
        </p:nvSpPr>
        <p:spPr/>
        <p:txBody>
          <a:bodyPr/>
          <a:lstStyle/>
          <a:p>
            <a:r>
              <a:rPr lang="it-IT" dirty="0" smtClean="0"/>
              <a:t>Fondi esterni: </a:t>
            </a:r>
            <a:r>
              <a:rPr lang="it-IT" dirty="0" err="1" smtClean="0"/>
              <a:t>equity</a:t>
            </a:r>
            <a:r>
              <a:rPr lang="it-IT" dirty="0" smtClean="0"/>
              <a:t> area geografica</a:t>
            </a:r>
            <a:endParaRPr lang="it-IT" dirty="0"/>
          </a:p>
        </p:txBody>
      </p:sp>
      <p:sp>
        <p:nvSpPr>
          <p:cNvPr id="6"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Dati  al 30/08/2015 </a:t>
            </a:r>
            <a:endParaRPr lang="es-ES" sz="900" i="1" dirty="0">
              <a:solidFill>
                <a:schemeClr val="accent5"/>
              </a:solidFill>
            </a:endParaRPr>
          </a:p>
        </p:txBody>
      </p:sp>
      <p:graphicFrame>
        <p:nvGraphicFramePr>
          <p:cNvPr id="2" name="Tabella 1"/>
          <p:cNvGraphicFramePr>
            <a:graphicFrameLocks noGrp="1"/>
          </p:cNvGraphicFramePr>
          <p:nvPr>
            <p:extLst>
              <p:ext uri="{D42A27DB-BD31-4B8C-83A1-F6EECF244321}">
                <p14:modId xmlns:p14="http://schemas.microsoft.com/office/powerpoint/2010/main" val="971515459"/>
              </p:ext>
            </p:extLst>
          </p:nvPr>
        </p:nvGraphicFramePr>
        <p:xfrm>
          <a:off x="518863" y="1700808"/>
          <a:ext cx="8229601" cy="4107540"/>
        </p:xfrm>
        <a:graphic>
          <a:graphicData uri="http://schemas.openxmlformats.org/drawingml/2006/table">
            <a:tbl>
              <a:tblPr/>
              <a:tblGrid>
                <a:gridCol w="637383"/>
                <a:gridCol w="794278"/>
                <a:gridCol w="2846162"/>
                <a:gridCol w="794278"/>
                <a:gridCol w="794278"/>
                <a:gridCol w="598160"/>
                <a:gridCol w="588354"/>
                <a:gridCol w="588354"/>
                <a:gridCol w="588354"/>
              </a:tblGrid>
              <a:tr h="266309">
                <a:tc>
                  <a:txBody>
                    <a:bodyPr/>
                    <a:lstStyle/>
                    <a:p>
                      <a:pPr algn="l" fontAlgn="b"/>
                      <a:r>
                        <a:rPr lang="it-IT" sz="800" b="1" i="0" u="none" strike="noStrike" dirty="0">
                          <a:solidFill>
                            <a:srgbClr val="FFFFFF"/>
                          </a:solidFill>
                          <a:effectLst/>
                          <a:latin typeface="Arial"/>
                        </a:rPr>
                        <a:t>ASSET CLASS</a:t>
                      </a:r>
                    </a:p>
                  </a:txBody>
                  <a:tcPr marL="7357" marR="7357" marT="7357"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a:solidFill>
                            <a:srgbClr val="FFFFFF"/>
                          </a:solidFill>
                          <a:effectLst/>
                          <a:latin typeface="Arial"/>
                        </a:rPr>
                        <a:t>STRATEGIA</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a:solidFill>
                            <a:srgbClr val="FFFFFF"/>
                          </a:solidFill>
                          <a:effectLst/>
                          <a:latin typeface="Arial"/>
                        </a:rPr>
                        <a:t>DENOMINAZIONE FONDO</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ISIN</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2015</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2014</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2013</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2012</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3 YRS ACC</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132419">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EMERGING</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CARMIGNAC EMERGENTS A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FR0010149302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0,2%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5,8%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-6,2%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4,7%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132419">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EMERGING</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GOLDMANSACHS NEXT 11 EQUITY PORTFOLIO E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LU0385345219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-10,1%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10,7%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18,2%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419">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EMERGING</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JPMORGAN EMERGING MARKETS EQUITY 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LU0217576759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-7,1%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12,0%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-9,0%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15,2%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0,3%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9776">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EMERGING MARKET</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18,2%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8,7%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9776">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AFRICA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dirty="0">
                          <a:solidFill>
                            <a:srgbClr val="404040"/>
                          </a:solidFill>
                          <a:effectLst/>
                          <a:latin typeface="Arial"/>
                        </a:rPr>
                        <a:t>JPMORGAN AFRICA EQUITY D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LU0355585430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-10,8%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8,8%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0,3%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21,7%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9776">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AFRICA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10,3%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19,5%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58,8%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9776">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ASIA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en-US" sz="800" b="0" i="0" u="none" strike="noStrike">
                          <a:solidFill>
                            <a:srgbClr val="404040"/>
                          </a:solidFill>
                          <a:effectLst/>
                          <a:latin typeface="Arial"/>
                        </a:rPr>
                        <a:t>FIDELITY SOUTH EAST ASIA A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LU0261946445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-4,2%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11,0%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0,1%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17,4%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32419">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ASIA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800" b="0" i="0" u="none" strike="noStrike">
                          <a:solidFill>
                            <a:srgbClr val="404040"/>
                          </a:solidFill>
                          <a:effectLst/>
                          <a:latin typeface="Arial"/>
                        </a:rPr>
                        <a:t>HENDERSON ASIAN DIVIDEND INCOME A2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LU0264606111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16,4%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22,4%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16,1%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2419">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ASIA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fi-FI" sz="800" b="0" i="0" u="none" strike="noStrike">
                          <a:solidFill>
                            <a:srgbClr val="404040"/>
                          </a:solidFill>
                          <a:effectLst/>
                          <a:latin typeface="Arial"/>
                        </a:rPr>
                        <a:t>SEB ASIA EX JAPAN C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LU0011900676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-6,7%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21,5%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-6,6%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17,2%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9776">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ASIA PACIFIC EX JAPAN</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18,6%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13,7%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16,5%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37,3%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9776">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CHINA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HENDERSON CHINA A2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LU0327786744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23,7%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11,0%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23,8%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55,0%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32419">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CHINA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dirty="0">
                          <a:solidFill>
                            <a:srgbClr val="404040"/>
                          </a:solidFill>
                          <a:effectLst/>
                          <a:latin typeface="Arial"/>
                        </a:rPr>
                        <a:t>INVESCO GREATER CHINA EQUITY 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LU0115143165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14,7%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19,7%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14,3%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47,8%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9776">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CHINA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9,0%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19,3%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16,8%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9776">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HONG KONG</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nn-NO" sz="800" b="0" i="0" u="none" strike="noStrike">
                          <a:solidFill>
                            <a:srgbClr val="404040"/>
                          </a:solidFill>
                          <a:effectLst/>
                          <a:latin typeface="Arial"/>
                        </a:rPr>
                        <a:t>JPMORGAN JF HONG KONG A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LU0210526983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-0,1%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15,3%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6,6%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26,1%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38,3%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9776">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HONG KONG</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23,8%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16,3%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63,5%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9776">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INDIA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SCHRODER INDIAN EQUITY A1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LU0264411371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47,9%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26,2%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58,9%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9776">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INDIA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38,7%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-7,0%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21,7%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45,1%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9776">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LATIN AMERICA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FIDELITY LATIN AMERICA E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dirty="0">
                          <a:solidFill>
                            <a:srgbClr val="404040"/>
                          </a:solidFill>
                          <a:effectLst/>
                          <a:latin typeface="Arial"/>
                        </a:rPr>
                        <a:t>LU0115767021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-18,4%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-0,7%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-16,5%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8,4%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-30,2%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9776">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LATIN AMERICA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3,5%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-19,0%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9776">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BRAZIL</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PARVEST EQUITY BRAZIL C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LU0265266980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-27,9%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-22,5%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0,8%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-44,0%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9776">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BRAZIL</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-28,6%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9776">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MIDDLE EAST</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JPMORGAN EMERG MIDDLE EAST EQUITY A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LU0210535208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-8,6%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29,2%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24,9%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19,5%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9776">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MIDDLE EAST</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18,1%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15,6%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9776">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EAST EUROPE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TEMPLETON EASTERN EUROPE A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LU0078277505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-19,5%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17,4%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-15,1%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9776">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EASTERN EUROPE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37,8%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-31,6%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9776">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TURKEY</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PARVEST EQUITY TURKEY 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LU0265293521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-26,0%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34,8%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-31,1%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62,7%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-23,4%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9776">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TURKEY</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-9,2%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33,1%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-27,6%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57,4%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dirty="0">
                          <a:solidFill>
                            <a:srgbClr val="404040"/>
                          </a:solidFill>
                          <a:effectLst/>
                          <a:latin typeface="Arial"/>
                        </a:rPr>
                        <a:t>9,2%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694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23</a:t>
            </a:fld>
            <a:endParaRPr lang="es-ES" dirty="0"/>
          </a:p>
        </p:txBody>
      </p:sp>
      <p:sp>
        <p:nvSpPr>
          <p:cNvPr id="4" name="Titolo 3"/>
          <p:cNvSpPr>
            <a:spLocks noGrp="1"/>
          </p:cNvSpPr>
          <p:nvPr>
            <p:ph type="title"/>
          </p:nvPr>
        </p:nvSpPr>
        <p:spPr/>
        <p:txBody>
          <a:bodyPr/>
          <a:lstStyle/>
          <a:p>
            <a:r>
              <a:rPr lang="it-IT" dirty="0" smtClean="0"/>
              <a:t>Fondi esterni: </a:t>
            </a:r>
            <a:r>
              <a:rPr lang="it-IT" dirty="0" err="1"/>
              <a:t>equity</a:t>
            </a:r>
            <a:r>
              <a:rPr lang="it-IT" dirty="0"/>
              <a:t> </a:t>
            </a:r>
            <a:r>
              <a:rPr lang="it-IT" dirty="0" smtClean="0"/>
              <a:t>settoriali</a:t>
            </a:r>
            <a:endParaRPr lang="it-IT" dirty="0"/>
          </a:p>
        </p:txBody>
      </p:sp>
      <p:sp>
        <p:nvSpPr>
          <p:cNvPr id="6"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Dati  al 30/08/2015 </a:t>
            </a:r>
            <a:endParaRPr lang="es-ES" sz="900" i="1" dirty="0">
              <a:solidFill>
                <a:schemeClr val="accent5"/>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val="3410079082"/>
              </p:ext>
            </p:extLst>
          </p:nvPr>
        </p:nvGraphicFramePr>
        <p:xfrm>
          <a:off x="518863" y="1772816"/>
          <a:ext cx="8229601" cy="4440732"/>
        </p:xfrm>
        <a:graphic>
          <a:graphicData uri="http://schemas.openxmlformats.org/drawingml/2006/table">
            <a:tbl>
              <a:tblPr/>
              <a:tblGrid>
                <a:gridCol w="637383"/>
                <a:gridCol w="794278"/>
                <a:gridCol w="2846162"/>
                <a:gridCol w="794278"/>
                <a:gridCol w="794278"/>
                <a:gridCol w="598160"/>
                <a:gridCol w="588354"/>
                <a:gridCol w="588354"/>
                <a:gridCol w="588354"/>
              </a:tblGrid>
              <a:tr h="266309">
                <a:tc>
                  <a:txBody>
                    <a:bodyPr/>
                    <a:lstStyle/>
                    <a:p>
                      <a:pPr algn="l" fontAlgn="b"/>
                      <a:r>
                        <a:rPr lang="it-IT" sz="800" b="1" i="0" u="none" strike="noStrike" dirty="0">
                          <a:solidFill>
                            <a:srgbClr val="FFFFFF"/>
                          </a:solidFill>
                          <a:effectLst/>
                          <a:latin typeface="Arial"/>
                        </a:rPr>
                        <a:t>ASSET CLASS</a:t>
                      </a:r>
                    </a:p>
                  </a:txBody>
                  <a:tcPr marL="7357" marR="7357" marT="7357"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a:solidFill>
                            <a:srgbClr val="FFFFFF"/>
                          </a:solidFill>
                          <a:effectLst/>
                          <a:latin typeface="Arial"/>
                        </a:rPr>
                        <a:t>STRATEGIA</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a:solidFill>
                            <a:srgbClr val="FFFFFF"/>
                          </a:solidFill>
                          <a:effectLst/>
                          <a:latin typeface="Arial"/>
                        </a:rPr>
                        <a:t>DENOMINAZIONE FONDO</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ISIN</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2015</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2014</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2013</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2012</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3 YRS ACC</a:t>
                      </a:r>
                    </a:p>
                  </a:txBody>
                  <a:tcPr marL="7357" marR="7357" marT="7357"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147132">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CLIMATE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dirty="0">
                          <a:solidFill>
                            <a:srgbClr val="404040"/>
                          </a:solidFill>
                          <a:effectLst/>
                          <a:latin typeface="Arial"/>
                        </a:rPr>
                        <a:t>SCHRODER GLOBAL CLIMATE CHANGE EQ A1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LU0302446215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8,7%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24,8%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9,2%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43,2%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WORLD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CONSUMER</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en-US" sz="800" b="0" i="0" u="none" strike="noStrike">
                          <a:solidFill>
                            <a:srgbClr val="404040"/>
                          </a:solidFill>
                          <a:effectLst/>
                          <a:latin typeface="Arial"/>
                        </a:rPr>
                        <a:t>ING (L) INVEST FOOD &amp; BEVERAGES P USD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LU0119207214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8,5%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24,7%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11,6%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8,7%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44,9%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CONSUMER</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JULIUS BAER MULTISTOCK LUXURY BRANDS B</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LU0329429897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17,1%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19,4%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29,3%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CONSUMER</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10,8%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19,6%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8,8%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57,5%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ENERGY</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INVESCO ENERGY FUND A</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LU0123357419</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-13,1%</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-6,4%</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17,1%</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-7,3%</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-11,0%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ENERGY</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7,2%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18,3%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FINANCIAL</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BLACKROCK WORLD FINANCIALS A2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LU0171304719 </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1,6%</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14,5%</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22,7%</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29,7%</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53,7%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WORLD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GOLD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BLACKROCK WORLD GOLD E2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LU0171306680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-16,1%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7,2%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-50,4%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-10,3%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-56,2%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WORLD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HEALTH CARE</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SEB MEDICAL D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LU0047324214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16,0%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25,5%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14,2%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101,2%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WORLD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INDUSTRIAL</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FIDELITY GLOBAL INDUSTRIALS A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LU0114722902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14,2%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6,4%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15,4%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WORLD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24276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NEW RESOURCES</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DWS NEW RESOURCES LC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LU0237014641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7,5%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19,5%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10,3%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33,4%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24276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NEW RESOURCES</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PACTUM NATURAL RESOURCES B</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LU0710780353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-7,1%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WORLD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PROPERTIES</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en-US" sz="800" b="0" i="0" u="none" strike="noStrike">
                          <a:solidFill>
                            <a:srgbClr val="404040"/>
                          </a:solidFill>
                          <a:effectLst/>
                          <a:latin typeface="Arial"/>
                        </a:rPr>
                        <a:t>HENDERSON ASIA-PACIFIC PROPERTY A2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800" b="0" i="0" u="none" strike="noStrike">
                          <a:solidFill>
                            <a:srgbClr val="404040"/>
                          </a:solidFill>
                          <a:effectLst/>
                          <a:latin typeface="Arial"/>
                        </a:rPr>
                        <a:t>LU0229494975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-0,2%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10,1%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40,3%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24,9%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PROPERTIES</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800" b="0" i="0" u="none" strike="noStrike">
                          <a:solidFill>
                            <a:srgbClr val="404040"/>
                          </a:solidFill>
                          <a:effectLst/>
                          <a:latin typeface="Arial"/>
                        </a:rPr>
                        <a:t>HENDERSON GLOBAL PROPERTY A2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LU0209137388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26,9%</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24,7%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27,8%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PROPERTIES</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HENDERSON PAN EUROPEAN PROPERTY A2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800" b="0" i="0" u="none" strike="noStrike">
                          <a:solidFill>
                            <a:srgbClr val="404040"/>
                          </a:solidFill>
                          <a:effectLst/>
                          <a:latin typeface="Arial"/>
                        </a:rPr>
                        <a:t>LU0088927925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16,1%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30,1%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15,7%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28,6%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83,6%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PROPERTIES</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SCHRODER GLOBAL PROPERT SECURITIES A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LU0224508324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26,7%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23,8%</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27,1%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WORLD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TECHNOLOGY</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HENDERSON GLOBAL TECHNOLOGY X2 USD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LU0247699415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25,2%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19,5%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10,7%</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47,4%</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WORLD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24276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TELECOMUNICATIONS</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FIDELITY GLOBAL TELECOM FUND A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LU0261951957 </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8,9%</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9,9%</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21,0%</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6,8%</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15C2FF"/>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35,0%</a:t>
                      </a:r>
                    </a:p>
                  </a:txBody>
                  <a:tcPr marL="7357" marR="7357" marT="7357" marB="0" anchor="b">
                    <a:lnL w="6350" cap="flat" cmpd="sng" algn="ctr">
                      <a:solidFill>
                        <a:srgbClr val="15C2FF"/>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WORLD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62,1%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30948">
                <a:tc>
                  <a:txBody>
                    <a:bodyPr/>
                    <a:lstStyle/>
                    <a:p>
                      <a:pPr algn="l" fontAlgn="b"/>
                      <a:r>
                        <a:rPr lang="it-IT" sz="800" b="0" i="0" u="none" strike="noStrike">
                          <a:solidFill>
                            <a:srgbClr val="404040"/>
                          </a:solidFill>
                          <a:effectLst/>
                          <a:latin typeface="Arial"/>
                        </a:rPr>
                        <a:t>AZIONARIO</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UTILITIES</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US" sz="800" b="0" i="0" u="none" strike="noStrike">
                          <a:solidFill>
                            <a:srgbClr val="404040"/>
                          </a:solidFill>
                          <a:effectLst/>
                          <a:latin typeface="Arial"/>
                        </a:rPr>
                        <a:t>PARVEST EQUITY WORLD UTILITIES C</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it-IT" sz="800" b="0" i="0" u="none" strike="noStrike">
                          <a:solidFill>
                            <a:srgbClr val="404040"/>
                          </a:solidFill>
                          <a:effectLst/>
                          <a:latin typeface="Arial"/>
                        </a:rPr>
                        <a:t>LU0823424782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29,6%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11,5%</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35,6%</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r>
              <a:tr h="130948">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MSCI WORLD</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800" b="1" i="1" u="none" strike="noStrike">
                          <a:solidFill>
                            <a:srgbClr val="404040"/>
                          </a:solidFill>
                          <a:effectLst/>
                          <a:latin typeface="Arial"/>
                        </a:rPr>
                        <a:t> </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12,2%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17,3%</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20,0%</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11,2%</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dirty="0">
                          <a:solidFill>
                            <a:srgbClr val="404040"/>
                          </a:solidFill>
                          <a:effectLst/>
                          <a:latin typeface="Arial"/>
                        </a:rPr>
                        <a:t>62,1%</a:t>
                      </a:r>
                    </a:p>
                  </a:txBody>
                  <a:tcPr marL="7357" marR="7357" marT="7357"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0300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24</a:t>
            </a:fld>
            <a:endParaRPr lang="es-ES" dirty="0"/>
          </a:p>
        </p:txBody>
      </p:sp>
      <p:sp>
        <p:nvSpPr>
          <p:cNvPr id="4" name="Titolo 3"/>
          <p:cNvSpPr>
            <a:spLocks noGrp="1"/>
          </p:cNvSpPr>
          <p:nvPr>
            <p:ph type="title"/>
          </p:nvPr>
        </p:nvSpPr>
        <p:spPr/>
        <p:txBody>
          <a:bodyPr/>
          <a:lstStyle/>
          <a:p>
            <a:r>
              <a:rPr lang="it-IT" dirty="0" smtClean="0"/>
              <a:t>Fondi esterni: </a:t>
            </a:r>
            <a:r>
              <a:rPr lang="it-IT" dirty="0" err="1" smtClean="0"/>
              <a:t>total</a:t>
            </a:r>
            <a:r>
              <a:rPr lang="it-IT" dirty="0" smtClean="0"/>
              <a:t> </a:t>
            </a:r>
            <a:r>
              <a:rPr lang="it-IT" dirty="0" err="1" smtClean="0"/>
              <a:t>return</a:t>
            </a:r>
            <a:endParaRPr lang="it-IT" dirty="0"/>
          </a:p>
        </p:txBody>
      </p:sp>
      <p:sp>
        <p:nvSpPr>
          <p:cNvPr id="6"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Dati  al 30/08/2015 </a:t>
            </a:r>
            <a:endParaRPr lang="es-ES" sz="900" i="1" dirty="0">
              <a:solidFill>
                <a:schemeClr val="accent5"/>
              </a:solidFill>
            </a:endParaRPr>
          </a:p>
        </p:txBody>
      </p:sp>
      <p:graphicFrame>
        <p:nvGraphicFramePr>
          <p:cNvPr id="2" name="Tabella 1"/>
          <p:cNvGraphicFramePr>
            <a:graphicFrameLocks noGrp="1"/>
          </p:cNvGraphicFramePr>
          <p:nvPr/>
        </p:nvGraphicFramePr>
        <p:xfrm>
          <a:off x="457201" y="1894616"/>
          <a:ext cx="8229598" cy="3937131"/>
        </p:xfrm>
        <a:graphic>
          <a:graphicData uri="http://schemas.openxmlformats.org/drawingml/2006/table">
            <a:tbl>
              <a:tblPr/>
              <a:tblGrid>
                <a:gridCol w="801070"/>
                <a:gridCol w="971065"/>
                <a:gridCol w="2703612"/>
                <a:gridCol w="754496"/>
                <a:gridCol w="754496"/>
                <a:gridCol w="568201"/>
                <a:gridCol w="558886"/>
                <a:gridCol w="558886"/>
                <a:gridCol w="558886"/>
              </a:tblGrid>
              <a:tr h="253039">
                <a:tc>
                  <a:txBody>
                    <a:bodyPr/>
                    <a:lstStyle/>
                    <a:p>
                      <a:pPr algn="l" fontAlgn="b"/>
                      <a:r>
                        <a:rPr lang="it-IT" sz="800" b="1" i="0" u="none" strike="noStrike" dirty="0">
                          <a:solidFill>
                            <a:srgbClr val="FFFFFF"/>
                          </a:solidFill>
                          <a:effectLst/>
                          <a:latin typeface="Arial"/>
                        </a:rPr>
                        <a:t>ASSET CLASS</a:t>
                      </a:r>
                    </a:p>
                  </a:txBody>
                  <a:tcPr marL="6990" marR="6990" marT="6990" marB="0" anchor="b">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a:solidFill>
                            <a:srgbClr val="FFFFFF"/>
                          </a:solidFill>
                          <a:effectLst/>
                          <a:latin typeface="Arial"/>
                        </a:rPr>
                        <a:t>STRATEGIA</a:t>
                      </a:r>
                    </a:p>
                  </a:txBody>
                  <a:tcPr marL="6990" marR="6990" marT="699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l" fontAlgn="b"/>
                      <a:r>
                        <a:rPr lang="it-IT" sz="800" b="1" i="0" u="none" strike="noStrike">
                          <a:solidFill>
                            <a:srgbClr val="FFFFFF"/>
                          </a:solidFill>
                          <a:effectLst/>
                          <a:latin typeface="Arial"/>
                        </a:rPr>
                        <a:t>DENOMINAZIONE FONDO</a:t>
                      </a:r>
                    </a:p>
                  </a:txBody>
                  <a:tcPr marL="6990" marR="6990" marT="699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ISIN</a:t>
                      </a:r>
                    </a:p>
                  </a:txBody>
                  <a:tcPr marL="6990" marR="6990" marT="699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2015</a:t>
                      </a:r>
                    </a:p>
                  </a:txBody>
                  <a:tcPr marL="6990" marR="6990" marT="699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2014</a:t>
                      </a:r>
                    </a:p>
                  </a:txBody>
                  <a:tcPr marL="6990" marR="6990" marT="699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2013</a:t>
                      </a:r>
                    </a:p>
                  </a:txBody>
                  <a:tcPr marL="6990" marR="6990" marT="699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2012</a:t>
                      </a:r>
                    </a:p>
                  </a:txBody>
                  <a:tcPr marL="6990" marR="6990" marT="699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algn="ctr" fontAlgn="b"/>
                      <a:r>
                        <a:rPr lang="it-IT" sz="800" b="1" i="0" u="none" strike="noStrike">
                          <a:solidFill>
                            <a:srgbClr val="FFFFFF"/>
                          </a:solidFill>
                          <a:effectLst/>
                          <a:latin typeface="Arial"/>
                        </a:rPr>
                        <a:t>3 YRS ACC</a:t>
                      </a:r>
                    </a:p>
                  </a:txBody>
                  <a:tcPr marL="6990" marR="6990" marT="699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FLEXIBLE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en-US" sz="700" b="0" i="0" u="none" strike="noStrike">
                          <a:solidFill>
                            <a:srgbClr val="404040"/>
                          </a:solidFill>
                          <a:effectLst/>
                          <a:latin typeface="Arial"/>
                        </a:rPr>
                        <a:t>BLACKROCK GLOBAL ALLOCATION E2 H</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LU0212926132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0,9%</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13,1%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6,7%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13,6%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FLEXIBLE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dirty="0">
                          <a:solidFill>
                            <a:srgbClr val="404040"/>
                          </a:solidFill>
                          <a:effectLst/>
                          <a:latin typeface="Arial"/>
                        </a:rPr>
                        <a:t>CARMIGNAC EMERGING PATRIMOINE A</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LU0592698954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-1,5%</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-13,6%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14,4%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-7,6%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FLEXIBLE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CARMIGNAC PATRIMOINE A</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FR0010135103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8,8%</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3,5%</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13,0%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FLEXIBLE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ETHNA-AKTIV E (T)</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LU0431139764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7,6%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10,0%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18,2%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FLEXIBLE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ETHNA GLOBAL DIFENSIVE T</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LU0279509144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5,9%</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11,2%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10,3%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FLEXIBLE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FIDELITY PORTFOLIO SELECTOR MOD GROWTH A </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LU0251130554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11,0%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9,2%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13,5%</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27,2%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FLEXIBLE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INVESCO ASIA BALANCED E </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LU0367026480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-0,9%</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17,4%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14,1%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13,1%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FLEXIBLE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en-US" sz="700" b="0" i="0" u="none" strike="noStrike">
                          <a:solidFill>
                            <a:srgbClr val="404040"/>
                          </a:solidFill>
                          <a:effectLst/>
                          <a:latin typeface="Arial"/>
                        </a:rPr>
                        <a:t>INVESCO BALANCED RISK ALLOCATION FUND A</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LU0432616737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-3,8%</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5,9%</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7,1%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24423">
                <a:tc>
                  <a:txBody>
                    <a:bodyPr/>
                    <a:lstStyle/>
                    <a:p>
                      <a:pPr algn="l" fontAlgn="b"/>
                      <a:r>
                        <a:rPr lang="it-IT" sz="700" b="1" i="1" u="none" strike="noStrike">
                          <a:solidFill>
                            <a:srgbClr val="404040"/>
                          </a:solidFill>
                          <a:effectLst/>
                          <a:latin typeface="Arial"/>
                        </a:rPr>
                        <a:t> </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EONIA 7 DAYS CAPT</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FIXED INCOME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DIAMAN MATHEMATICS I</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dirty="0">
                          <a:solidFill>
                            <a:srgbClr val="404040"/>
                          </a:solidFill>
                          <a:effectLst/>
                          <a:latin typeface="Arial"/>
                        </a:rPr>
                        <a:t>LU0277561584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4,8%</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-7,6%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17,6%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7,0%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26,3%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FIXED INCOME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DIAMAN CLASSIC QUANT BOND I</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LU0479525494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FIXED INCOME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HENDERSON TOTAL RETURN BOND A2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LU0756065164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NA</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FIXED INCOME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JULIUS BAER ABSOLUTE RETURN BOND PLUS B </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LU0256048223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-0,8%</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8,1%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FIXED INCOME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IGNIS ABSOLUTE RETURN GOVERNMENT BOND A</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LU0612891514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-1,8%</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5,7%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FIXED INCOME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pt-BR" sz="700" b="0" i="0" u="none" strike="noStrike">
                          <a:solidFill>
                            <a:srgbClr val="404040"/>
                          </a:solidFill>
                          <a:effectLst/>
                          <a:latin typeface="Arial"/>
                        </a:rPr>
                        <a:t>M&amp;G OPTIMAL INCOME A H</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GB00B1VMCY93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7,2%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13,0%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14,6%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FIXED INCOME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PIMCO TOTAL RETURN BOND E USD</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IE00B11XZ988</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8,0%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17,6%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-7,1%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6,6%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14,1%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FIXED INCOME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PIMCO UNCOSTRAINED BOND E H</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IE00B5B5L056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-1,5%</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6,7%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FIXED INCOME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TEMPLETON TOTAL RETURN A H</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LU0294221097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-5,7%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0,0%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3,1%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18,9%</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4,7%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24423">
                <a:tc>
                  <a:txBody>
                    <a:bodyPr/>
                    <a:lstStyle/>
                    <a:p>
                      <a:pPr algn="l" fontAlgn="b"/>
                      <a:r>
                        <a:rPr lang="it-IT" sz="700" b="1" i="1" u="none" strike="noStrike">
                          <a:solidFill>
                            <a:srgbClr val="404040"/>
                          </a:solidFill>
                          <a:effectLst/>
                          <a:latin typeface="Arial"/>
                        </a:rPr>
                        <a:t> </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EONIA 7 DAYS CAPT</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r h="230671">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LONG SHORT EQUITY</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BLACKROCK EUROPEAN ABSOLUTE RETURN A2 (fondo non più sottoscrivibile)</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l" fontAlgn="b"/>
                      <a:r>
                        <a:rPr lang="it-IT" sz="700" b="0" i="0" u="none" strike="noStrike">
                          <a:solidFill>
                            <a:srgbClr val="404040"/>
                          </a:solidFill>
                          <a:effectLst/>
                          <a:latin typeface="Arial"/>
                        </a:rPr>
                        <a:t>LU0411704413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4,8%</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0,6%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3,7%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5,0%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25400" cap="flat" cmpd="dbl" algn="ctr">
                      <a:solidFill>
                        <a:srgbClr val="002060"/>
                      </a:solidFill>
                      <a:prstDash val="solid"/>
                      <a:round/>
                      <a:headEnd type="none" w="med" len="med"/>
                      <a:tailEnd type="none" w="med" len="med"/>
                    </a:lnT>
                    <a:lnB>
                      <a:noFill/>
                    </a:lnB>
                  </a:tcPr>
                </a:tc>
                <a:tc>
                  <a:txBody>
                    <a:bodyPr/>
                    <a:lstStyle/>
                    <a:p>
                      <a:pPr algn="ctr" fontAlgn="b"/>
                      <a:r>
                        <a:rPr lang="it-IT" sz="800" b="0" i="0" u="none" strike="noStrike">
                          <a:solidFill>
                            <a:srgbClr val="404040"/>
                          </a:solidFill>
                          <a:effectLst/>
                          <a:latin typeface="Arial"/>
                        </a:rPr>
                        <a:t>11,0%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2060"/>
                      </a:solidFill>
                      <a:prstDash val="solid"/>
                      <a:round/>
                      <a:headEnd type="none" w="med" len="med"/>
                      <a:tailEnd type="none" w="med" len="med"/>
                    </a:lnT>
                    <a:lnB>
                      <a:noFill/>
                    </a:lnB>
                  </a:tcPr>
                </a:tc>
              </a:tr>
              <a:tr h="230671">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LONG SHORT EQUITY</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s-ES" sz="700" b="0" i="0" u="none" strike="noStrike">
                          <a:solidFill>
                            <a:srgbClr val="404040"/>
                          </a:solidFill>
                          <a:effectLst/>
                          <a:latin typeface="Arial"/>
                        </a:rPr>
                        <a:t>HENDERSON PAN EUROPEAN ALPHA A2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LU0264597617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2,5%</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6,4%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20,3%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29,1%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MIXED</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ALESSIA ABSOLUTE RETURN MACRO R</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LU0352949456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-1,9%</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1,9%</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-0,5%</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6,4%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MIXED</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BNY MELLON GLOBAL REAL RETURN A</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IE00B4Z6HC18</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1,8%</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4,4%</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3,5%</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6,9%</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MIXED</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en-US" sz="700" b="0" i="0" u="none" strike="noStrike">
                          <a:solidFill>
                            <a:srgbClr val="404040"/>
                          </a:solidFill>
                          <a:effectLst/>
                          <a:latin typeface="Arial"/>
                        </a:rPr>
                        <a:t>MORGAN STANLEY DIVERSIFIED ALPHA PLUS A</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LU0299413608</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-6,5%</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15,9%</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7,7%</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8,3%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MIXED</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RAIFFEISEN STRATEGIES FONDS</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l" fontAlgn="b"/>
                      <a:r>
                        <a:rPr lang="it-IT" sz="700" b="0" i="0" u="none" strike="noStrike">
                          <a:solidFill>
                            <a:srgbClr val="404040"/>
                          </a:solidFill>
                          <a:effectLst/>
                          <a:latin typeface="Arial"/>
                        </a:rPr>
                        <a:t>IT0004788979</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0,9%</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1,2%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2,3%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NA</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a:noFill/>
                    </a:lnB>
                  </a:tcPr>
                </a:tc>
                <a:tc>
                  <a:txBody>
                    <a:bodyPr/>
                    <a:lstStyle/>
                    <a:p>
                      <a:pPr algn="ctr" fontAlgn="b"/>
                      <a:r>
                        <a:rPr lang="it-IT" sz="800" b="0" i="0" u="none" strike="noStrike">
                          <a:solidFill>
                            <a:srgbClr val="404040"/>
                          </a:solidFill>
                          <a:effectLst/>
                          <a:latin typeface="Arial"/>
                        </a:rPr>
                        <a:t>4,6%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4423">
                <a:tc>
                  <a:txBody>
                    <a:bodyPr/>
                    <a:lstStyle/>
                    <a:p>
                      <a:pPr algn="l" fontAlgn="b"/>
                      <a:r>
                        <a:rPr lang="it-IT" sz="700" b="0" i="0" u="none" strike="noStrike">
                          <a:solidFill>
                            <a:srgbClr val="404040"/>
                          </a:solidFill>
                          <a:effectLst/>
                          <a:latin typeface="Arial"/>
                        </a:rPr>
                        <a:t>TOTAL RETURN</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VOLATILITY</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AMUNDI ABS VOLATILITY EURO EQUITIES SE C</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l" fontAlgn="b"/>
                      <a:r>
                        <a:rPr lang="it-IT" sz="700" b="0" i="0" u="none" strike="noStrike">
                          <a:solidFill>
                            <a:srgbClr val="404040"/>
                          </a:solidFill>
                          <a:effectLst/>
                          <a:latin typeface="Arial"/>
                        </a:rPr>
                        <a:t>LU0272942433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1,6%</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-1,5%</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-11,3%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-2,1%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a:noFill/>
                    </a:lnT>
                    <a:lnB w="6350" cap="flat" cmpd="sng" algn="ctr">
                      <a:solidFill>
                        <a:srgbClr val="002060"/>
                      </a:solidFill>
                      <a:prstDash val="solid"/>
                      <a:round/>
                      <a:headEnd type="none" w="med" len="med"/>
                      <a:tailEnd type="none" w="med" len="med"/>
                    </a:lnB>
                  </a:tcPr>
                </a:tc>
                <a:tc>
                  <a:txBody>
                    <a:bodyPr/>
                    <a:lstStyle/>
                    <a:p>
                      <a:pPr algn="ctr" fontAlgn="b"/>
                      <a:r>
                        <a:rPr lang="it-IT" sz="800" b="0" i="0" u="none" strike="noStrike">
                          <a:solidFill>
                            <a:srgbClr val="404040"/>
                          </a:solidFill>
                          <a:effectLst/>
                          <a:latin typeface="Arial"/>
                        </a:rPr>
                        <a:t>-14,8%</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tcPr>
                </a:tc>
              </a:tr>
              <a:tr h="124423">
                <a:tc>
                  <a:txBody>
                    <a:bodyPr/>
                    <a:lstStyle/>
                    <a:p>
                      <a:pPr algn="l" fontAlgn="b"/>
                      <a:r>
                        <a:rPr lang="it-IT" sz="700" b="1" i="1" u="none" strike="noStrike">
                          <a:solidFill>
                            <a:srgbClr val="404040"/>
                          </a:solidFill>
                          <a:effectLst/>
                          <a:latin typeface="Arial"/>
                        </a:rPr>
                        <a:t> </a:t>
                      </a:r>
                    </a:p>
                  </a:txBody>
                  <a:tcPr marL="6990" marR="6990" marT="6990" marB="0" anchor="b">
                    <a:lnL w="6350" cap="flat" cmpd="sng" algn="ctr">
                      <a:solidFill>
                        <a:srgbClr val="002060"/>
                      </a:solidFill>
                      <a:prstDash val="solid"/>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EONIA 7 DAYS CAPT</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l" fontAlgn="b"/>
                      <a:r>
                        <a:rPr lang="it-IT" sz="700" b="1" i="1" u="none" strike="noStrike">
                          <a:solidFill>
                            <a:srgbClr val="404040"/>
                          </a:solidFill>
                          <a:effectLst/>
                          <a:latin typeface="Arial"/>
                        </a:rPr>
                        <a:t> </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0,0%</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0,1%</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a:solidFill>
                            <a:srgbClr val="404040"/>
                          </a:solidFill>
                          <a:effectLst/>
                          <a:latin typeface="Arial"/>
                        </a:rPr>
                        <a:t>0,2%</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2060"/>
                      </a:solidFill>
                      <a:prstDash val="dot"/>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c>
                  <a:txBody>
                    <a:bodyPr/>
                    <a:lstStyle/>
                    <a:p>
                      <a:pPr algn="ctr" fontAlgn="b"/>
                      <a:r>
                        <a:rPr lang="it-IT" sz="800" b="1" i="1" u="none" strike="noStrike" dirty="0">
                          <a:solidFill>
                            <a:srgbClr val="404040"/>
                          </a:solidFill>
                          <a:effectLst/>
                          <a:latin typeface="Arial"/>
                        </a:rPr>
                        <a:t>0,3%</a:t>
                      </a:r>
                    </a:p>
                  </a:txBody>
                  <a:tcPr marL="6990" marR="6990" marT="6990" marB="0" anchor="b">
                    <a:lnL w="6350" cap="flat" cmpd="sng" algn="ctr">
                      <a:solidFill>
                        <a:srgbClr val="00206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2060"/>
                      </a:solidFill>
                      <a:prstDash val="solid"/>
                      <a:round/>
                      <a:headEnd type="none" w="med" len="med"/>
                      <a:tailEnd type="none" w="med" len="med"/>
                    </a:lnT>
                    <a:lnB w="25400" cap="flat" cmpd="dbl"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523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25</a:t>
            </a:fld>
            <a:endParaRPr lang="es-ES" dirty="0"/>
          </a:p>
        </p:txBody>
      </p:sp>
      <p:sp>
        <p:nvSpPr>
          <p:cNvPr id="4" name="Titolo 3"/>
          <p:cNvSpPr>
            <a:spLocks noGrp="1"/>
          </p:cNvSpPr>
          <p:nvPr>
            <p:ph type="title"/>
          </p:nvPr>
        </p:nvSpPr>
        <p:spPr/>
        <p:txBody>
          <a:bodyPr/>
          <a:lstStyle/>
          <a:p>
            <a:r>
              <a:rPr lang="it-IT" dirty="0" smtClean="0"/>
              <a:t>Fondi esterni: focus </a:t>
            </a:r>
            <a:r>
              <a:rPr lang="it-IT" dirty="0" err="1" smtClean="0"/>
              <a:t>pictet</a:t>
            </a:r>
            <a:r>
              <a:rPr lang="it-IT" dirty="0" smtClean="0"/>
              <a:t> </a:t>
            </a:r>
            <a:r>
              <a:rPr lang="it-IT" dirty="0" err="1" smtClean="0"/>
              <a:t>emerging</a:t>
            </a:r>
            <a:r>
              <a:rPr lang="it-IT" dirty="0" smtClean="0"/>
              <a:t> </a:t>
            </a:r>
            <a:r>
              <a:rPr lang="it-IT" dirty="0" err="1" smtClean="0"/>
              <a:t>local</a:t>
            </a:r>
            <a:r>
              <a:rPr lang="it-IT" dirty="0" smtClean="0"/>
              <a:t> </a:t>
            </a:r>
            <a:r>
              <a:rPr lang="it-IT" dirty="0" err="1" smtClean="0"/>
              <a:t>currency</a:t>
            </a:r>
            <a:r>
              <a:rPr lang="it-IT" dirty="0" smtClean="0"/>
              <a:t> </a:t>
            </a:r>
            <a:r>
              <a:rPr lang="it-IT" dirty="0" err="1" smtClean="0"/>
              <a:t>debt</a:t>
            </a:r>
            <a:endParaRPr lang="it-IT"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00807"/>
            <a:ext cx="7010400" cy="421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Fonte dati Bloomberg</a:t>
            </a:r>
            <a:endParaRPr lang="es-ES" sz="900" i="1" dirty="0">
              <a:solidFill>
                <a:schemeClr val="accent5"/>
              </a:solidFill>
            </a:endParaRPr>
          </a:p>
        </p:txBody>
      </p:sp>
    </p:spTree>
    <p:extLst>
      <p:ext uri="{BB962C8B-B14F-4D97-AF65-F5344CB8AC3E}">
        <p14:creationId xmlns:p14="http://schemas.microsoft.com/office/powerpoint/2010/main" val="26070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barn(inVertical)">
                                      <p:cBhvr>
                                        <p:cTn id="13"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26</a:t>
            </a:fld>
            <a:endParaRPr lang="es-ES" dirty="0"/>
          </a:p>
        </p:txBody>
      </p:sp>
      <p:sp>
        <p:nvSpPr>
          <p:cNvPr id="4" name="Titolo 3"/>
          <p:cNvSpPr>
            <a:spLocks noGrp="1"/>
          </p:cNvSpPr>
          <p:nvPr>
            <p:ph type="title"/>
          </p:nvPr>
        </p:nvSpPr>
        <p:spPr/>
        <p:txBody>
          <a:bodyPr/>
          <a:lstStyle/>
          <a:p>
            <a:r>
              <a:rPr lang="it-IT" dirty="0" smtClean="0"/>
              <a:t>Fondi esterni: focus </a:t>
            </a:r>
            <a:r>
              <a:rPr lang="it-IT" dirty="0" err="1" smtClean="0"/>
              <a:t>pictet</a:t>
            </a:r>
            <a:r>
              <a:rPr lang="it-IT" dirty="0" smtClean="0"/>
              <a:t> </a:t>
            </a:r>
            <a:r>
              <a:rPr lang="it-IT" dirty="0" err="1" smtClean="0"/>
              <a:t>emerging</a:t>
            </a:r>
            <a:r>
              <a:rPr lang="it-IT" dirty="0" smtClean="0"/>
              <a:t> </a:t>
            </a:r>
            <a:r>
              <a:rPr lang="it-IT" dirty="0" err="1" smtClean="0"/>
              <a:t>local</a:t>
            </a:r>
            <a:r>
              <a:rPr lang="it-IT" dirty="0" smtClean="0"/>
              <a:t> </a:t>
            </a:r>
            <a:r>
              <a:rPr lang="it-IT" dirty="0" err="1" smtClean="0"/>
              <a:t>currency</a:t>
            </a:r>
            <a:r>
              <a:rPr lang="it-IT" dirty="0" smtClean="0"/>
              <a:t> </a:t>
            </a:r>
            <a:r>
              <a:rPr lang="it-IT" dirty="0" err="1" smtClean="0"/>
              <a:t>debt</a:t>
            </a:r>
            <a:endParaRPr lang="it-IT"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00807"/>
            <a:ext cx="7010400" cy="421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Fonte dati Bloomberg</a:t>
            </a:r>
            <a:endParaRPr lang="es-ES" sz="900" i="1" dirty="0">
              <a:solidFill>
                <a:schemeClr val="accent5"/>
              </a:solidFill>
            </a:endParaRPr>
          </a:p>
        </p:txBody>
      </p:sp>
    </p:spTree>
    <p:extLst>
      <p:ext uri="{BB962C8B-B14F-4D97-AF65-F5344CB8AC3E}">
        <p14:creationId xmlns:p14="http://schemas.microsoft.com/office/powerpoint/2010/main" val="424289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barn(inVertical)">
                                      <p:cBhvr>
                                        <p:cTn id="13"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27</a:t>
            </a:fld>
            <a:endParaRPr lang="es-ES" dirty="0"/>
          </a:p>
        </p:txBody>
      </p:sp>
      <p:sp>
        <p:nvSpPr>
          <p:cNvPr id="4" name="Titolo 3"/>
          <p:cNvSpPr>
            <a:spLocks noGrp="1"/>
          </p:cNvSpPr>
          <p:nvPr>
            <p:ph type="title"/>
          </p:nvPr>
        </p:nvSpPr>
        <p:spPr/>
        <p:txBody>
          <a:bodyPr/>
          <a:lstStyle/>
          <a:p>
            <a:r>
              <a:rPr lang="it-IT" dirty="0" smtClean="0"/>
              <a:t>Fondi esterni: focus </a:t>
            </a:r>
            <a:r>
              <a:rPr lang="it-IT" dirty="0" err="1" smtClean="0"/>
              <a:t>pictet</a:t>
            </a:r>
            <a:r>
              <a:rPr lang="it-IT" dirty="0" smtClean="0"/>
              <a:t> </a:t>
            </a:r>
            <a:r>
              <a:rPr lang="it-IT" dirty="0" err="1" smtClean="0"/>
              <a:t>emerging</a:t>
            </a:r>
            <a:r>
              <a:rPr lang="it-IT" dirty="0" smtClean="0"/>
              <a:t> </a:t>
            </a:r>
            <a:r>
              <a:rPr lang="it-IT" dirty="0" err="1" smtClean="0"/>
              <a:t>local</a:t>
            </a:r>
            <a:r>
              <a:rPr lang="it-IT" dirty="0" smtClean="0"/>
              <a:t> </a:t>
            </a:r>
            <a:r>
              <a:rPr lang="it-IT" dirty="0" err="1" smtClean="0"/>
              <a:t>currency</a:t>
            </a:r>
            <a:r>
              <a:rPr lang="it-IT" dirty="0" smtClean="0"/>
              <a:t> </a:t>
            </a:r>
            <a:r>
              <a:rPr lang="it-IT" dirty="0" err="1" smtClean="0"/>
              <a:t>debt</a:t>
            </a:r>
            <a:endParaRPr lang="it-IT"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00808"/>
            <a:ext cx="7010400" cy="425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Fonte dati Bloomberg</a:t>
            </a:r>
            <a:endParaRPr lang="es-ES" sz="900" i="1" dirty="0">
              <a:solidFill>
                <a:schemeClr val="accent5"/>
              </a:solidFill>
            </a:endParaRPr>
          </a:p>
        </p:txBody>
      </p:sp>
      <p:sp>
        <p:nvSpPr>
          <p:cNvPr id="2" name="Ovale 1"/>
          <p:cNvSpPr/>
          <p:nvPr/>
        </p:nvSpPr>
        <p:spPr>
          <a:xfrm>
            <a:off x="2051720" y="2708920"/>
            <a:ext cx="648072" cy="43204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5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barn(inVertical)">
                                      <p:cBhvr>
                                        <p:cTn id="13" dur="500"/>
                                        <p:tgtEl>
                                          <p:spTgt spid="2048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9D6A66C3-F6AC-47B2-B5BC-E0A86AF003C3}" type="slidenum">
              <a:rPr lang="es-ES" smtClean="0"/>
              <a:pPr/>
              <a:t>28</a:t>
            </a:fld>
            <a:endParaRPr lang="es-ES" dirty="0"/>
          </a:p>
        </p:txBody>
      </p:sp>
      <p:sp>
        <p:nvSpPr>
          <p:cNvPr id="4" name="Titolo 3"/>
          <p:cNvSpPr>
            <a:spLocks noGrp="1"/>
          </p:cNvSpPr>
          <p:nvPr>
            <p:ph type="title"/>
          </p:nvPr>
        </p:nvSpPr>
        <p:spPr/>
        <p:txBody>
          <a:bodyPr/>
          <a:lstStyle/>
          <a:p>
            <a:r>
              <a:rPr lang="it-IT" dirty="0" smtClean="0"/>
              <a:t>GRAZIE! E A PRESTO</a:t>
            </a:r>
            <a:endParaRPr lang="it-IT" dirty="0"/>
          </a:p>
        </p:txBody>
      </p:sp>
      <p:sp>
        <p:nvSpPr>
          <p:cNvPr id="7"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Fonte: Schroeder  luglio 2003</a:t>
            </a:r>
            <a:endParaRPr lang="es-ES" sz="900" i="1" dirty="0">
              <a:solidFill>
                <a:schemeClr val="accent5"/>
              </a:solidFill>
            </a:endParaRPr>
          </a:p>
        </p:txBody>
      </p:sp>
      <p:sp>
        <p:nvSpPr>
          <p:cNvPr id="2" name="CasellaDiTesto 1"/>
          <p:cNvSpPr txBox="1"/>
          <p:nvPr/>
        </p:nvSpPr>
        <p:spPr>
          <a:xfrm>
            <a:off x="827584" y="2060848"/>
            <a:ext cx="7560840" cy="369332"/>
          </a:xfrm>
          <a:prstGeom prst="rect">
            <a:avLst/>
          </a:prstGeom>
          <a:noFill/>
        </p:spPr>
        <p:txBody>
          <a:bodyPr wrap="square" rtlCol="0">
            <a:spAutoFit/>
          </a:bodyPr>
          <a:lstStyle/>
          <a:p>
            <a:r>
              <a:rPr lang="it-IT" dirty="0" smtClean="0"/>
              <a:t>«</a:t>
            </a:r>
            <a:r>
              <a:rPr lang="it-IT" dirty="0" err="1" smtClean="0"/>
              <a:t>Markets</a:t>
            </a:r>
            <a:r>
              <a:rPr lang="it-IT" dirty="0" smtClean="0"/>
              <a:t> can </a:t>
            </a:r>
            <a:r>
              <a:rPr lang="it-IT" dirty="0" err="1" smtClean="0"/>
              <a:t>remain</a:t>
            </a:r>
            <a:r>
              <a:rPr lang="it-IT" dirty="0" smtClean="0"/>
              <a:t> </a:t>
            </a:r>
            <a:r>
              <a:rPr lang="it-IT" dirty="0" err="1" smtClean="0"/>
              <a:t>irrational</a:t>
            </a:r>
            <a:r>
              <a:rPr lang="it-IT" dirty="0" smtClean="0"/>
              <a:t> </a:t>
            </a:r>
            <a:r>
              <a:rPr lang="it-IT" dirty="0" err="1" smtClean="0"/>
              <a:t>longer</a:t>
            </a:r>
            <a:r>
              <a:rPr lang="it-IT" dirty="0" smtClean="0"/>
              <a:t> </a:t>
            </a:r>
            <a:r>
              <a:rPr lang="it-IT" dirty="0" err="1" smtClean="0"/>
              <a:t>than</a:t>
            </a:r>
            <a:r>
              <a:rPr lang="it-IT" dirty="0" smtClean="0"/>
              <a:t> </a:t>
            </a:r>
            <a:r>
              <a:rPr lang="it-IT" dirty="0" err="1" smtClean="0"/>
              <a:t>you</a:t>
            </a:r>
            <a:r>
              <a:rPr lang="it-IT" dirty="0" smtClean="0"/>
              <a:t> </a:t>
            </a:r>
            <a:r>
              <a:rPr lang="it-IT" dirty="0" err="1" smtClean="0"/>
              <a:t>remain</a:t>
            </a:r>
            <a:r>
              <a:rPr lang="it-IT" dirty="0" smtClean="0"/>
              <a:t> </a:t>
            </a:r>
            <a:r>
              <a:rPr lang="it-IT" dirty="0" err="1" smtClean="0"/>
              <a:t>solvent</a:t>
            </a:r>
            <a:r>
              <a:rPr lang="it-IT" dirty="0" smtClean="0"/>
              <a:t>»</a:t>
            </a:r>
            <a:endParaRPr lang="it-IT" dirty="0"/>
          </a:p>
        </p:txBody>
      </p:sp>
      <p:sp>
        <p:nvSpPr>
          <p:cNvPr id="5" name="CasellaDiTesto 4"/>
          <p:cNvSpPr txBox="1"/>
          <p:nvPr/>
        </p:nvSpPr>
        <p:spPr>
          <a:xfrm>
            <a:off x="827584" y="2780928"/>
            <a:ext cx="7632848" cy="369332"/>
          </a:xfrm>
          <a:prstGeom prst="rect">
            <a:avLst/>
          </a:prstGeom>
          <a:noFill/>
        </p:spPr>
        <p:txBody>
          <a:bodyPr wrap="square" rtlCol="0">
            <a:spAutoFit/>
          </a:bodyPr>
          <a:lstStyle/>
          <a:p>
            <a:r>
              <a:rPr lang="it-IT" dirty="0" smtClean="0"/>
              <a:t>JM </a:t>
            </a:r>
            <a:r>
              <a:rPr lang="it-IT" dirty="0" err="1" smtClean="0"/>
              <a:t>keynes</a:t>
            </a:r>
            <a:r>
              <a:rPr lang="it-IT" dirty="0" smtClean="0"/>
              <a:t> </a:t>
            </a:r>
            <a:endParaRPr lang="it-IT" dirty="0"/>
          </a:p>
        </p:txBody>
      </p:sp>
      <p:sp>
        <p:nvSpPr>
          <p:cNvPr id="8" name="CasellaDiTesto 7"/>
          <p:cNvSpPr txBox="1"/>
          <p:nvPr/>
        </p:nvSpPr>
        <p:spPr>
          <a:xfrm>
            <a:off x="806624" y="3501008"/>
            <a:ext cx="7560840" cy="2585323"/>
          </a:xfrm>
          <a:prstGeom prst="rect">
            <a:avLst/>
          </a:prstGeom>
          <a:noFill/>
        </p:spPr>
        <p:txBody>
          <a:bodyPr wrap="square" rtlCol="0">
            <a:spAutoFit/>
          </a:bodyPr>
          <a:lstStyle/>
          <a:p>
            <a:r>
              <a:rPr lang="it-IT" dirty="0" smtClean="0"/>
              <a:t>70 anni fa JM Keynes aveva capito i mercati finanziari. </a:t>
            </a:r>
          </a:p>
          <a:p>
            <a:pPr algn="just"/>
            <a:r>
              <a:rPr lang="it-IT" dirty="0" smtClean="0"/>
              <a:t>Ma non è stato molto ascoltato: eppure, la leggenda dice che abbia guadagnato in borsa cercando di capire dove era posizionata la maggioranza degli investitori ed agendo come </a:t>
            </a:r>
            <a:r>
              <a:rPr lang="it-IT" dirty="0" err="1" smtClean="0"/>
              <a:t>contrarian</a:t>
            </a:r>
            <a:r>
              <a:rPr lang="it-IT" dirty="0" smtClean="0"/>
              <a:t>.</a:t>
            </a:r>
          </a:p>
          <a:p>
            <a:pPr algn="just"/>
            <a:endParaRPr lang="it-IT" dirty="0"/>
          </a:p>
          <a:p>
            <a:pPr algn="just"/>
            <a:r>
              <a:rPr lang="it-IT" dirty="0" smtClean="0"/>
              <a:t>Per cogliere le opportunità di investimento occorre considerare che il mercato finanziario è psicologia di massa in movimento.</a:t>
            </a:r>
          </a:p>
          <a:p>
            <a:pPr algn="just"/>
            <a:r>
              <a:rPr lang="it-IT" dirty="0" smtClean="0"/>
              <a:t>Capire se la maggioranza è bull o bear significa capire se c’è difetto o eccesso di liquidità</a:t>
            </a:r>
            <a:endParaRPr lang="it-IT" dirty="0"/>
          </a:p>
        </p:txBody>
      </p:sp>
    </p:spTree>
    <p:extLst>
      <p:ext uri="{BB962C8B-B14F-4D97-AF65-F5344CB8AC3E}">
        <p14:creationId xmlns:p14="http://schemas.microsoft.com/office/powerpoint/2010/main" val="20656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294967295"/>
          </p:nvPr>
        </p:nvSpPr>
        <p:spPr>
          <a:xfrm>
            <a:off x="0" y="6356350"/>
            <a:ext cx="2133600" cy="365125"/>
          </a:xfrm>
        </p:spPr>
        <p:txBody>
          <a:bodyPr/>
          <a:lstStyle/>
          <a:p>
            <a:fld id="{9D6A66C3-F6AC-47B2-B5BC-E0A86AF003C3}" type="slidenum">
              <a:rPr lang="es-ES" sz="800" smtClean="0"/>
              <a:pPr/>
              <a:t>29</a:t>
            </a:fld>
            <a:endParaRPr lang="es-E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404664"/>
            <a:ext cx="6984776" cy="980728"/>
          </a:xfrm>
        </p:spPr>
        <p:txBody>
          <a:bodyPr/>
          <a:lstStyle/>
          <a:p>
            <a:r>
              <a:rPr lang="it-IT" dirty="0" smtClean="0"/>
              <a:t>VIEW DI MERCATO: </a:t>
            </a:r>
            <a:r>
              <a:rPr lang="it-IT" sz="1600" dirty="0" smtClean="0"/>
              <a:t>MERCATI EQUITY DA INIZIO ANNO</a:t>
            </a:r>
            <a:endParaRPr lang="it-IT" sz="1600" dirty="0"/>
          </a:p>
        </p:txBody>
      </p:sp>
      <p:sp>
        <p:nvSpPr>
          <p:cNvPr id="3" name="Segnaposto numero diapositiva 2"/>
          <p:cNvSpPr>
            <a:spLocks noGrp="1"/>
          </p:cNvSpPr>
          <p:nvPr>
            <p:ph type="sldNum" sz="quarter" idx="12"/>
          </p:nvPr>
        </p:nvSpPr>
        <p:spPr/>
        <p:txBody>
          <a:bodyPr/>
          <a:lstStyle/>
          <a:p>
            <a:fld id="{9D6A66C3-F6AC-47B2-B5BC-E0A86AF003C3}" type="slidenum">
              <a:rPr lang="es-ES" sz="800" smtClean="0"/>
              <a:pPr/>
              <a:t>3</a:t>
            </a:fld>
            <a:endParaRPr lang="es-ES" sz="800" dirty="0"/>
          </a:p>
        </p:txBody>
      </p:sp>
      <p:sp>
        <p:nvSpPr>
          <p:cNvPr id="9"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Fonte: Bloomberg </a:t>
            </a:r>
            <a:endParaRPr lang="es-ES" sz="900" i="1" dirty="0">
              <a:solidFill>
                <a:schemeClr val="accent5"/>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00809"/>
            <a:ext cx="7010400" cy="421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e 3"/>
          <p:cNvSpPr/>
          <p:nvPr/>
        </p:nvSpPr>
        <p:spPr>
          <a:xfrm>
            <a:off x="6588224" y="2348879"/>
            <a:ext cx="792088" cy="34563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51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circle(in)">
                                      <p:cBhvr>
                                        <p:cTn id="14" dur="2000"/>
                                        <p:tgtEl>
                                          <p:spTgt spid="512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VIEW DI </a:t>
            </a:r>
            <a:r>
              <a:rPr lang="it-IT" dirty="0" smtClean="0"/>
              <a:t>MERCATO: </a:t>
            </a:r>
            <a:r>
              <a:rPr lang="it-IT" sz="1600" dirty="0" smtClean="0"/>
              <a:t>S&amp;P500 P/E STORICO</a:t>
            </a:r>
            <a:endParaRPr lang="it-IT" sz="1600"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4</a:t>
            </a:fld>
            <a:endParaRPr lang="es-ES" dirty="0"/>
          </a:p>
        </p:txBody>
      </p:sp>
      <p:pic>
        <p:nvPicPr>
          <p:cNvPr id="4098" name="Picture 2" descr="C:\Users\romanma1a\AppData\Local\Temp\Bloomberg\Temp\bfm4A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794376" cy="4323978"/>
          </a:xfrm>
          <a:prstGeom prst="rect">
            <a:avLst/>
          </a:prstGeom>
          <a:noFill/>
          <a:extLst>
            <a:ext uri="{909E8E84-426E-40DD-AFC4-6F175D3DCCD1}">
              <a14:hiddenFill xmlns:a14="http://schemas.microsoft.com/office/drawing/2010/main">
                <a:solidFill>
                  <a:srgbClr val="FFFFFF"/>
                </a:solidFill>
              </a14:hiddenFill>
            </a:ext>
          </a:extLst>
        </p:spPr>
      </p:pic>
      <p:sp>
        <p:nvSpPr>
          <p:cNvPr id="6"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Fonte: Bloomberg</a:t>
            </a:r>
            <a:endParaRPr lang="es-ES" sz="900" i="1" dirty="0">
              <a:solidFill>
                <a:schemeClr val="accent5"/>
              </a:solidFill>
            </a:endParaRPr>
          </a:p>
        </p:txBody>
      </p:sp>
    </p:spTree>
    <p:extLst>
      <p:ext uri="{BB962C8B-B14F-4D97-AF65-F5344CB8AC3E}">
        <p14:creationId xmlns:p14="http://schemas.microsoft.com/office/powerpoint/2010/main" val="343014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circle(in)">
                                      <p:cBhvr>
                                        <p:cTn id="1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VIEW DI </a:t>
            </a:r>
            <a:r>
              <a:rPr lang="it-IT" dirty="0" smtClean="0"/>
              <a:t>MERCATO: </a:t>
            </a:r>
            <a:r>
              <a:rPr lang="it-IT" sz="1600" dirty="0" smtClean="0"/>
              <a:t>HANG SENG</a:t>
            </a:r>
            <a:endParaRPr lang="it-IT" sz="1600"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5</a:t>
            </a:fld>
            <a:endParaRPr lang="es-ES" dirty="0"/>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00807"/>
            <a:ext cx="7010400" cy="421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Fonte: Bloomberg</a:t>
            </a:r>
            <a:endParaRPr lang="es-ES" sz="900" i="1" dirty="0">
              <a:solidFill>
                <a:schemeClr val="accent5"/>
              </a:solidFill>
            </a:endParaRPr>
          </a:p>
        </p:txBody>
      </p:sp>
    </p:spTree>
    <p:extLst>
      <p:ext uri="{BB962C8B-B14F-4D97-AF65-F5344CB8AC3E}">
        <p14:creationId xmlns:p14="http://schemas.microsoft.com/office/powerpoint/2010/main" val="134428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34"/>
                                        </p:tgtEl>
                                        <p:attrNameLst>
                                          <p:attrName>style.visibility</p:attrName>
                                        </p:attrNameLst>
                                      </p:cBhvr>
                                      <p:to>
                                        <p:strVal val="visible"/>
                                      </p:to>
                                    </p:set>
                                    <p:animEffect transition="in" filter="circle(in)">
                                      <p:cBhvr>
                                        <p:cTn id="14"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404664"/>
            <a:ext cx="6984776" cy="980728"/>
          </a:xfrm>
        </p:spPr>
        <p:txBody>
          <a:bodyPr/>
          <a:lstStyle/>
          <a:p>
            <a:r>
              <a:rPr lang="it-IT" dirty="0" smtClean="0"/>
              <a:t>VIEW DI MERCATO: </a:t>
            </a:r>
            <a:r>
              <a:rPr lang="it-IT" sz="1600" dirty="0" smtClean="0"/>
              <a:t>MERCATI BOND  </a:t>
            </a:r>
            <a:endParaRPr lang="it-IT" sz="1600" dirty="0"/>
          </a:p>
        </p:txBody>
      </p:sp>
      <p:sp>
        <p:nvSpPr>
          <p:cNvPr id="3" name="Segnaposto numero diapositiva 2"/>
          <p:cNvSpPr>
            <a:spLocks noGrp="1"/>
          </p:cNvSpPr>
          <p:nvPr>
            <p:ph type="sldNum" sz="quarter" idx="12"/>
          </p:nvPr>
        </p:nvSpPr>
        <p:spPr/>
        <p:txBody>
          <a:bodyPr/>
          <a:lstStyle/>
          <a:p>
            <a:fld id="{9D6A66C3-F6AC-47B2-B5BC-E0A86AF003C3}" type="slidenum">
              <a:rPr lang="es-ES" sz="800" smtClean="0"/>
              <a:pPr/>
              <a:t>6</a:t>
            </a:fld>
            <a:endParaRPr lang="es-ES" sz="800" dirty="0"/>
          </a:p>
        </p:txBody>
      </p:sp>
      <p:sp>
        <p:nvSpPr>
          <p:cNvPr id="9"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Fonte: Bloomberg </a:t>
            </a:r>
            <a:endParaRPr lang="es-ES" sz="900" i="1" dirty="0">
              <a:solidFill>
                <a:schemeClr val="accent5"/>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00807"/>
            <a:ext cx="7010400" cy="421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e 3"/>
          <p:cNvSpPr/>
          <p:nvPr/>
        </p:nvSpPr>
        <p:spPr>
          <a:xfrm>
            <a:off x="4716016" y="2636912"/>
            <a:ext cx="504056" cy="8443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4716016" y="3518544"/>
            <a:ext cx="504056" cy="13506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4729150" y="4869160"/>
            <a:ext cx="504056" cy="7732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8671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wipe(down)">
                                      <p:cBhvr>
                                        <p:cTn id="14" dur="580">
                                          <p:stCondLst>
                                            <p:cond delay="0"/>
                                          </p:stCondLst>
                                        </p:cTn>
                                        <p:tgtEl>
                                          <p:spTgt spid="21506"/>
                                        </p:tgtEl>
                                      </p:cBhvr>
                                    </p:animEffect>
                                    <p:anim calcmode="lin" valueType="num">
                                      <p:cBhvr>
                                        <p:cTn id="15" dur="1822" tmFilter="0,0; 0.14,0.36; 0.43,0.73; 0.71,0.91; 1.0,1.0">
                                          <p:stCondLst>
                                            <p:cond delay="0"/>
                                          </p:stCondLst>
                                        </p:cTn>
                                        <p:tgtEl>
                                          <p:spTgt spid="2150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150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150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150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1506"/>
                                        </p:tgtEl>
                                        <p:attrNameLst>
                                          <p:attrName>ppt_y</p:attrName>
                                        </p:attrNameLst>
                                      </p:cBhvr>
                                      <p:tavLst>
                                        <p:tav tm="0" fmla="#ppt_y-sin(pi*$)/81">
                                          <p:val>
                                            <p:fltVal val="0"/>
                                          </p:val>
                                        </p:tav>
                                        <p:tav tm="100000">
                                          <p:val>
                                            <p:fltVal val="1"/>
                                          </p:val>
                                        </p:tav>
                                      </p:tavLst>
                                    </p:anim>
                                    <p:animScale>
                                      <p:cBhvr>
                                        <p:cTn id="20" dur="26">
                                          <p:stCondLst>
                                            <p:cond delay="650"/>
                                          </p:stCondLst>
                                        </p:cTn>
                                        <p:tgtEl>
                                          <p:spTgt spid="21506"/>
                                        </p:tgtEl>
                                      </p:cBhvr>
                                      <p:to x="100000" y="60000"/>
                                    </p:animScale>
                                    <p:animScale>
                                      <p:cBhvr>
                                        <p:cTn id="21" dur="166" decel="50000">
                                          <p:stCondLst>
                                            <p:cond delay="676"/>
                                          </p:stCondLst>
                                        </p:cTn>
                                        <p:tgtEl>
                                          <p:spTgt spid="21506"/>
                                        </p:tgtEl>
                                      </p:cBhvr>
                                      <p:to x="100000" y="100000"/>
                                    </p:animScale>
                                    <p:animScale>
                                      <p:cBhvr>
                                        <p:cTn id="22" dur="26">
                                          <p:stCondLst>
                                            <p:cond delay="1312"/>
                                          </p:stCondLst>
                                        </p:cTn>
                                        <p:tgtEl>
                                          <p:spTgt spid="21506"/>
                                        </p:tgtEl>
                                      </p:cBhvr>
                                      <p:to x="100000" y="80000"/>
                                    </p:animScale>
                                    <p:animScale>
                                      <p:cBhvr>
                                        <p:cTn id="23" dur="166" decel="50000">
                                          <p:stCondLst>
                                            <p:cond delay="1338"/>
                                          </p:stCondLst>
                                        </p:cTn>
                                        <p:tgtEl>
                                          <p:spTgt spid="21506"/>
                                        </p:tgtEl>
                                      </p:cBhvr>
                                      <p:to x="100000" y="100000"/>
                                    </p:animScale>
                                    <p:animScale>
                                      <p:cBhvr>
                                        <p:cTn id="24" dur="26">
                                          <p:stCondLst>
                                            <p:cond delay="1642"/>
                                          </p:stCondLst>
                                        </p:cTn>
                                        <p:tgtEl>
                                          <p:spTgt spid="21506"/>
                                        </p:tgtEl>
                                      </p:cBhvr>
                                      <p:to x="100000" y="90000"/>
                                    </p:animScale>
                                    <p:animScale>
                                      <p:cBhvr>
                                        <p:cTn id="25" dur="166" decel="50000">
                                          <p:stCondLst>
                                            <p:cond delay="1668"/>
                                          </p:stCondLst>
                                        </p:cTn>
                                        <p:tgtEl>
                                          <p:spTgt spid="21506"/>
                                        </p:tgtEl>
                                      </p:cBhvr>
                                      <p:to x="100000" y="100000"/>
                                    </p:animScale>
                                    <p:animScale>
                                      <p:cBhvr>
                                        <p:cTn id="26" dur="26">
                                          <p:stCondLst>
                                            <p:cond delay="1808"/>
                                          </p:stCondLst>
                                        </p:cTn>
                                        <p:tgtEl>
                                          <p:spTgt spid="21506"/>
                                        </p:tgtEl>
                                      </p:cBhvr>
                                      <p:to x="100000" y="95000"/>
                                    </p:animScale>
                                    <p:animScale>
                                      <p:cBhvr>
                                        <p:cTn id="27" dur="166" decel="50000">
                                          <p:stCondLst>
                                            <p:cond delay="1834"/>
                                          </p:stCondLst>
                                        </p:cTn>
                                        <p:tgtEl>
                                          <p:spTgt spid="2150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VIEW DI </a:t>
            </a:r>
            <a:r>
              <a:rPr lang="it-IT" dirty="0" smtClean="0"/>
              <a:t>MERCATO: </a:t>
            </a:r>
            <a:r>
              <a:rPr lang="it-IT" sz="1600" dirty="0" smtClean="0"/>
              <a:t>CURVE RENDIMENTO TITOLI SOVRANI</a:t>
            </a:r>
            <a:endParaRPr lang="it-IT" sz="1600" dirty="0"/>
          </a:p>
        </p:txBody>
      </p:sp>
      <p:sp>
        <p:nvSpPr>
          <p:cNvPr id="3" name="Segnaposto numero diapositiva 2"/>
          <p:cNvSpPr>
            <a:spLocks noGrp="1"/>
          </p:cNvSpPr>
          <p:nvPr>
            <p:ph type="sldNum" sz="quarter" idx="12"/>
          </p:nvPr>
        </p:nvSpPr>
        <p:spPr/>
        <p:txBody>
          <a:bodyPr/>
          <a:lstStyle/>
          <a:p>
            <a:fld id="{9D6A66C3-F6AC-47B2-B5BC-E0A86AF003C3}" type="slidenum">
              <a:rPr lang="es-ES" smtClean="0"/>
              <a:pPr/>
              <a:t>7</a:t>
            </a:fld>
            <a:endParaRPr lang="es-ES" dirty="0"/>
          </a:p>
        </p:txBody>
      </p:sp>
      <p:sp>
        <p:nvSpPr>
          <p:cNvPr id="6" name="7 CuadroTexto"/>
          <p:cNvSpPr txBox="1"/>
          <p:nvPr/>
        </p:nvSpPr>
        <p:spPr>
          <a:xfrm>
            <a:off x="179512" y="6453336"/>
            <a:ext cx="5184576" cy="230832"/>
          </a:xfrm>
          <a:prstGeom prst="rect">
            <a:avLst/>
          </a:prstGeom>
          <a:noFill/>
        </p:spPr>
        <p:txBody>
          <a:bodyPr wrap="square" rtlCol="0">
            <a:spAutoFit/>
          </a:bodyPr>
          <a:lstStyle/>
          <a:p>
            <a:r>
              <a:rPr lang="es-ES" sz="900" i="1" dirty="0" smtClean="0">
                <a:solidFill>
                  <a:schemeClr val="accent5"/>
                </a:solidFill>
              </a:rPr>
              <a:t>Fonte: Bloomberg</a:t>
            </a:r>
            <a:endParaRPr lang="es-ES" sz="900" i="1" dirty="0">
              <a:solidFill>
                <a:schemeClr val="accent5"/>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00807"/>
            <a:ext cx="7010400" cy="421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00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barn(inVertical)">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VIEW DI MERCATO: previsioni di crescita  </a:t>
            </a:r>
            <a:endParaRPr lang="it-IT" dirty="0"/>
          </a:p>
        </p:txBody>
      </p:sp>
      <p:sp>
        <p:nvSpPr>
          <p:cNvPr id="3" name="Segnaposto numero diapositiva 2"/>
          <p:cNvSpPr>
            <a:spLocks noGrp="1"/>
          </p:cNvSpPr>
          <p:nvPr>
            <p:ph type="sldNum" sz="quarter" idx="12"/>
          </p:nvPr>
        </p:nvSpPr>
        <p:spPr/>
        <p:txBody>
          <a:bodyPr/>
          <a:lstStyle/>
          <a:p>
            <a:fld id="{9D6A66C3-F6AC-47B2-B5BC-E0A86AF003C3}" type="slidenum">
              <a:rPr lang="es-ES" sz="800" smtClean="0"/>
              <a:pPr/>
              <a:t>8</a:t>
            </a:fld>
            <a:endParaRPr lang="es-ES" sz="800" dirty="0"/>
          </a:p>
        </p:txBody>
      </p:sp>
      <p:pic>
        <p:nvPicPr>
          <p:cNvPr id="7" name="5 Imagen"/>
          <p:cNvPicPr/>
          <p:nvPr/>
        </p:nvPicPr>
        <p:blipFill>
          <a:blip r:embed="rId2" cstate="print"/>
          <a:srcRect l="14979" t="25706" r="15591" b="38136"/>
          <a:stretch>
            <a:fillRect/>
          </a:stretch>
        </p:blipFill>
        <p:spPr bwMode="auto">
          <a:xfrm>
            <a:off x="611560" y="1700808"/>
            <a:ext cx="7560840" cy="3168352"/>
          </a:xfrm>
          <a:prstGeom prst="rect">
            <a:avLst/>
          </a:prstGeom>
          <a:noFill/>
          <a:ln w="9525">
            <a:noFill/>
            <a:miter lim="800000"/>
            <a:headEnd/>
            <a:tailEnd/>
          </a:ln>
        </p:spPr>
      </p:pic>
      <p:sp>
        <p:nvSpPr>
          <p:cNvPr id="8" name="7 CuadroTexto"/>
          <p:cNvSpPr txBox="1"/>
          <p:nvPr/>
        </p:nvSpPr>
        <p:spPr>
          <a:xfrm>
            <a:off x="-108520" y="5085184"/>
            <a:ext cx="5184576" cy="230832"/>
          </a:xfrm>
          <a:prstGeom prst="rect">
            <a:avLst/>
          </a:prstGeom>
          <a:noFill/>
        </p:spPr>
        <p:txBody>
          <a:bodyPr wrap="square" rtlCol="0">
            <a:spAutoFit/>
          </a:bodyPr>
          <a:lstStyle/>
          <a:p>
            <a:endParaRPr lang="es-ES" sz="900" i="1" dirty="0">
              <a:solidFill>
                <a:schemeClr val="accent5"/>
              </a:solidFill>
            </a:endParaRPr>
          </a:p>
        </p:txBody>
      </p:sp>
      <p:sp>
        <p:nvSpPr>
          <p:cNvPr id="9" name="7 CuadroTexto"/>
          <p:cNvSpPr txBox="1"/>
          <p:nvPr/>
        </p:nvSpPr>
        <p:spPr>
          <a:xfrm>
            <a:off x="179512" y="5445224"/>
            <a:ext cx="6624736" cy="646331"/>
          </a:xfrm>
          <a:prstGeom prst="rect">
            <a:avLst/>
          </a:prstGeom>
          <a:noFill/>
        </p:spPr>
        <p:txBody>
          <a:bodyPr wrap="square" rtlCol="0">
            <a:spAutoFit/>
          </a:bodyPr>
          <a:lstStyle/>
          <a:p>
            <a:pPr marL="171450" indent="-171450">
              <a:buFont typeface="Arial" panose="020B0604020202020204" pitchFamily="34" charset="0"/>
              <a:buChar char="•"/>
            </a:pPr>
            <a:r>
              <a:rPr lang="es-ES" dirty="0" smtClean="0">
                <a:solidFill>
                  <a:srgbClr val="003FB0"/>
                </a:solidFill>
              </a:rPr>
              <a:t>REVISIONE AL RIBASSO STIME 2015 MA.........</a:t>
            </a:r>
          </a:p>
          <a:p>
            <a:pPr marL="171450" indent="-171450">
              <a:buFont typeface="Arial" panose="020B0604020202020204" pitchFamily="34" charset="0"/>
              <a:buChar char="•"/>
            </a:pPr>
            <a:r>
              <a:rPr lang="es-ES" dirty="0" smtClean="0">
                <a:solidFill>
                  <a:srgbClr val="003FB0"/>
                </a:solidFill>
              </a:rPr>
              <a:t>...................PROSPETTIVE SU 2016 SOLIDE</a:t>
            </a:r>
            <a:endParaRPr lang="es-ES" dirty="0">
              <a:solidFill>
                <a:srgbClr val="003FB0"/>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525344"/>
            <a:ext cx="518795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4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VIEW DI </a:t>
            </a:r>
            <a:r>
              <a:rPr lang="it-IT" dirty="0" smtClean="0"/>
              <a:t>MERCATO: Criticità /opportunità </a:t>
            </a:r>
            <a:endParaRPr lang="it-IT" sz="1600" b="1" dirty="0">
              <a:solidFill>
                <a:schemeClr val="accent5"/>
              </a:solidFill>
            </a:endParaRPr>
          </a:p>
        </p:txBody>
      </p:sp>
      <p:sp>
        <p:nvSpPr>
          <p:cNvPr id="3" name="Segnaposto numero diapositiva 2"/>
          <p:cNvSpPr>
            <a:spLocks noGrp="1"/>
          </p:cNvSpPr>
          <p:nvPr>
            <p:ph type="sldNum" sz="quarter" idx="12"/>
          </p:nvPr>
        </p:nvSpPr>
        <p:spPr/>
        <p:txBody>
          <a:bodyPr/>
          <a:lstStyle/>
          <a:p>
            <a:fld id="{9D6A66C3-F6AC-47B2-B5BC-E0A86AF003C3}" type="slidenum">
              <a:rPr lang="es-ES" sz="800" smtClean="0"/>
              <a:pPr/>
              <a:t>9</a:t>
            </a:fld>
            <a:endParaRPr lang="es-ES" sz="800" dirty="0"/>
          </a:p>
        </p:txBody>
      </p:sp>
      <p:sp>
        <p:nvSpPr>
          <p:cNvPr id="4" name="CasellaDiTesto 3"/>
          <p:cNvSpPr txBox="1"/>
          <p:nvPr/>
        </p:nvSpPr>
        <p:spPr>
          <a:xfrm>
            <a:off x="539552" y="2144681"/>
            <a:ext cx="7560840" cy="3693319"/>
          </a:xfrm>
          <a:prstGeom prst="rect">
            <a:avLst/>
          </a:prstGeom>
          <a:noFill/>
        </p:spPr>
        <p:txBody>
          <a:bodyPr wrap="square" rtlCol="0">
            <a:spAutoFit/>
          </a:bodyPr>
          <a:lstStyle/>
          <a:p>
            <a:pPr marL="285750" indent="-285750">
              <a:buFont typeface="Arial" panose="020B0604020202020204" pitchFamily="34" charset="0"/>
              <a:buChar char="•"/>
            </a:pPr>
            <a:r>
              <a:rPr lang="it-IT" dirty="0" smtClean="0">
                <a:solidFill>
                  <a:srgbClr val="003FB0"/>
                </a:solidFill>
              </a:rPr>
              <a:t>CINA: crescita/</a:t>
            </a:r>
            <a:r>
              <a:rPr lang="it-IT" dirty="0" err="1" smtClean="0">
                <a:solidFill>
                  <a:srgbClr val="003FB0"/>
                </a:solidFill>
              </a:rPr>
              <a:t>delevereging</a:t>
            </a:r>
            <a:r>
              <a:rPr lang="it-IT" dirty="0" smtClean="0">
                <a:solidFill>
                  <a:srgbClr val="003FB0"/>
                </a:solidFill>
              </a:rPr>
              <a:t>/bolla immobiliare..</a:t>
            </a:r>
            <a:r>
              <a:rPr lang="it-IT" dirty="0" err="1" smtClean="0">
                <a:solidFill>
                  <a:srgbClr val="003FB0"/>
                </a:solidFill>
              </a:rPr>
              <a:t>ecc</a:t>
            </a:r>
            <a:r>
              <a:rPr lang="it-IT" dirty="0" smtClean="0">
                <a:solidFill>
                  <a:srgbClr val="003FB0"/>
                </a:solidFill>
              </a:rPr>
              <a:t> </a:t>
            </a:r>
            <a:r>
              <a:rPr lang="it-IT" dirty="0" err="1" smtClean="0">
                <a:solidFill>
                  <a:srgbClr val="003FB0"/>
                </a:solidFill>
              </a:rPr>
              <a:t>ecc</a:t>
            </a:r>
            <a:r>
              <a:rPr lang="it-IT" dirty="0" smtClean="0">
                <a:solidFill>
                  <a:srgbClr val="003FB0"/>
                </a:solidFill>
              </a:rPr>
              <a:t>? riflessi sul</a:t>
            </a:r>
          </a:p>
          <a:p>
            <a:endParaRPr lang="it-IT" dirty="0">
              <a:solidFill>
                <a:srgbClr val="003FB0"/>
              </a:solidFill>
            </a:endParaRPr>
          </a:p>
          <a:p>
            <a:r>
              <a:rPr lang="it-IT" dirty="0" smtClean="0">
                <a:solidFill>
                  <a:srgbClr val="003FB0"/>
                </a:solidFill>
              </a:rPr>
              <a:t>	 mercato delle </a:t>
            </a:r>
            <a:r>
              <a:rPr lang="it-IT" dirty="0" err="1" smtClean="0">
                <a:solidFill>
                  <a:srgbClr val="003FB0"/>
                </a:solidFill>
              </a:rPr>
              <a:t>commodities</a:t>
            </a:r>
            <a:endParaRPr lang="it-IT" dirty="0" smtClean="0">
              <a:solidFill>
                <a:srgbClr val="003FB0"/>
              </a:solidFill>
            </a:endParaRPr>
          </a:p>
          <a:p>
            <a:pPr marL="285750" indent="-285750">
              <a:buFont typeface="Arial" panose="020B0604020202020204" pitchFamily="34" charset="0"/>
              <a:buChar char="•"/>
            </a:pPr>
            <a:endParaRPr lang="it-IT" dirty="0">
              <a:solidFill>
                <a:srgbClr val="003FB0"/>
              </a:solidFill>
            </a:endParaRPr>
          </a:p>
          <a:p>
            <a:pPr marL="285750" indent="-285750">
              <a:buFont typeface="Arial" panose="020B0604020202020204" pitchFamily="34" charset="0"/>
              <a:buChar char="•"/>
            </a:pPr>
            <a:endParaRPr lang="it-IT" dirty="0" smtClean="0">
              <a:solidFill>
                <a:srgbClr val="003FB0"/>
              </a:solidFill>
            </a:endParaRPr>
          </a:p>
          <a:p>
            <a:pPr marL="285750" indent="-285750">
              <a:buFont typeface="Arial" panose="020B0604020202020204" pitchFamily="34" charset="0"/>
              <a:buChar char="•"/>
            </a:pPr>
            <a:endParaRPr lang="it-IT" dirty="0" smtClean="0">
              <a:solidFill>
                <a:srgbClr val="003FB0"/>
              </a:solidFill>
            </a:endParaRPr>
          </a:p>
          <a:p>
            <a:pPr marL="285750" indent="-285750">
              <a:buFont typeface="Arial" panose="020B0604020202020204" pitchFamily="34" charset="0"/>
              <a:buChar char="•"/>
            </a:pPr>
            <a:r>
              <a:rPr lang="it-IT" dirty="0" smtClean="0">
                <a:solidFill>
                  <a:srgbClr val="003FB0"/>
                </a:solidFill>
              </a:rPr>
              <a:t>Politiche monetarie: Europa / USA </a:t>
            </a:r>
          </a:p>
          <a:p>
            <a:pPr marL="285750" indent="-285750">
              <a:buFont typeface="Arial" panose="020B0604020202020204" pitchFamily="34" charset="0"/>
              <a:buChar char="•"/>
            </a:pPr>
            <a:endParaRPr lang="it-IT" dirty="0">
              <a:solidFill>
                <a:srgbClr val="003FB0"/>
              </a:solidFill>
            </a:endParaRPr>
          </a:p>
          <a:p>
            <a:pPr marL="285750" indent="-285750">
              <a:buFont typeface="Arial" panose="020B0604020202020204" pitchFamily="34" charset="0"/>
              <a:buChar char="•"/>
            </a:pPr>
            <a:endParaRPr lang="it-IT" dirty="0" smtClean="0">
              <a:solidFill>
                <a:srgbClr val="003FB0"/>
              </a:solidFill>
            </a:endParaRPr>
          </a:p>
          <a:p>
            <a:pPr marL="285750" indent="-285750">
              <a:buFont typeface="Arial" panose="020B0604020202020204" pitchFamily="34" charset="0"/>
              <a:buChar char="•"/>
            </a:pPr>
            <a:endParaRPr lang="it-IT" dirty="0">
              <a:solidFill>
                <a:srgbClr val="003FB0"/>
              </a:solidFill>
            </a:endParaRPr>
          </a:p>
          <a:p>
            <a:endParaRPr lang="it-IT" dirty="0">
              <a:solidFill>
                <a:srgbClr val="003FB0"/>
              </a:solidFill>
            </a:endParaRPr>
          </a:p>
          <a:p>
            <a:pPr marL="285750" indent="-285750">
              <a:buFont typeface="Arial" panose="020B0604020202020204" pitchFamily="34" charset="0"/>
              <a:buChar char="•"/>
            </a:pPr>
            <a:endParaRPr lang="it-IT" dirty="0" smtClean="0">
              <a:solidFill>
                <a:srgbClr val="003FB0"/>
              </a:solidFill>
            </a:endParaRPr>
          </a:p>
          <a:p>
            <a:r>
              <a:rPr lang="it-IT" dirty="0" smtClean="0"/>
              <a:t> </a:t>
            </a:r>
            <a:endParaRPr lang="it-IT" dirty="0"/>
          </a:p>
        </p:txBody>
      </p:sp>
    </p:spTree>
    <p:extLst>
      <p:ext uri="{BB962C8B-B14F-4D97-AF65-F5344CB8AC3E}">
        <p14:creationId xmlns:p14="http://schemas.microsoft.com/office/powerpoint/2010/main" val="121622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plantilla cnp partners">
  <a:themeElements>
    <a:clrScheme name="Personalizado partners">
      <a:dk1>
        <a:srgbClr val="3F3F3F"/>
      </a:dk1>
      <a:lt1>
        <a:sysClr val="window" lastClr="FFFFFF"/>
      </a:lt1>
      <a:dk2>
        <a:srgbClr val="002364"/>
      </a:dk2>
      <a:lt2>
        <a:srgbClr val="62BCE9"/>
      </a:lt2>
      <a:accent1>
        <a:srgbClr val="4CAFAA"/>
      </a:accent1>
      <a:accent2>
        <a:srgbClr val="B4DEDC"/>
      </a:accent2>
      <a:accent3>
        <a:srgbClr val="D70064"/>
      </a:accent3>
      <a:accent4>
        <a:srgbClr val="FF93C6"/>
      </a:accent4>
      <a:accent5>
        <a:srgbClr val="002364"/>
      </a:accent5>
      <a:accent6>
        <a:srgbClr val="4789FF"/>
      </a:accent6>
      <a:hlink>
        <a:srgbClr val="FFDE26"/>
      </a:hlink>
      <a:folHlink>
        <a:srgbClr val="DEBE0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10341</TotalTime>
  <Words>3918</Words>
  <Application>Microsoft Office PowerPoint</Application>
  <PresentationFormat>Presentazione su schermo (4:3)</PresentationFormat>
  <Paragraphs>1857</Paragraphs>
  <Slides>29</Slides>
  <Notes>11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Arial</vt:lpstr>
      <vt:lpstr>Calibri</vt:lpstr>
      <vt:lpstr>Wingdings</vt:lpstr>
      <vt:lpstr>plantilla cnp partners</vt:lpstr>
      <vt:lpstr>Presentazione standard di PowerPoint</vt:lpstr>
      <vt:lpstr>AGENDA</vt:lpstr>
      <vt:lpstr>VIEW DI MERCATO: MERCATI EQUITY DA INIZIO ANNO</vt:lpstr>
      <vt:lpstr>VIEW DI MERCATO: S&amp;P500 P/E STORICO</vt:lpstr>
      <vt:lpstr>VIEW DI MERCATO: HANG SENG</vt:lpstr>
      <vt:lpstr>VIEW DI MERCATO: MERCATI BOND  </vt:lpstr>
      <vt:lpstr>VIEW DI MERCATO: CURVE RENDIMENTO TITOLI SOVRANI</vt:lpstr>
      <vt:lpstr>VIEW DI MERCATO: previsioni di crescita  </vt:lpstr>
      <vt:lpstr>VIEW DI MERCATO: Criticità /opportunità </vt:lpstr>
      <vt:lpstr>Cina: eccesso di crescita?</vt:lpstr>
      <vt:lpstr>Cina: rilevanza globale a livello macro </vt:lpstr>
      <vt:lpstr>Cina: rilevanza globale a livello micro </vt:lpstr>
      <vt:lpstr>Politiche Monetarie: europa</vt:lpstr>
      <vt:lpstr>Global Asset allocation</vt:lpstr>
      <vt:lpstr>Fondi interni: profili d’investimento</vt:lpstr>
      <vt:lpstr>Fondi interni: linea Total Return </vt:lpstr>
      <vt:lpstr>Fondi interni: figure rischio/rendimento</vt:lpstr>
      <vt:lpstr>Fondi esterni: bond</vt:lpstr>
      <vt:lpstr>Fondi esterni: bond</vt:lpstr>
      <vt:lpstr>Fondi esterni: equity area geografica</vt:lpstr>
      <vt:lpstr>Fondi esterni: equity area geografica</vt:lpstr>
      <vt:lpstr>Fondi esterni: equity area geografica</vt:lpstr>
      <vt:lpstr>Fondi esterni: equity settoriali</vt:lpstr>
      <vt:lpstr>Fondi esterni: total return</vt:lpstr>
      <vt:lpstr>Fondi esterni: focus pictet emerging local currency debt</vt:lpstr>
      <vt:lpstr>Fondi esterni: focus pictet emerging local currency debt</vt:lpstr>
      <vt:lpstr>Fondi esterni: focus pictet emerging local currency debt</vt:lpstr>
      <vt:lpstr>GRAZIE! E A PRESTO</vt:lpstr>
      <vt:lpstr>Presentazione standard di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mmorano</dc:creator>
  <cp:lastModifiedBy>Romani, Marco (CNP-Vida IT)</cp:lastModifiedBy>
  <cp:revision>224</cp:revision>
  <dcterms:created xsi:type="dcterms:W3CDTF">2014-11-10T15:56:53Z</dcterms:created>
  <dcterms:modified xsi:type="dcterms:W3CDTF">2015-10-15T05:51:30Z</dcterms:modified>
</cp:coreProperties>
</file>